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5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72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88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968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501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85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0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98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146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52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5911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732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EC0E1-D83D-4026-AC51-DAF38A86B3E3}" type="datetimeFigureOut">
              <a:rPr lang="cs-CZ" smtClean="0"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F78CE-01D1-4ED5-B473-361AB6BDC3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18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://upload.wikimedia.org/wikipedia/commons/8/8f/Communist_star.sv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commons.wikimedia.org/wiki/File:K_Gottwald.jpg" TargetMode="Externa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9/98/Edvard_Bene%C5%A1.jpg" TargetMode="External"/><Relationship Id="rId3" Type="http://schemas.openxmlformats.org/officeDocument/2006/relationships/image" Target="../media/image6.jpeg"/><Relationship Id="rId7" Type="http://schemas.microsoft.com/office/2007/relationships/hdphoto" Target="../media/hdphoto2.wdp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upload.wikimedia.org/wikipedia/commons/2/25/Prokop_Drtina_-_barva.jpg" TargetMode="External"/><Relationship Id="rId4" Type="http://schemas.microsoft.com/office/2007/relationships/hdphoto" Target="../media/hdphoto1.wdp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adio.cz/cz/rubrika/zarchivu/posledni-transport" TargetMode="External"/><Relationship Id="rId3" Type="http://schemas.openxmlformats.org/officeDocument/2006/relationships/image" Target="../media/image6.jpeg"/><Relationship Id="rId7" Type="http://schemas.openxmlformats.org/officeDocument/2006/relationships/hyperlink" Target="http://cs.wikipedia.org/wiki/%C3%9Anor_1948" TargetMode="External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avidbraunstein.byl.cz/slunce/soumrak/soumrak.htm" TargetMode="External"/><Relationship Id="rId11" Type="http://schemas.openxmlformats.org/officeDocument/2006/relationships/hyperlink" Target="http://foow.org/cz/propagace-plakat-vitezny-unor-i1617233338.html" TargetMode="External"/><Relationship Id="rId5" Type="http://schemas.openxmlformats.org/officeDocument/2006/relationships/hyperlink" Target="http://cs.wikipedia.org/wiki/Soubor:Alois_Ra%C5%A1%C3%ADn.jpg" TargetMode="External"/><Relationship Id="rId10" Type="http://schemas.openxmlformats.org/officeDocument/2006/relationships/hyperlink" Target="http://www.nezapomente.cz/view/vitezny_unor_1948" TargetMode="External"/><Relationship Id="rId4" Type="http://schemas.microsoft.com/office/2007/relationships/hdphoto" Target="../media/hdphoto1.wdp"/><Relationship Id="rId9" Type="http://schemas.openxmlformats.org/officeDocument/2006/relationships/hyperlink" Target="http://www.ceskatelevize.cz/ct24/domaci/116425-jak-jsme-slavili-vitezstvi-pracujiciho-lid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stnat%C3%BD+dr%C3%A1t&amp;source=images&amp;cd=&amp;cad=rja&amp;docid=YplQ3QTmGPUvVM&amp;tbnid=nW2Q6K6fyDlqIM:&amp;ved=0CAUQjRw&amp;url=http://davidbraunstein.byl.cz/slunce/soumrak/soumrak.htm&amp;ei=GIkPUu3vFZDOsgaTtYHgDg&amp;bvm=bv.50768961,d.Yms&amp;psig=AFQjCNFyIV3-Vy_WAxr5rgBdhG5QzvcL_w&amp;ust=137683622675199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91" name="Group 4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957746"/>
              </p:ext>
            </p:extLst>
          </p:nvPr>
        </p:nvGraphicFramePr>
        <p:xfrm>
          <a:off x="323850" y="2023533"/>
          <a:ext cx="8362950" cy="4639729"/>
        </p:xfrm>
        <a:graphic>
          <a:graphicData uri="http://schemas.openxmlformats.org/drawingml/2006/table">
            <a:tbl>
              <a:tblPr/>
              <a:tblGrid>
                <a:gridCol w="2132013"/>
                <a:gridCol w="6230937"/>
              </a:tblGrid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3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Dějepis (</a:t>
                      </a:r>
                      <a:r>
                        <a:rPr kumimoji="0" lang="cs-CZ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Únor 1948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3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100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popisuje klíčovou událost poválečné historie našeho státu – komunistický převrat roku 1948. Všímá si i širšího kontextu tohoto převratu a snaží se vést žáky k ochraně demokratických hodnot. 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11. 6. 2013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139242" y="354221"/>
            <a:ext cx="8883709" cy="1531420"/>
            <a:chOff x="-92650" y="483518"/>
            <a:chExt cx="8883709" cy="1531420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bdélník 7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23616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-31754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590823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ÚNOR </a:t>
            </a:r>
            <a:r>
              <a:rPr lang="cs-CZ" sz="6000" b="1" dirty="0" smtClean="0">
                <a:solidFill>
                  <a:srgbClr val="FF0000"/>
                </a:solidFill>
              </a:rPr>
              <a:t>1948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-31754" y="5201766"/>
            <a:ext cx="3744416" cy="377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tx1"/>
                </a:solidFill>
              </a:rPr>
              <a:t>©Dušan Kráčmar 2013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3" name="Picture 2" descr="File:Communist star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16832"/>
            <a:ext cx="4032448" cy="383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63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ÚVOD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340768"/>
            <a:ext cx="8424936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</a:rPr>
              <a:t>j</a:t>
            </a:r>
            <a:r>
              <a:rPr lang="cs-CZ" sz="2000" dirty="0" smtClean="0">
                <a:solidFill>
                  <a:schemeClr val="tx1"/>
                </a:solidFill>
              </a:rPr>
              <a:t>de o </a:t>
            </a:r>
            <a:r>
              <a:rPr lang="cs-CZ" sz="2000" b="1" dirty="0" smtClean="0">
                <a:solidFill>
                  <a:schemeClr val="tx1"/>
                </a:solidFill>
              </a:rPr>
              <a:t>státní převrat</a:t>
            </a:r>
            <a:r>
              <a:rPr lang="cs-CZ" sz="2000" dirty="0" smtClean="0">
                <a:solidFill>
                  <a:schemeClr val="tx1"/>
                </a:solidFill>
              </a:rPr>
              <a:t> (puč), po němž se v Československu (ČSR, později ČSSR) chopila definitivně moci Komunistická  strana Československa (KSČ) a držela ji až do listopadu 1989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</a:rPr>
              <a:t>t</a:t>
            </a:r>
            <a:r>
              <a:rPr lang="cs-CZ" sz="2000" dirty="0" smtClean="0">
                <a:solidFill>
                  <a:schemeClr val="tx1"/>
                </a:solidFill>
              </a:rPr>
              <a:t>ento převrat byl vyústěním politické situace na našem území po druhé světové válce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tx1"/>
                </a:solidFill>
              </a:rPr>
              <a:t>ve společnosti převládaly sympatie k levici a především ke KSČ (vděk vůči SSSR za osvobození vlasti, zrada Francie a Velké Británie v Mnichově 1938, nedobrý konec první ČSR atd.)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cs-CZ" sz="2000" dirty="0">
                <a:solidFill>
                  <a:schemeClr val="tx1"/>
                </a:solidFill>
              </a:rPr>
              <a:t>p</a:t>
            </a:r>
            <a:r>
              <a:rPr lang="cs-CZ" sz="2000" dirty="0" smtClean="0">
                <a:solidFill>
                  <a:schemeClr val="tx1"/>
                </a:solidFill>
              </a:rPr>
              <a:t>olitické strany se místo snahy chopit se ve volbách moci sdružili do tzv. Národní fronty, v níž měla rozhodující slovo KSČ atd.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tx1"/>
                </a:solidFill>
              </a:rPr>
              <a:t>na konferenci v Jaltě v únoru 1945 došlo mezi SSSR, USA a Velkou Británií k rozdělení sfér vlivu ve světě, přičemž Československo bylo přiřazeno do sovětské (tj. komunistické) části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</a:rPr>
              <a:t>o</a:t>
            </a:r>
            <a:r>
              <a:rPr lang="cs-CZ" sz="2000" dirty="0" smtClean="0">
                <a:solidFill>
                  <a:schemeClr val="tx1"/>
                </a:solidFill>
              </a:rPr>
              <a:t>bdobí let 1945 – 1947 v ČSR je sice oficiálně hodnoceno ještě jako demokratické, ale již v té době měla naše politika některé totalitní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rysy (jednomyslná rozhodnutí, potlačování činnosti politických stran atd.)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94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ÚVOD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559863"/>
            <a:ext cx="5653671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v</a:t>
            </a:r>
            <a:r>
              <a:rPr lang="cs-CZ" sz="2400" dirty="0" smtClean="0">
                <a:solidFill>
                  <a:schemeClr val="tx1"/>
                </a:solidFill>
              </a:rPr>
              <a:t> květnu 1946 se uskutečnily v ČSR poslední demokratické parlamentní volby, jasně v nich zvítězila KSČ (40%) hlasů, předsedou vlády se stal </a:t>
            </a:r>
            <a:r>
              <a:rPr lang="cs-CZ" sz="2400" b="1" dirty="0" smtClean="0">
                <a:solidFill>
                  <a:schemeClr val="tx1"/>
                </a:solidFill>
              </a:rPr>
              <a:t>Klement Gottwald</a:t>
            </a:r>
            <a:r>
              <a:rPr lang="cs-CZ" sz="2400" dirty="0" smtClean="0">
                <a:solidFill>
                  <a:schemeClr val="tx1"/>
                </a:solidFill>
              </a:rPr>
              <a:t>) a komunisté začali obsazovat klíčové posty ve vládě a ve státní správě (např. tajná Státní bezpečnost)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současně začali prostřednictvím nastrčených „špiónů“ získávat vliv i v ostatních politických stranách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ČSR prováděla silně levicovou politiku s jednoznačnou orientaci na SSSR   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5664528" y="5390356"/>
            <a:ext cx="3744416" cy="377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tx1"/>
                </a:solidFill>
              </a:rPr>
              <a:t>Klement Gottwald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Klement Gottwald v roce 1947">
            <a:hlinkClick r:id="rId5" tooltip="Klement Gottwald v roce 1947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412"/>
          <a:stretch/>
        </p:blipFill>
        <p:spPr bwMode="auto">
          <a:xfrm>
            <a:off x="6191757" y="2027641"/>
            <a:ext cx="2745102" cy="280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5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PRŮBĚH PŘEVRATU</a:t>
            </a:r>
            <a:endParaRPr lang="cs-CZ" sz="4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559863"/>
            <a:ext cx="8750015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v</a:t>
            </a:r>
            <a:r>
              <a:rPr lang="cs-CZ" sz="2400" dirty="0" smtClean="0">
                <a:solidFill>
                  <a:schemeClr val="tx1"/>
                </a:solidFill>
              </a:rPr>
              <a:t> únoru 1948 se komunistický ministr vnitra </a:t>
            </a:r>
            <a:r>
              <a:rPr lang="cs-CZ" sz="2400" b="1" dirty="0" smtClean="0">
                <a:solidFill>
                  <a:schemeClr val="tx1"/>
                </a:solidFill>
              </a:rPr>
              <a:t>Václav Nosek </a:t>
            </a:r>
            <a:r>
              <a:rPr lang="cs-CZ" sz="2400" dirty="0" smtClean="0">
                <a:solidFill>
                  <a:schemeClr val="tx1"/>
                </a:solidFill>
              </a:rPr>
              <a:t>rozhodl dostat Sbor národní bezpečnosti (SNB, dnešní policie) plně pod vliv KSČ – z funkce odvolal 8 nekomunistických důstojníků, obvodních velitelů, a nahradil je svými lidmi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tx1"/>
                </a:solidFill>
              </a:rPr>
              <a:t>nekomunističtí ministři</a:t>
            </a:r>
            <a:r>
              <a:rPr lang="cs-CZ" sz="2400" dirty="0" smtClean="0">
                <a:solidFill>
                  <a:schemeClr val="tx1"/>
                </a:solidFill>
              </a:rPr>
              <a:t> za Demokratickou stranu, Československou stranu lidovou a Národně socialistickou stranu </a:t>
            </a:r>
            <a:r>
              <a:rPr lang="cs-CZ" sz="2400" b="1" dirty="0" smtClean="0">
                <a:solidFill>
                  <a:schemeClr val="tx1"/>
                </a:solidFill>
              </a:rPr>
              <a:t>podávají demisi </a:t>
            </a:r>
            <a:r>
              <a:rPr lang="cs-CZ" sz="2400" dirty="0" smtClean="0">
                <a:solidFill>
                  <a:schemeClr val="tx1"/>
                </a:solidFill>
              </a:rPr>
              <a:t>– snaží se tak o to, aby ji prezident </a:t>
            </a:r>
            <a:r>
              <a:rPr lang="cs-CZ" sz="2400" b="1" dirty="0" smtClean="0">
                <a:solidFill>
                  <a:schemeClr val="tx1"/>
                </a:solidFill>
              </a:rPr>
              <a:t>Edvard Beneš </a:t>
            </a:r>
            <a:r>
              <a:rPr lang="cs-CZ" sz="2400" dirty="0" smtClean="0">
                <a:solidFill>
                  <a:schemeClr val="tx1"/>
                </a:solidFill>
              </a:rPr>
              <a:t>přijal, jmenoval novou úřednickou vládu a vypsal </a:t>
            </a:r>
            <a:r>
              <a:rPr lang="cs-CZ" sz="2400" b="1" dirty="0" smtClean="0">
                <a:solidFill>
                  <a:schemeClr val="tx1"/>
                </a:solidFill>
              </a:rPr>
              <a:t>předčasné volby</a:t>
            </a:r>
            <a:r>
              <a:rPr lang="cs-CZ" sz="2400" dirty="0" smtClean="0">
                <a:solidFill>
                  <a:schemeClr val="tx1"/>
                </a:solidFill>
              </a:rPr>
              <a:t>, ve kterých by mohli uspět a omezit tak vliv komunistů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komunisté se naopak snaží o to, aby prezident za odstoupivší ministry jmenoval jim nakloněné nové ministry a vláda pokračovala bez voleb dál =</a:t>
            </a:r>
            <a:r>
              <a:rPr lang="cs-CZ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˃ </a:t>
            </a:r>
            <a:r>
              <a:rPr lang="cs-CZ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dochází k rozhodujícímu střetu o moc</a:t>
            </a:r>
            <a:r>
              <a:rPr lang="cs-CZ" sz="2400" dirty="0" smtClean="0">
                <a:solidFill>
                  <a:schemeClr val="tx1"/>
                </a:solidFill>
              </a:rPr>
              <a:t>   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77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-10879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PRŮBĚH PŘEVRATU</a:t>
            </a:r>
            <a:endParaRPr lang="cs-CZ" sz="4800" b="1" dirty="0"/>
          </a:p>
        </p:txBody>
      </p:sp>
      <p:grpSp>
        <p:nvGrpSpPr>
          <p:cNvPr id="5" name="Skupina 4"/>
          <p:cNvGrpSpPr/>
          <p:nvPr/>
        </p:nvGrpSpPr>
        <p:grpSpPr>
          <a:xfrm>
            <a:off x="5433183" y="2134119"/>
            <a:ext cx="3744416" cy="3101718"/>
            <a:chOff x="5398159" y="2288638"/>
            <a:chExt cx="3744416" cy="3101718"/>
          </a:xfrm>
        </p:grpSpPr>
        <p:sp>
          <p:nvSpPr>
            <p:cNvPr id="13" name="Podnadpis 2"/>
            <p:cNvSpPr txBox="1">
              <a:spLocks/>
            </p:cNvSpPr>
            <p:nvPr/>
          </p:nvSpPr>
          <p:spPr>
            <a:xfrm>
              <a:off x="5398159" y="5013176"/>
              <a:ext cx="3744416" cy="37718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000" dirty="0" smtClean="0">
                  <a:solidFill>
                    <a:schemeClr val="tx1"/>
                  </a:solidFill>
                </a:rPr>
                <a:t>Prokop Drtina, jeden z 12 ministrů, kteří podali demisi</a:t>
              </a:r>
              <a:endParaRPr lang="cs-CZ" sz="2000" dirty="0">
                <a:solidFill>
                  <a:schemeClr val="tx1"/>
                </a:solidFill>
              </a:endParaRPr>
            </a:p>
          </p:txBody>
        </p:sp>
        <p:pic>
          <p:nvPicPr>
            <p:cNvPr id="3074" name="Picture 2" descr="File:Prokop Drtina - barva.jpg">
              <a:hlinkClick r:id="rId5"/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779" r="6579" b="50000"/>
            <a:stretch/>
          </p:blipFill>
          <p:spPr bwMode="auto">
            <a:xfrm>
              <a:off x="6228184" y="2288638"/>
              <a:ext cx="2089542" cy="2520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683568" y="2134120"/>
            <a:ext cx="3744416" cy="2997647"/>
            <a:chOff x="683568" y="2134120"/>
            <a:chExt cx="3744416" cy="2997647"/>
          </a:xfrm>
        </p:grpSpPr>
        <p:sp>
          <p:nvSpPr>
            <p:cNvPr id="10" name="Podnadpis 2"/>
            <p:cNvSpPr txBox="1">
              <a:spLocks/>
            </p:cNvSpPr>
            <p:nvPr/>
          </p:nvSpPr>
          <p:spPr>
            <a:xfrm>
              <a:off x="683568" y="4754587"/>
              <a:ext cx="3744416" cy="37718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000" dirty="0" smtClean="0">
                  <a:solidFill>
                    <a:schemeClr val="tx1"/>
                  </a:solidFill>
                </a:rPr>
                <a:t>Edvard Beneš                             prezident republiky</a:t>
              </a:r>
              <a:endParaRPr lang="cs-CZ" sz="2000" dirty="0">
                <a:solidFill>
                  <a:schemeClr val="tx1"/>
                </a:solidFill>
              </a:endParaRPr>
            </a:p>
          </p:txBody>
        </p:sp>
        <p:pic>
          <p:nvPicPr>
            <p:cNvPr id="3076" name="Picture 4" descr="File:Edvard Beneš.jp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9123" y="2134120"/>
              <a:ext cx="1922757" cy="2455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9917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PRŮBĚH PŘEVRATU</a:t>
            </a:r>
            <a:endParaRPr lang="cs-CZ" sz="4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559863"/>
            <a:ext cx="8750015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v</a:t>
            </a:r>
            <a:r>
              <a:rPr lang="cs-CZ" sz="2400" dirty="0" smtClean="0">
                <a:solidFill>
                  <a:schemeClr val="tx1"/>
                </a:solidFill>
              </a:rPr>
              <a:t>zhledem ke zmíněným levicovým náladám ve společnosti měl komunistický způsob řešení </a:t>
            </a:r>
            <a:r>
              <a:rPr lang="cs-CZ" sz="2400" b="1" dirty="0" smtClean="0">
                <a:solidFill>
                  <a:schemeClr val="tx1"/>
                </a:solidFill>
              </a:rPr>
              <a:t>rozsáhlou podporu veřejnosti</a:t>
            </a:r>
            <a:r>
              <a:rPr lang="cs-CZ" sz="2400" dirty="0" smtClean="0">
                <a:solidFill>
                  <a:schemeClr val="tx1"/>
                </a:solidFill>
              </a:rPr>
              <a:t>, skupiny těch, kteří upozorňovali na nebezpečí diktatury a protestovali proti probíhajícímu převratu byly méně početné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k</a:t>
            </a:r>
            <a:r>
              <a:rPr lang="cs-CZ" sz="2400" dirty="0" smtClean="0">
                <a:solidFill>
                  <a:schemeClr val="tx1"/>
                </a:solidFill>
              </a:rPr>
              <a:t>omunisté začali zakládat tzv. </a:t>
            </a:r>
            <a:r>
              <a:rPr lang="cs-CZ" sz="2400" b="1" dirty="0" smtClean="0">
                <a:solidFill>
                  <a:schemeClr val="tx1"/>
                </a:solidFill>
              </a:rPr>
              <a:t>akční výbory Národní fronty, </a:t>
            </a:r>
            <a:r>
              <a:rPr lang="cs-CZ" sz="2400" dirty="0" smtClean="0">
                <a:solidFill>
                  <a:schemeClr val="tx1"/>
                </a:solidFill>
              </a:rPr>
              <a:t>které si přivlastňovali moc v zemi, jejich ozbrojenou složkou se staly </a:t>
            </a:r>
            <a:r>
              <a:rPr lang="cs-CZ" sz="2400" b="1" dirty="0" smtClean="0">
                <a:solidFill>
                  <a:schemeClr val="tx1"/>
                </a:solidFill>
              </a:rPr>
              <a:t>lidové milice </a:t>
            </a:r>
            <a:r>
              <a:rPr lang="cs-CZ" sz="2400" dirty="0" smtClean="0">
                <a:solidFill>
                  <a:schemeClr val="tx1"/>
                </a:solidFill>
              </a:rPr>
              <a:t>(existovaly až do roku 1989)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díky této podpoře mohla KSČ vyvíjet na prezidenta Beneše silný tlak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n</a:t>
            </a:r>
            <a:r>
              <a:rPr lang="cs-CZ" sz="2400" dirty="0" smtClean="0">
                <a:solidFill>
                  <a:schemeClr val="tx1"/>
                </a:solidFill>
              </a:rPr>
              <a:t>a podporu KSČ se uskutečnily </a:t>
            </a:r>
            <a:r>
              <a:rPr lang="cs-CZ" sz="2400" b="1" dirty="0" smtClean="0">
                <a:solidFill>
                  <a:schemeClr val="tx1"/>
                </a:solidFill>
              </a:rPr>
              <a:t>mohutné demonstrac</a:t>
            </a:r>
            <a:r>
              <a:rPr lang="cs-CZ" sz="2400" dirty="0" smtClean="0">
                <a:solidFill>
                  <a:schemeClr val="tx1"/>
                </a:solidFill>
              </a:rPr>
              <a:t>e na Staroměstském a Václavském náměstí, byla vyhlášena hodinová </a:t>
            </a:r>
            <a:r>
              <a:rPr lang="cs-CZ" sz="2400" b="1" dirty="0" smtClean="0">
                <a:solidFill>
                  <a:schemeClr val="tx1"/>
                </a:solidFill>
              </a:rPr>
              <a:t>generální stávka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4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PRŮBĚH PŘEVRATU</a:t>
            </a:r>
            <a:endParaRPr lang="cs-CZ" sz="4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5465" y="1340768"/>
            <a:ext cx="8750015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tomuto tlaku nemocný a vysílený prezident Beneš nakonec podlehl, a tak mohl </a:t>
            </a:r>
            <a:r>
              <a:rPr lang="cs-CZ" sz="2400" b="1" dirty="0" smtClean="0">
                <a:solidFill>
                  <a:schemeClr val="tx1"/>
                </a:solidFill>
              </a:rPr>
              <a:t>25. 2. 1948 </a:t>
            </a:r>
            <a:r>
              <a:rPr lang="cs-CZ" sz="2400" dirty="0" smtClean="0">
                <a:solidFill>
                  <a:schemeClr val="tx1"/>
                </a:solidFill>
              </a:rPr>
              <a:t>Klement Gottwald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prohlásit na demonstraci na Václavském náměstí k shromážděnému davu tuto větu:</a:t>
            </a:r>
          </a:p>
          <a:p>
            <a:pPr algn="just"/>
            <a:endParaRPr lang="cs-CZ" sz="2400" dirty="0">
              <a:solidFill>
                <a:schemeClr val="tx1"/>
              </a:solidFill>
            </a:endParaRPr>
          </a:p>
          <a:p>
            <a:pPr algn="just"/>
            <a:r>
              <a:rPr lang="cs-CZ" sz="2400" dirty="0" smtClean="0">
                <a:solidFill>
                  <a:schemeClr val="tx1"/>
                </a:solidFill>
              </a:rPr>
              <a:t>„Mohu </a:t>
            </a:r>
            <a:r>
              <a:rPr lang="cs-CZ" sz="2400" dirty="0">
                <a:solidFill>
                  <a:schemeClr val="tx1"/>
                </a:solidFill>
              </a:rPr>
              <a:t>vám sdělit, že pan prezident všechny mé návrhy, přesně tak, jak byly podány, přijal</a:t>
            </a:r>
            <a:r>
              <a:rPr lang="cs-CZ" sz="2400" dirty="0" smtClean="0">
                <a:solidFill>
                  <a:schemeClr val="tx1"/>
                </a:solidFill>
              </a:rPr>
              <a:t>.“</a:t>
            </a:r>
          </a:p>
          <a:p>
            <a:pPr algn="just"/>
            <a:endParaRPr lang="cs-CZ" sz="2400" dirty="0" smtClean="0">
              <a:solidFill>
                <a:schemeClr val="tx1"/>
              </a:solidFill>
            </a:endParaRPr>
          </a:p>
          <a:p>
            <a:pPr algn="just"/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i="1" dirty="0" smtClean="0">
                <a:solidFill>
                  <a:srgbClr val="FF0000"/>
                </a:solidFill>
              </a:rPr>
              <a:t>následoval bouřlivý </a:t>
            </a:r>
            <a:r>
              <a:rPr lang="cs-CZ" sz="2400" i="1" dirty="0" smtClean="0">
                <a:solidFill>
                  <a:srgbClr val="FF0000"/>
                </a:solidFill>
              </a:rPr>
              <a:t>jásot, lidé </a:t>
            </a:r>
            <a:r>
              <a:rPr lang="cs-CZ" sz="2400" i="1" dirty="0" smtClean="0">
                <a:solidFill>
                  <a:srgbClr val="FF0000"/>
                </a:solidFill>
              </a:rPr>
              <a:t>bouřlivě oslavovali </a:t>
            </a:r>
            <a:r>
              <a:rPr lang="cs-CZ" sz="2400" i="1" dirty="0" smtClean="0">
                <a:solidFill>
                  <a:srgbClr val="FF0000"/>
                </a:solidFill>
              </a:rPr>
              <a:t>přicházející </a:t>
            </a:r>
            <a:r>
              <a:rPr lang="cs-CZ" sz="2400" i="1" dirty="0" smtClean="0">
                <a:solidFill>
                  <a:srgbClr val="FF0000"/>
                </a:solidFill>
              </a:rPr>
              <a:t>totalitu….    </a:t>
            </a:r>
            <a:r>
              <a:rPr lang="cs-CZ" sz="2400" b="1" i="1" dirty="0" smtClean="0">
                <a:solidFill>
                  <a:srgbClr val="FF0000"/>
                </a:solidFill>
              </a:rPr>
              <a:t>   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2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UDÁLOSTI PO PŘEVRATU</a:t>
            </a:r>
            <a:endParaRPr lang="cs-CZ" sz="4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559863"/>
            <a:ext cx="8750015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vláda tak byla doplněna o ministry loajální vůči KSČ, </a:t>
            </a:r>
            <a:r>
              <a:rPr lang="cs-CZ" sz="3600" b="1" dirty="0" smtClean="0">
                <a:solidFill>
                  <a:schemeClr val="tx1"/>
                </a:solidFill>
              </a:rPr>
              <a:t>začíná období komunistické diktatury</a:t>
            </a:r>
            <a:r>
              <a:rPr lang="cs-CZ" sz="3600" dirty="0" smtClean="0">
                <a:solidFill>
                  <a:schemeClr val="tx1"/>
                </a:solidFill>
              </a:rPr>
              <a:t> trvající až do 17. 11. 1989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komunistická moc začala tyto události nazývat jako „</a:t>
            </a:r>
            <a:r>
              <a:rPr lang="cs-CZ" sz="3600" b="1" dirty="0" smtClean="0">
                <a:solidFill>
                  <a:schemeClr val="tx1"/>
                </a:solidFill>
              </a:rPr>
              <a:t>Vítězný únor“ </a:t>
            </a:r>
            <a:r>
              <a:rPr lang="cs-CZ" sz="3600" dirty="0" smtClean="0">
                <a:solidFill>
                  <a:schemeClr val="tx1"/>
                </a:solidFill>
              </a:rPr>
              <a:t>a 25. 2. se pak až do roku 1989 jako slavil „Vítězství československého pracujícího lidu“ </a:t>
            </a:r>
            <a:r>
              <a:rPr lang="cs-CZ" sz="3600" b="1" dirty="0" smtClean="0">
                <a:solidFill>
                  <a:schemeClr val="tx1"/>
                </a:solidFill>
              </a:rPr>
              <a:t>  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7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0" y="0"/>
            <a:ext cx="9260947" cy="6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432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ÚNOR 1948</a:t>
            </a:r>
            <a:br>
              <a:rPr lang="cs-CZ" sz="48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UDÁLOSTI PO PŘEVRATU</a:t>
            </a:r>
            <a:endParaRPr lang="cs-CZ" sz="4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86481" y="1559863"/>
            <a:ext cx="8750015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komunisté si svou nabitou moc nechali posvětit na konci května 1948 mimořádnými parlamentními volbami, které už nebyly demokratické (nátlak na voliče, nemožnost výběru mezi stranami atd.) – </a:t>
            </a:r>
            <a:r>
              <a:rPr lang="cs-CZ" sz="2400" b="1" dirty="0" smtClean="0">
                <a:solidFill>
                  <a:schemeClr val="tx1"/>
                </a:solidFill>
              </a:rPr>
              <a:t>jednotná kandidátka Národní fronty </a:t>
            </a:r>
            <a:r>
              <a:rPr lang="cs-CZ" sz="2400" dirty="0" smtClean="0">
                <a:solidFill>
                  <a:schemeClr val="tx1"/>
                </a:solidFill>
              </a:rPr>
              <a:t>(pod vedením KSČ) získala </a:t>
            </a:r>
            <a:r>
              <a:rPr lang="cs-CZ" sz="2400" b="1" dirty="0" smtClean="0">
                <a:solidFill>
                  <a:schemeClr val="tx1"/>
                </a:solidFill>
              </a:rPr>
              <a:t>86% hlasů </a:t>
            </a:r>
            <a:r>
              <a:rPr lang="cs-CZ" sz="2400" dirty="0" smtClean="0">
                <a:solidFill>
                  <a:schemeClr val="tx1"/>
                </a:solidFill>
              </a:rPr>
              <a:t>a všechny poslanecké mandáty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7. 6. 1948 pak následně </a:t>
            </a:r>
            <a:r>
              <a:rPr lang="cs-CZ" sz="2400" b="1" dirty="0" smtClean="0">
                <a:solidFill>
                  <a:schemeClr val="tx1"/>
                </a:solidFill>
              </a:rPr>
              <a:t>odstupuje ze své funkce prezident Edvard Beneš</a:t>
            </a:r>
            <a:r>
              <a:rPr lang="cs-CZ" sz="2400" dirty="0" smtClean="0">
                <a:solidFill>
                  <a:schemeClr val="tx1"/>
                </a:solidFill>
              </a:rPr>
              <a:t>, v září 1948 pak umírá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b="1" dirty="0">
                <a:solidFill>
                  <a:schemeClr val="tx1"/>
                </a:solidFill>
              </a:rPr>
              <a:t>n</a:t>
            </a:r>
            <a:r>
              <a:rPr lang="cs-CZ" sz="2400" b="1" dirty="0" smtClean="0">
                <a:solidFill>
                  <a:schemeClr val="tx1"/>
                </a:solidFill>
              </a:rPr>
              <a:t>ovým prezidentem</a:t>
            </a:r>
            <a:r>
              <a:rPr lang="cs-CZ" sz="2400" dirty="0" smtClean="0">
                <a:solidFill>
                  <a:schemeClr val="tx1"/>
                </a:solidFill>
              </a:rPr>
              <a:t> se stal </a:t>
            </a:r>
            <a:r>
              <a:rPr lang="cs-CZ" sz="2400" b="1" dirty="0" smtClean="0">
                <a:solidFill>
                  <a:schemeClr val="tx1"/>
                </a:solidFill>
              </a:rPr>
              <a:t>Klement Gottwald</a:t>
            </a:r>
            <a:r>
              <a:rPr lang="cs-CZ" sz="2400" dirty="0" smtClean="0">
                <a:solidFill>
                  <a:schemeClr val="tx1"/>
                </a:solidFill>
              </a:rPr>
              <a:t>, předsedou vlády Antonín Zápotocký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j</a:t>
            </a:r>
            <a:r>
              <a:rPr lang="cs-CZ" sz="2400" dirty="0" smtClean="0">
                <a:solidFill>
                  <a:schemeClr val="tx1"/>
                </a:solidFill>
              </a:rPr>
              <a:t>iž v následujícím roce začínají </a:t>
            </a:r>
            <a:r>
              <a:rPr lang="cs-CZ" sz="2400" b="1" dirty="0" smtClean="0">
                <a:solidFill>
                  <a:schemeClr val="tx1"/>
                </a:solidFill>
              </a:rPr>
              <a:t>první politické procesy</a:t>
            </a:r>
            <a:r>
              <a:rPr lang="cs-CZ" sz="2400" dirty="0" smtClean="0">
                <a:solidFill>
                  <a:schemeClr val="tx1"/>
                </a:solidFill>
              </a:rPr>
              <a:t> s rozsudky smrti (Heliodor Píka), na šibenici či vězení končí i mnozí s těch, co v únoru 1948 manifestovali na Václavském náměstí…    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83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713" y="-171400"/>
            <a:ext cx="9260947" cy="703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ÚNOR 1948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4800" b="1" dirty="0" smtClean="0"/>
              <a:t>ZDROJE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8712968" cy="4896544"/>
          </a:xfrm>
        </p:spPr>
        <p:txBody>
          <a:bodyPr>
            <a:normAutofit/>
          </a:bodyPr>
          <a:lstStyle/>
          <a:p>
            <a:pPr algn="l"/>
            <a:r>
              <a:rPr lang="cs-CZ" sz="1800" dirty="0">
                <a:solidFill>
                  <a:schemeClr val="tx1"/>
                </a:solidFill>
              </a:rPr>
              <a:t>KVAČEK, Robert. </a:t>
            </a:r>
            <a:r>
              <a:rPr lang="cs-CZ" sz="1800" i="1" dirty="0">
                <a:solidFill>
                  <a:schemeClr val="tx1"/>
                </a:solidFill>
              </a:rPr>
              <a:t>České dějiny II.</a:t>
            </a:r>
            <a:r>
              <a:rPr lang="cs-CZ" sz="1800" dirty="0">
                <a:solidFill>
                  <a:schemeClr val="tx1"/>
                </a:solidFill>
              </a:rPr>
              <a:t>. Praha: SPL - Práce, 2002, ISBN 80-86287-48-3. </a:t>
            </a:r>
            <a:endParaRPr lang="cs-CZ" sz="1800" dirty="0">
              <a:solidFill>
                <a:schemeClr val="tx1"/>
              </a:solidFill>
              <a:hlinkClick r:id="rId5"/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ZSCOUT370</a:t>
            </a:r>
            <a:r>
              <a:rPr lang="cs-CZ" sz="1800" dirty="0">
                <a:solidFill>
                  <a:schemeClr val="tx1"/>
                </a:solidFill>
              </a:rPr>
              <a:t>, FLANKER, PENUBAG. </a:t>
            </a:r>
            <a:r>
              <a:rPr lang="cs-CZ" sz="1800" i="1" dirty="0" err="1">
                <a:solidFill>
                  <a:schemeClr val="tx1"/>
                </a:solidFill>
              </a:rPr>
              <a:t>Wikimedia</a:t>
            </a:r>
            <a:r>
              <a:rPr lang="cs-CZ" sz="1800" i="1" dirty="0">
                <a:solidFill>
                  <a:schemeClr val="tx1"/>
                </a:solidFill>
              </a:rPr>
              <a:t> </a:t>
            </a:r>
            <a:r>
              <a:rPr lang="cs-CZ" sz="1800" i="1" dirty="0" err="1">
                <a:solidFill>
                  <a:schemeClr val="tx1"/>
                </a:solidFill>
              </a:rPr>
              <a:t>Commons</a:t>
            </a:r>
            <a:r>
              <a:rPr lang="cs-CZ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11.6.2013]. </a:t>
            </a:r>
            <a:r>
              <a:rPr lang="cs-CZ" sz="1800" dirty="0">
                <a:solidFill>
                  <a:schemeClr val="tx1"/>
                </a:solidFill>
              </a:rPr>
              <a:t>Dostupný na WWW: http://commons.wikimedia.org/wiki/File:Communist_star.svg </a:t>
            </a:r>
            <a:endParaRPr lang="cs-CZ" sz="1800" dirty="0" smtClean="0">
              <a:solidFill>
                <a:schemeClr val="tx1"/>
              </a:solidFill>
              <a:hlinkClick r:id="rId6"/>
            </a:endParaRPr>
          </a:p>
          <a:p>
            <a:pPr algn="l"/>
            <a:r>
              <a:rPr lang="cs-CZ" sz="1800" dirty="0">
                <a:solidFill>
                  <a:schemeClr val="tx1"/>
                </a:solidFill>
              </a:rPr>
              <a:t>BRAUNSTEIN, David. </a:t>
            </a:r>
            <a:r>
              <a:rPr lang="cs-CZ" sz="1800" i="1" dirty="0">
                <a:solidFill>
                  <a:schemeClr val="tx1"/>
                </a:solidFill>
              </a:rPr>
              <a:t>http://davidbraunstein.byl.cz/</a:t>
            </a:r>
            <a:r>
              <a:rPr lang="cs-CZ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11.6.2013]. </a:t>
            </a:r>
            <a:r>
              <a:rPr lang="cs-CZ" sz="1800" dirty="0">
                <a:solidFill>
                  <a:schemeClr val="tx1"/>
                </a:solidFill>
              </a:rPr>
              <a:t>Dostupný na WWW: http://davidbraunstein.byl.cz/slunce/soumrak/soumrak.htm </a:t>
            </a:r>
            <a:endParaRPr lang="cs-CZ" sz="1800" dirty="0" smtClean="0">
              <a:solidFill>
                <a:schemeClr val="tx1"/>
              </a:solidFill>
              <a:hlinkClick r:id="rId7"/>
            </a:endParaRPr>
          </a:p>
          <a:p>
            <a:pPr algn="l"/>
            <a:r>
              <a:rPr lang="cs-CZ" sz="1800" dirty="0">
                <a:solidFill>
                  <a:schemeClr val="tx1"/>
                </a:solidFill>
              </a:rPr>
              <a:t>AUTOR NEUVEDEN. </a:t>
            </a:r>
            <a:r>
              <a:rPr lang="cs-CZ" sz="1800" i="1" dirty="0">
                <a:solidFill>
                  <a:schemeClr val="tx1"/>
                </a:solidFill>
              </a:rPr>
              <a:t>Únor 1948</a:t>
            </a:r>
            <a:r>
              <a:rPr lang="cs-CZ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11.6.2013]. </a:t>
            </a:r>
            <a:r>
              <a:rPr lang="cs-CZ" sz="1800" dirty="0">
                <a:solidFill>
                  <a:schemeClr val="tx1"/>
                </a:solidFill>
              </a:rPr>
              <a:t>Dostupný na WWW: http://cs.wikipedia.org/wiki/%C3%9Anor_1948 </a:t>
            </a:r>
            <a:endParaRPr lang="cs-CZ" sz="1800" dirty="0" smtClean="0">
              <a:solidFill>
                <a:schemeClr val="tx1"/>
              </a:solidFill>
              <a:hlinkClick r:id="rId8"/>
            </a:endParaRP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NATIONAL ARCHIVES. </a:t>
            </a:r>
            <a:r>
              <a:rPr lang="en-US" sz="1800" i="1" dirty="0">
                <a:solidFill>
                  <a:schemeClr val="tx1"/>
                </a:solidFill>
              </a:rPr>
              <a:t>Wikimedia Commons</a:t>
            </a:r>
            <a:r>
              <a:rPr lang="en-US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</a:t>
            </a:r>
            <a:r>
              <a:rPr lang="en-US" sz="1800" dirty="0" smtClean="0">
                <a:solidFill>
                  <a:schemeClr val="tx1"/>
                </a:solidFill>
              </a:rPr>
              <a:t>.</a:t>
            </a:r>
            <a:r>
              <a:rPr lang="cs-CZ" sz="1800" dirty="0" smtClean="0">
                <a:solidFill>
                  <a:schemeClr val="tx1"/>
                </a:solidFill>
              </a:rPr>
              <a:t>6</a:t>
            </a:r>
            <a:r>
              <a:rPr lang="en-US" sz="1800" dirty="0" smtClean="0">
                <a:solidFill>
                  <a:schemeClr val="tx1"/>
                </a:solidFill>
              </a:rPr>
              <a:t>.201</a:t>
            </a:r>
            <a:r>
              <a:rPr lang="cs-CZ" sz="1800" dirty="0" smtClean="0">
                <a:solidFill>
                  <a:schemeClr val="tx1"/>
                </a:solidFill>
              </a:rPr>
              <a:t>3</a:t>
            </a:r>
            <a:r>
              <a:rPr lang="en-US" sz="1800" dirty="0" smtClean="0">
                <a:solidFill>
                  <a:schemeClr val="tx1"/>
                </a:solidFill>
              </a:rPr>
              <a:t>]. </a:t>
            </a:r>
            <a:r>
              <a:rPr lang="en-US" sz="1800" dirty="0" err="1">
                <a:solidFill>
                  <a:schemeClr val="tx1"/>
                </a:solidFill>
              </a:rPr>
              <a:t>Dostupný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na</a:t>
            </a:r>
            <a:r>
              <a:rPr lang="en-US" sz="1800" dirty="0">
                <a:solidFill>
                  <a:schemeClr val="tx1"/>
                </a:solidFill>
              </a:rPr>
              <a:t> WWW: http://commons.wikimedia.org/wiki/File:K_Gottwald.jpg </a:t>
            </a:r>
            <a:endParaRPr lang="cs-CZ" sz="1800" dirty="0" smtClean="0">
              <a:solidFill>
                <a:schemeClr val="tx1"/>
              </a:solidFill>
              <a:hlinkClick r:id="rId8"/>
            </a:endParaRPr>
          </a:p>
          <a:p>
            <a:pPr algn="l"/>
            <a:r>
              <a:rPr lang="cs-CZ" sz="1800" dirty="0">
                <a:solidFill>
                  <a:schemeClr val="tx1"/>
                </a:solidFill>
              </a:rPr>
              <a:t>CHAEREA, </a:t>
            </a:r>
            <a:r>
              <a:rPr lang="cs-CZ" sz="1800" dirty="0" err="1">
                <a:solidFill>
                  <a:schemeClr val="tx1"/>
                </a:solidFill>
              </a:rPr>
              <a:t>Cassius</a:t>
            </a:r>
            <a:r>
              <a:rPr lang="cs-CZ" sz="1800" dirty="0">
                <a:solidFill>
                  <a:schemeClr val="tx1"/>
                </a:solidFill>
              </a:rPr>
              <a:t>. </a:t>
            </a:r>
            <a:r>
              <a:rPr lang="cs-CZ" sz="1800" i="1" dirty="0" err="1">
                <a:solidFill>
                  <a:schemeClr val="tx1"/>
                </a:solidFill>
              </a:rPr>
              <a:t>Wikimedia</a:t>
            </a:r>
            <a:r>
              <a:rPr lang="cs-CZ" sz="1800" i="1" dirty="0">
                <a:solidFill>
                  <a:schemeClr val="tx1"/>
                </a:solidFill>
              </a:rPr>
              <a:t> </a:t>
            </a:r>
            <a:r>
              <a:rPr lang="cs-CZ" sz="1800" i="1" dirty="0" err="1">
                <a:solidFill>
                  <a:schemeClr val="tx1"/>
                </a:solidFill>
              </a:rPr>
              <a:t>Commons</a:t>
            </a:r>
            <a:r>
              <a:rPr lang="cs-CZ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11.6.2013]. </a:t>
            </a:r>
            <a:r>
              <a:rPr lang="cs-CZ" sz="1800" dirty="0">
                <a:solidFill>
                  <a:schemeClr val="tx1"/>
                </a:solidFill>
              </a:rPr>
              <a:t>Dostupný na WWW: http://commons.wikimedia.org/wiki/File:Prokop_Drtina_-_barva.jpg </a:t>
            </a:r>
            <a:endParaRPr lang="cs-CZ" sz="1800" dirty="0" smtClean="0">
              <a:solidFill>
                <a:schemeClr val="tx1"/>
              </a:solidFill>
              <a:hlinkClick r:id="rId9"/>
            </a:endParaRP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UNKNOWN. </a:t>
            </a:r>
            <a:r>
              <a:rPr lang="en-US" sz="1800" i="1" dirty="0">
                <a:solidFill>
                  <a:schemeClr val="tx1"/>
                </a:solidFill>
              </a:rPr>
              <a:t>Wikimedia Commons</a:t>
            </a:r>
            <a:r>
              <a:rPr lang="en-US" sz="1800" dirty="0">
                <a:solidFill>
                  <a:schemeClr val="tx1"/>
                </a:solidFill>
              </a:rPr>
              <a:t> [online]. [cit. </a:t>
            </a:r>
            <a:r>
              <a:rPr lang="cs-CZ" sz="1800" dirty="0" smtClean="0">
                <a:solidFill>
                  <a:schemeClr val="tx1"/>
                </a:solidFill>
              </a:rPr>
              <a:t>11</a:t>
            </a:r>
            <a:r>
              <a:rPr lang="en-US" sz="1800" dirty="0" smtClean="0">
                <a:solidFill>
                  <a:schemeClr val="tx1"/>
                </a:solidFill>
              </a:rPr>
              <a:t>.</a:t>
            </a:r>
            <a:r>
              <a:rPr lang="cs-CZ" sz="1800" dirty="0" smtClean="0">
                <a:solidFill>
                  <a:schemeClr val="tx1"/>
                </a:solidFill>
              </a:rPr>
              <a:t>6</a:t>
            </a:r>
            <a:r>
              <a:rPr lang="en-US" sz="1800" dirty="0" smtClean="0">
                <a:solidFill>
                  <a:schemeClr val="tx1"/>
                </a:solidFill>
              </a:rPr>
              <a:t>.201</a:t>
            </a:r>
            <a:r>
              <a:rPr lang="cs-CZ" sz="1800" dirty="0" smtClean="0">
                <a:solidFill>
                  <a:schemeClr val="tx1"/>
                </a:solidFill>
              </a:rPr>
              <a:t>3</a:t>
            </a:r>
            <a:r>
              <a:rPr lang="en-US" sz="1800" dirty="0" smtClean="0">
                <a:solidFill>
                  <a:schemeClr val="tx1"/>
                </a:solidFill>
              </a:rPr>
              <a:t>]. </a:t>
            </a:r>
            <a:r>
              <a:rPr lang="en-US" sz="1800" dirty="0" err="1">
                <a:solidFill>
                  <a:schemeClr val="tx1"/>
                </a:solidFill>
              </a:rPr>
              <a:t>Dostupný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na</a:t>
            </a:r>
            <a:r>
              <a:rPr lang="en-US" sz="1800" dirty="0">
                <a:solidFill>
                  <a:schemeClr val="tx1"/>
                </a:solidFill>
              </a:rPr>
              <a:t> WWW: http://commons.wikimedia.org/wiki/File:Edvard_Bene%C5%A1.jpg </a:t>
            </a:r>
            <a:endParaRPr lang="cs-CZ" sz="1800" dirty="0" smtClean="0">
              <a:solidFill>
                <a:schemeClr val="tx1"/>
              </a:solidFill>
              <a:hlinkClick r:id="rId10"/>
            </a:endParaRPr>
          </a:p>
          <a:p>
            <a:pPr algn="l"/>
            <a:endParaRPr lang="cs-CZ" sz="1800" dirty="0" smtClean="0">
              <a:hlinkClick r:id="rId11"/>
            </a:endParaRPr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sz="1800" dirty="0" smtClean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055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8396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ÚNOR 1948</a:t>
            </a:r>
            <a:br>
              <a:rPr lang="cs-CZ" sz="7200" b="1" dirty="0" smtClean="0">
                <a:solidFill>
                  <a:srgbClr val="FF0000"/>
                </a:solidFill>
              </a:rPr>
            </a:br>
            <a:endParaRPr lang="cs-CZ" sz="7200" b="1" dirty="0"/>
          </a:p>
        </p:txBody>
      </p:sp>
      <p:pic>
        <p:nvPicPr>
          <p:cNvPr id="1029" name="Picture 5" descr="http://davidbraunstein.byl.cz/slunce/soumrak/fotky/2005_0116_162827_OP_ostnaty_drat_i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1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978"/>
          <a:stretch/>
        </p:blipFill>
        <p:spPr bwMode="auto">
          <a:xfrm>
            <a:off x="713" y="-171400"/>
            <a:ext cx="9260947" cy="703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623617" y="3140966"/>
            <a:ext cx="6013711" cy="10770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4800" dirty="0" smtClean="0">
                <a:solidFill>
                  <a:schemeClr val="tx1"/>
                </a:solidFill>
              </a:rPr>
              <a:t>DĚKUJI ZA POZORNOST.</a:t>
            </a:r>
            <a:r>
              <a:rPr lang="cs-CZ" sz="2400" dirty="0" smtClean="0">
                <a:solidFill>
                  <a:schemeClr val="tx1"/>
                </a:solidFill>
              </a:rPr>
              <a:t>   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2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968</Words>
  <Application>Microsoft Office PowerPoint</Application>
  <PresentationFormat>Předvádění na obrazovce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ÚNOR 1948</vt:lpstr>
      <vt:lpstr>ÚNOR 1948 ÚVOD</vt:lpstr>
      <vt:lpstr>ÚNOR 1948 ÚVOD</vt:lpstr>
      <vt:lpstr>ÚNOR 1948 PRŮBĚH PŘEVRATU</vt:lpstr>
      <vt:lpstr>ÚNOR 1948 PRŮBĚH PŘEVRATU</vt:lpstr>
      <vt:lpstr>ÚNOR 1948 PRŮBĚH PŘEVRATU</vt:lpstr>
      <vt:lpstr>ÚNOR 1948 PRŮBĚH PŘEVRATU</vt:lpstr>
      <vt:lpstr>ÚNOR 1948 UDÁLOSTI PO PŘEVRATU</vt:lpstr>
      <vt:lpstr>ÚNOR 1948 UDÁLOSTI PO PŘEVRATU</vt:lpstr>
      <vt:lpstr>ÚNOR 1948 ZDROJE</vt:lpstr>
      <vt:lpstr>ÚNOR 1948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48</cp:revision>
  <dcterms:created xsi:type="dcterms:W3CDTF">2013-08-17T14:18:02Z</dcterms:created>
  <dcterms:modified xsi:type="dcterms:W3CDTF">2014-04-22T16:34:00Z</dcterms:modified>
</cp:coreProperties>
</file>