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7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0817C-DBE1-42CA-801C-0995BD17B2EE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05BB2-84B9-409E-A431-C9543E9F386A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0817C-DBE1-42CA-801C-0995BD17B2EE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05BB2-84B9-409E-A431-C9543E9F38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0817C-DBE1-42CA-801C-0995BD17B2EE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05BB2-84B9-409E-A431-C9543E9F386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0817C-DBE1-42CA-801C-0995BD17B2EE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05BB2-84B9-409E-A431-C9543E9F38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0817C-DBE1-42CA-801C-0995BD17B2EE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05BB2-84B9-409E-A431-C9543E9F38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0817C-DBE1-42CA-801C-0995BD17B2EE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05BB2-84B9-409E-A431-C9543E9F38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0817C-DBE1-42CA-801C-0995BD17B2EE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05BB2-84B9-409E-A431-C9543E9F38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0817C-DBE1-42CA-801C-0995BD17B2EE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05BB2-84B9-409E-A431-C9543E9F386A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0817C-DBE1-42CA-801C-0995BD17B2EE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05BB2-84B9-409E-A431-C9543E9F386A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0817C-DBE1-42CA-801C-0995BD17B2EE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05BB2-84B9-409E-A431-C9543E9F38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0817C-DBE1-42CA-801C-0995BD17B2EE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05BB2-84B9-409E-A431-C9543E9F38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3B0817C-DBE1-42CA-801C-0995BD17B2EE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5405BB2-84B9-409E-A431-C9543E9F386A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2636912"/>
            <a:ext cx="84249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>
                <a:solidFill>
                  <a:schemeClr val="accent5">
                    <a:lumMod val="75000"/>
                  </a:schemeClr>
                </a:solidFill>
              </a:rPr>
              <a:t>NÁZEV ŠKOLY: ZŠ Pardubice – </a:t>
            </a:r>
            <a:r>
              <a:rPr lang="cs-CZ" sz="2000" dirty="0" err="1">
                <a:solidFill>
                  <a:schemeClr val="accent5">
                    <a:lumMod val="75000"/>
                  </a:schemeClr>
                </a:solidFill>
              </a:rPr>
              <a:t>Spořilov</a:t>
            </a:r>
            <a:endParaRPr lang="cs-CZ" sz="20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accent5">
                    <a:lumMod val="75000"/>
                  </a:schemeClr>
                </a:solidFill>
              </a:rPr>
              <a:t>AUTOR: Věra Konířová</a:t>
            </a:r>
          </a:p>
          <a:p>
            <a:r>
              <a:rPr lang="cs-CZ" sz="2000" dirty="0">
                <a:solidFill>
                  <a:schemeClr val="accent5">
                    <a:lumMod val="75000"/>
                  </a:schemeClr>
                </a:solidFill>
              </a:rPr>
              <a:t>NÁZEV: VY_52_INOVACE_PŘÍRODOPIS 6. – 9._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24.ČLENOVCI</a:t>
            </a:r>
            <a:endParaRPr lang="cs-CZ" sz="20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accent5">
                    <a:lumMod val="75000"/>
                  </a:schemeClr>
                </a:solidFill>
              </a:rPr>
              <a:t>TÉMA: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ČLENOVCI</a:t>
            </a:r>
            <a:endParaRPr lang="cs-CZ" sz="20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accent5">
                    <a:lumMod val="75000"/>
                  </a:schemeClr>
                </a:solidFill>
              </a:rPr>
              <a:t>ČÍSLO PROJEKTU: CZ.1.07/1.4.00/21.2349 </a:t>
            </a:r>
          </a:p>
        </p:txBody>
      </p:sp>
      <p:pic>
        <p:nvPicPr>
          <p:cNvPr id="1026" name="Picture 2" descr="C:\Users\KonirovaV\Desktop\logo opvk 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952" y="548680"/>
            <a:ext cx="5744095" cy="140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444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5" y="476672"/>
            <a:ext cx="867645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+mj-lt"/>
              </a:rPr>
              <a:t>ANOTACE: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Prezentace   seznamuje   žáky   s   typickými   znaky   početné   skupiny </a:t>
            </a:r>
          </a:p>
          <a:p>
            <a:r>
              <a:rPr lang="cs-CZ" sz="20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             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bezobratlých   živočichů   označované   jako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členovci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 a  s  jejím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dalším </a:t>
            </a:r>
            <a:endParaRPr lang="cs-CZ" sz="2000" dirty="0" smtClean="0">
              <a:solidFill>
                <a:schemeClr val="accent5">
                  <a:lumMod val="75000"/>
                </a:schemeClr>
              </a:solidFill>
              <a:effectLst/>
            </a:endParaRPr>
          </a:p>
          <a:p>
            <a:r>
              <a:rPr lang="cs-CZ" sz="20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             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dělením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.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  Bublinové  popisky  pomáhají  žákům  rozvíjet   jejich  logické </a:t>
            </a:r>
          </a:p>
          <a:p>
            <a:r>
              <a:rPr lang="cs-CZ" sz="20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             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uvažování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a komunikační schopnosti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.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Ke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shrnutí a utřídění nově získaných </a:t>
            </a:r>
            <a:endParaRPr lang="cs-CZ" sz="20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             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poznatků  žákům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slouží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 krátké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závěrečné opakování formou odpovědí </a:t>
            </a:r>
            <a:endParaRPr lang="cs-CZ" sz="20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             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na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zadané otázky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endParaRPr lang="cs-CZ" sz="2000" dirty="0" smtClean="0">
              <a:solidFill>
                <a:schemeClr val="accent5">
                  <a:lumMod val="75000"/>
                </a:schemeClr>
              </a:solidFill>
              <a:effectLst/>
            </a:endParaRPr>
          </a:p>
          <a:p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                K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prezentaci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je  vhodné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použít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 učebnu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s interaktivní tabulí, ale postačí </a:t>
            </a:r>
            <a:endParaRPr lang="cs-CZ" sz="2000" dirty="0" smtClean="0">
              <a:solidFill>
                <a:schemeClr val="accent5">
                  <a:lumMod val="75000"/>
                </a:schemeClr>
              </a:solidFill>
              <a:effectLst/>
            </a:endParaRPr>
          </a:p>
          <a:p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                i  dataprojektor.   Doporučujeme  prezentaci  doplnit  ukázkou  trilobitů.              </a:t>
            </a:r>
          </a:p>
          <a:p>
            <a:r>
              <a:rPr lang="cs-CZ" sz="20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             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Prezentaci  lze  případně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dále  doplnit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dalšími obrázky vztahujícími se </a:t>
            </a:r>
          </a:p>
          <a:p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                k danému tématu.</a:t>
            </a:r>
            <a:endParaRPr lang="cs-CZ" sz="2000" dirty="0">
              <a:solidFill>
                <a:schemeClr val="accent5">
                  <a:lumMod val="75000"/>
                </a:schemeClr>
              </a:solidFill>
              <a:effectLst/>
            </a:endParaRPr>
          </a:p>
          <a:p>
            <a:endParaRPr lang="cs-CZ" sz="20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               </a:t>
            </a:r>
            <a:r>
              <a:rPr lang="cs-CZ" sz="20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Prezentace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byla vytvořena dne 22. 3. 2012 a ověřena dne 26. 3. 2012. </a:t>
            </a:r>
            <a:endParaRPr lang="cs-CZ" sz="2000" dirty="0">
              <a:solidFill>
                <a:schemeClr val="accent5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335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cs-CZ" sz="8000" dirty="0" smtClean="0">
                <a:solidFill>
                  <a:schemeClr val="accent5">
                    <a:lumMod val="50000"/>
                  </a:schemeClr>
                </a:solidFill>
              </a:rPr>
              <a:t>Členovci</a:t>
            </a:r>
            <a:endParaRPr lang="cs-CZ" sz="80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Picture 7" descr="MC900438018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1156">
            <a:off x="547559" y="817373"/>
            <a:ext cx="2063820" cy="2063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MP900401528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085493"/>
            <a:ext cx="4550277" cy="3032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KonirovaV\AppData\Local\Microsoft\Windows\Temporary Internet Files\Content.IE5\DE4CGPLA\MP90040178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357301"/>
            <a:ext cx="2593301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Users\KonirovaV\AppData\Local\Microsoft\Windows\Temporary Internet Files\Content.IE5\S7687CZ2\MC9000191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28378">
            <a:off x="5744136" y="4078024"/>
            <a:ext cx="3107368" cy="156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C:\Users\KonirovaV\AppData\Local\Microsoft\Windows\Temporary Internet Files\Content.IE5\DE4CGPLA\MC90043803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63890" flipH="1">
            <a:off x="3223120" y="1321012"/>
            <a:ext cx="1541286" cy="154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86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8968" y="250063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6400" dirty="0" smtClean="0">
                <a:solidFill>
                  <a:schemeClr val="accent5">
                    <a:lumMod val="50000"/>
                  </a:schemeClr>
                </a:solidFill>
              </a:rPr>
              <a:t>Charakteristika</a:t>
            </a:r>
            <a:endParaRPr lang="cs-CZ" sz="6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1475" y="1578839"/>
            <a:ext cx="4741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</a:t>
            </a:r>
            <a:r>
              <a:rPr lang="cs-CZ" sz="2800" dirty="0" smtClean="0">
                <a:solidFill>
                  <a:schemeClr val="accent1"/>
                </a:solidFill>
              </a:rPr>
              <a:t>nejpočetnější</a:t>
            </a: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 skupina živočichů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8968" y="2162039"/>
            <a:ext cx="489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tělo složeno z </a:t>
            </a:r>
            <a:r>
              <a:rPr lang="cs-CZ" sz="2800" dirty="0" smtClean="0">
                <a:solidFill>
                  <a:schemeClr val="accent1"/>
                </a:solidFill>
              </a:rPr>
              <a:t>nestejných článků</a:t>
            </a:r>
            <a:endParaRPr lang="cs-CZ" sz="2800" dirty="0">
              <a:solidFill>
                <a:schemeClr val="accent1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5289688" y="2154527"/>
            <a:ext cx="560486" cy="261612"/>
          </a:xfrm>
          <a:prstGeom prst="straightConnector1">
            <a:avLst/>
          </a:prstGeom>
          <a:ln w="19050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5279532" y="2430856"/>
            <a:ext cx="523351" cy="88426"/>
          </a:xfrm>
          <a:prstGeom prst="straightConnector1">
            <a:avLst/>
          </a:prstGeom>
          <a:ln w="19050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5289688" y="2430856"/>
            <a:ext cx="280243" cy="508805"/>
          </a:xfrm>
          <a:prstGeom prst="straightConnector1">
            <a:avLst/>
          </a:prstGeom>
          <a:ln w="19050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852807" y="1892250"/>
            <a:ext cx="967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50000"/>
                  </a:schemeClr>
                </a:solidFill>
              </a:rPr>
              <a:t>hlava</a:t>
            </a:r>
            <a:endParaRPr lang="cs-CZ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816573" y="2264670"/>
            <a:ext cx="8354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50000"/>
                  </a:schemeClr>
                </a:solidFill>
              </a:rPr>
              <a:t>hruď</a:t>
            </a:r>
            <a:endParaRPr lang="cs-CZ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607650" y="2639410"/>
            <a:ext cx="1309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50000"/>
                  </a:schemeClr>
                </a:solidFill>
              </a:rPr>
              <a:t>zadeček</a:t>
            </a:r>
            <a:endParaRPr lang="cs-CZ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55971" y="2562059"/>
            <a:ext cx="29351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(u  některých  splývají)</a:t>
            </a:r>
            <a:endParaRPr lang="cs-CZ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8" name="Pravá složená závorka 27"/>
          <p:cNvSpPr/>
          <p:nvPr/>
        </p:nvSpPr>
        <p:spPr>
          <a:xfrm>
            <a:off x="6820572" y="2087928"/>
            <a:ext cx="199700" cy="551482"/>
          </a:xfrm>
          <a:prstGeom prst="rightBrac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7049291" y="2102059"/>
            <a:ext cx="15872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50000"/>
                  </a:schemeClr>
                </a:solidFill>
              </a:rPr>
              <a:t>hlavohruď</a:t>
            </a:r>
            <a:endParaRPr lang="cs-CZ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78968" y="3162630"/>
            <a:ext cx="340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</a:t>
            </a:r>
            <a:r>
              <a:rPr lang="cs-CZ" sz="2800" dirty="0" smtClean="0">
                <a:solidFill>
                  <a:schemeClr val="accent1"/>
                </a:solidFill>
              </a:rPr>
              <a:t>článkované </a:t>
            </a: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končetiny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78968" y="3789040"/>
            <a:ext cx="54982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na povrchu těla </a:t>
            </a:r>
            <a:r>
              <a:rPr lang="cs-CZ" sz="2800" dirty="0" smtClean="0">
                <a:solidFill>
                  <a:schemeClr val="accent1"/>
                </a:solidFill>
              </a:rPr>
              <a:t>pokožka s kutikulou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38595" y="4221088"/>
            <a:ext cx="89845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(pevná - z chitinu = odolná organická látka, </a:t>
            </a:r>
          </a:p>
          <a:p>
            <a:r>
              <a:rPr lang="cs-CZ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u některých i z uhličitanu vápenatého)</a:t>
            </a:r>
            <a:endParaRPr lang="cs-CZ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38" name="Přímá spojnice se šipkou 37"/>
          <p:cNvCxnSpPr/>
          <p:nvPr/>
        </p:nvCxnSpPr>
        <p:spPr>
          <a:xfrm>
            <a:off x="5429809" y="4869160"/>
            <a:ext cx="420365" cy="0"/>
          </a:xfrm>
          <a:prstGeom prst="straightConnector1">
            <a:avLst/>
          </a:prstGeom>
          <a:ln w="19050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5914785" y="4570575"/>
            <a:ext cx="2665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50000"/>
                  </a:schemeClr>
                </a:solidFill>
              </a:rPr>
              <a:t>- ochranná funkce</a:t>
            </a:r>
            <a:endParaRPr lang="cs-CZ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914785" y="5052085"/>
            <a:ext cx="3133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4">
                    <a:lumMod val="50000"/>
                  </a:schemeClr>
                </a:solidFill>
              </a:rPr>
              <a:t>- funkce vnější kostry</a:t>
            </a:r>
            <a:endParaRPr lang="cs-CZ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97579" y="5933615"/>
            <a:ext cx="2287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- neumožňuje růst</a:t>
            </a:r>
            <a:endParaRPr lang="cs-CZ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44" name="Přímá spojnice se šipkou 43"/>
          <p:cNvCxnSpPr/>
          <p:nvPr/>
        </p:nvCxnSpPr>
        <p:spPr>
          <a:xfrm>
            <a:off x="2785385" y="6222625"/>
            <a:ext cx="655084" cy="0"/>
          </a:xfrm>
          <a:prstGeom prst="straightConnector1">
            <a:avLst/>
          </a:prstGeom>
          <a:ln w="19050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ovéPole 45"/>
          <p:cNvSpPr txBox="1"/>
          <p:nvPr/>
        </p:nvSpPr>
        <p:spPr>
          <a:xfrm>
            <a:off x="3583796" y="5933614"/>
            <a:ext cx="37197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5">
                    <a:lumMod val="75000"/>
                  </a:schemeClr>
                </a:solidFill>
              </a:rPr>
              <a:t>s</a:t>
            </a: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vlékána + nahrazena novou</a:t>
            </a:r>
            <a:endParaRPr lang="cs-CZ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7" name="Obláček 46"/>
          <p:cNvSpPr/>
          <p:nvPr/>
        </p:nvSpPr>
        <p:spPr>
          <a:xfrm>
            <a:off x="899592" y="5093795"/>
            <a:ext cx="3384376" cy="839819"/>
          </a:xfrm>
          <a:prstGeom prst="cloudCallout">
            <a:avLst>
              <a:gd name="adj1" fmla="val 78666"/>
              <a:gd name="adj2" fmla="val -344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i="1" dirty="0" smtClean="0">
                <a:solidFill>
                  <a:schemeClr val="accent5">
                    <a:lumMod val="75000"/>
                  </a:schemeClr>
                </a:solidFill>
              </a:rPr>
              <a:t>Zkus odhadnout její význam.</a:t>
            </a:r>
            <a:endParaRPr lang="cs-CZ" sz="2200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30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1" grpId="0"/>
      <p:bldP spid="17" grpId="0"/>
      <p:bldP spid="18" grpId="0"/>
      <p:bldP spid="25" grpId="0"/>
      <p:bldP spid="28" grpId="0" animBg="1"/>
      <p:bldP spid="29" grpId="0"/>
      <p:bldP spid="34" grpId="0"/>
      <p:bldP spid="35" grpId="0"/>
      <p:bldP spid="36" grpId="0"/>
      <p:bldP spid="39" grpId="0"/>
      <p:bldP spid="40" grpId="0"/>
      <p:bldP spid="42" grpId="0"/>
      <p:bldP spid="46" grpId="0"/>
      <p:bldP spid="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olný tvar 1"/>
          <p:cNvSpPr/>
          <p:nvPr/>
        </p:nvSpPr>
        <p:spPr>
          <a:xfrm>
            <a:off x="1191491" y="1399309"/>
            <a:ext cx="1932709" cy="1731818"/>
          </a:xfrm>
          <a:custGeom>
            <a:avLst/>
            <a:gdLst>
              <a:gd name="connsiteX0" fmla="*/ 1953491 w 1953491"/>
              <a:gd name="connsiteY0" fmla="*/ 0 h 1828800"/>
              <a:gd name="connsiteX1" fmla="*/ 1925782 w 1953491"/>
              <a:gd name="connsiteY1" fmla="*/ 166255 h 1828800"/>
              <a:gd name="connsiteX2" fmla="*/ 1898073 w 1953491"/>
              <a:gd name="connsiteY2" fmla="*/ 249382 h 1828800"/>
              <a:gd name="connsiteX3" fmla="*/ 1842654 w 1953491"/>
              <a:gd name="connsiteY3" fmla="*/ 374073 h 1828800"/>
              <a:gd name="connsiteX4" fmla="*/ 1814945 w 1953491"/>
              <a:gd name="connsiteY4" fmla="*/ 429491 h 1828800"/>
              <a:gd name="connsiteX5" fmla="*/ 1773382 w 1953491"/>
              <a:gd name="connsiteY5" fmla="*/ 568037 h 1828800"/>
              <a:gd name="connsiteX6" fmla="*/ 1745673 w 1953491"/>
              <a:gd name="connsiteY6" fmla="*/ 651164 h 1828800"/>
              <a:gd name="connsiteX7" fmla="*/ 1731818 w 1953491"/>
              <a:gd name="connsiteY7" fmla="*/ 692728 h 1828800"/>
              <a:gd name="connsiteX8" fmla="*/ 1704109 w 1953491"/>
              <a:gd name="connsiteY8" fmla="*/ 748146 h 1828800"/>
              <a:gd name="connsiteX9" fmla="*/ 1662545 w 1953491"/>
              <a:gd name="connsiteY9" fmla="*/ 831273 h 1828800"/>
              <a:gd name="connsiteX10" fmla="*/ 1593273 w 1953491"/>
              <a:gd name="connsiteY10" fmla="*/ 955964 h 1828800"/>
              <a:gd name="connsiteX11" fmla="*/ 1565564 w 1953491"/>
              <a:gd name="connsiteY11" fmla="*/ 997528 h 1828800"/>
              <a:gd name="connsiteX12" fmla="*/ 1454727 w 1953491"/>
              <a:gd name="connsiteY12" fmla="*/ 1094509 h 1828800"/>
              <a:gd name="connsiteX13" fmla="*/ 1427018 w 1953491"/>
              <a:gd name="connsiteY13" fmla="*/ 1136073 h 1828800"/>
              <a:gd name="connsiteX14" fmla="*/ 1343891 w 1953491"/>
              <a:gd name="connsiteY14" fmla="*/ 1177637 h 1828800"/>
              <a:gd name="connsiteX15" fmla="*/ 1205345 w 1953491"/>
              <a:gd name="connsiteY15" fmla="*/ 1205346 h 1828800"/>
              <a:gd name="connsiteX16" fmla="*/ 1122218 w 1953491"/>
              <a:gd name="connsiteY16" fmla="*/ 1233055 h 1828800"/>
              <a:gd name="connsiteX17" fmla="*/ 1080654 w 1953491"/>
              <a:gd name="connsiteY17" fmla="*/ 1246909 h 1828800"/>
              <a:gd name="connsiteX18" fmla="*/ 1039091 w 1953491"/>
              <a:gd name="connsiteY18" fmla="*/ 1260764 h 1828800"/>
              <a:gd name="connsiteX19" fmla="*/ 997527 w 1953491"/>
              <a:gd name="connsiteY19" fmla="*/ 1288473 h 1828800"/>
              <a:gd name="connsiteX20" fmla="*/ 914400 w 1953491"/>
              <a:gd name="connsiteY20" fmla="*/ 1316182 h 1828800"/>
              <a:gd name="connsiteX21" fmla="*/ 872836 w 1953491"/>
              <a:gd name="connsiteY21" fmla="*/ 1330037 h 1828800"/>
              <a:gd name="connsiteX22" fmla="*/ 734291 w 1953491"/>
              <a:gd name="connsiteY22" fmla="*/ 1357746 h 1828800"/>
              <a:gd name="connsiteX23" fmla="*/ 651164 w 1953491"/>
              <a:gd name="connsiteY23" fmla="*/ 1385455 h 1828800"/>
              <a:gd name="connsiteX24" fmla="*/ 609600 w 1953491"/>
              <a:gd name="connsiteY24" fmla="*/ 1399309 h 1828800"/>
              <a:gd name="connsiteX25" fmla="*/ 457200 w 1953491"/>
              <a:gd name="connsiteY25" fmla="*/ 1440873 h 1828800"/>
              <a:gd name="connsiteX26" fmla="*/ 415636 w 1953491"/>
              <a:gd name="connsiteY26" fmla="*/ 1454728 h 1828800"/>
              <a:gd name="connsiteX27" fmla="*/ 374073 w 1953491"/>
              <a:gd name="connsiteY27" fmla="*/ 1468582 h 1828800"/>
              <a:gd name="connsiteX28" fmla="*/ 249382 w 1953491"/>
              <a:gd name="connsiteY28" fmla="*/ 1551709 h 1828800"/>
              <a:gd name="connsiteX29" fmla="*/ 207818 w 1953491"/>
              <a:gd name="connsiteY29" fmla="*/ 1579418 h 1828800"/>
              <a:gd name="connsiteX30" fmla="*/ 180109 w 1953491"/>
              <a:gd name="connsiteY30" fmla="*/ 1607128 h 1828800"/>
              <a:gd name="connsiteX31" fmla="*/ 152400 w 1953491"/>
              <a:gd name="connsiteY31" fmla="*/ 1648691 h 1828800"/>
              <a:gd name="connsiteX32" fmla="*/ 110836 w 1953491"/>
              <a:gd name="connsiteY32" fmla="*/ 1662546 h 1828800"/>
              <a:gd name="connsiteX33" fmla="*/ 83127 w 1953491"/>
              <a:gd name="connsiteY33" fmla="*/ 1704109 h 1828800"/>
              <a:gd name="connsiteX34" fmla="*/ 69273 w 1953491"/>
              <a:gd name="connsiteY34" fmla="*/ 1745673 h 1828800"/>
              <a:gd name="connsiteX35" fmla="*/ 27709 w 1953491"/>
              <a:gd name="connsiteY35" fmla="*/ 1787237 h 1828800"/>
              <a:gd name="connsiteX36" fmla="*/ 0 w 1953491"/>
              <a:gd name="connsiteY36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953491" h="1828800">
                <a:moveTo>
                  <a:pt x="1953491" y="0"/>
                </a:moveTo>
                <a:cubicBezTo>
                  <a:pt x="1947545" y="41620"/>
                  <a:pt x="1937935" y="121693"/>
                  <a:pt x="1925782" y="166255"/>
                </a:cubicBezTo>
                <a:cubicBezTo>
                  <a:pt x="1918097" y="194434"/>
                  <a:pt x="1914274" y="225080"/>
                  <a:pt x="1898073" y="249382"/>
                </a:cubicBezTo>
                <a:cubicBezTo>
                  <a:pt x="1816567" y="371643"/>
                  <a:pt x="1941576" y="176228"/>
                  <a:pt x="1842654" y="374073"/>
                </a:cubicBezTo>
                <a:cubicBezTo>
                  <a:pt x="1833418" y="392546"/>
                  <a:pt x="1822615" y="410315"/>
                  <a:pt x="1814945" y="429491"/>
                </a:cubicBezTo>
                <a:cubicBezTo>
                  <a:pt x="1775754" y="527468"/>
                  <a:pt x="1797879" y="486378"/>
                  <a:pt x="1773382" y="568037"/>
                </a:cubicBezTo>
                <a:cubicBezTo>
                  <a:pt x="1764989" y="596013"/>
                  <a:pt x="1754909" y="623455"/>
                  <a:pt x="1745673" y="651164"/>
                </a:cubicBezTo>
                <a:cubicBezTo>
                  <a:pt x="1741055" y="665019"/>
                  <a:pt x="1738349" y="679666"/>
                  <a:pt x="1731818" y="692728"/>
                </a:cubicBezTo>
                <a:cubicBezTo>
                  <a:pt x="1722582" y="711201"/>
                  <a:pt x="1712245" y="729163"/>
                  <a:pt x="1704109" y="748146"/>
                </a:cubicBezTo>
                <a:cubicBezTo>
                  <a:pt x="1669693" y="828449"/>
                  <a:pt x="1715794" y="751398"/>
                  <a:pt x="1662545" y="831273"/>
                </a:cubicBezTo>
                <a:cubicBezTo>
                  <a:pt x="1638160" y="904431"/>
                  <a:pt x="1656792" y="860685"/>
                  <a:pt x="1593273" y="955964"/>
                </a:cubicBezTo>
                <a:cubicBezTo>
                  <a:pt x="1584037" y="969819"/>
                  <a:pt x="1577338" y="985754"/>
                  <a:pt x="1565564" y="997528"/>
                </a:cubicBezTo>
                <a:cubicBezTo>
                  <a:pt x="1484517" y="1078574"/>
                  <a:pt x="1523462" y="1048686"/>
                  <a:pt x="1454727" y="1094509"/>
                </a:cubicBezTo>
                <a:cubicBezTo>
                  <a:pt x="1445491" y="1108364"/>
                  <a:pt x="1438792" y="1124299"/>
                  <a:pt x="1427018" y="1136073"/>
                </a:cubicBezTo>
                <a:cubicBezTo>
                  <a:pt x="1402732" y="1160359"/>
                  <a:pt x="1375440" y="1168623"/>
                  <a:pt x="1343891" y="1177637"/>
                </a:cubicBezTo>
                <a:cubicBezTo>
                  <a:pt x="1182740" y="1223680"/>
                  <a:pt x="1423037" y="1150923"/>
                  <a:pt x="1205345" y="1205346"/>
                </a:cubicBezTo>
                <a:cubicBezTo>
                  <a:pt x="1177009" y="1212430"/>
                  <a:pt x="1149927" y="1223819"/>
                  <a:pt x="1122218" y="1233055"/>
                </a:cubicBezTo>
                <a:lnTo>
                  <a:pt x="1080654" y="1246909"/>
                </a:lnTo>
                <a:cubicBezTo>
                  <a:pt x="1066800" y="1251527"/>
                  <a:pt x="1051242" y="1252663"/>
                  <a:pt x="1039091" y="1260764"/>
                </a:cubicBezTo>
                <a:cubicBezTo>
                  <a:pt x="1025236" y="1270000"/>
                  <a:pt x="1012743" y="1281710"/>
                  <a:pt x="997527" y="1288473"/>
                </a:cubicBezTo>
                <a:cubicBezTo>
                  <a:pt x="970837" y="1300335"/>
                  <a:pt x="942109" y="1306946"/>
                  <a:pt x="914400" y="1316182"/>
                </a:cubicBezTo>
                <a:cubicBezTo>
                  <a:pt x="900545" y="1320800"/>
                  <a:pt x="887241" y="1327636"/>
                  <a:pt x="872836" y="1330037"/>
                </a:cubicBezTo>
                <a:cubicBezTo>
                  <a:pt x="816654" y="1339400"/>
                  <a:pt x="785966" y="1342243"/>
                  <a:pt x="734291" y="1357746"/>
                </a:cubicBezTo>
                <a:cubicBezTo>
                  <a:pt x="706315" y="1366139"/>
                  <a:pt x="678873" y="1376219"/>
                  <a:pt x="651164" y="1385455"/>
                </a:cubicBezTo>
                <a:cubicBezTo>
                  <a:pt x="637309" y="1390073"/>
                  <a:pt x="623920" y="1396445"/>
                  <a:pt x="609600" y="1399309"/>
                </a:cubicBezTo>
                <a:cubicBezTo>
                  <a:pt x="511688" y="1418892"/>
                  <a:pt x="562665" y="1405718"/>
                  <a:pt x="457200" y="1440873"/>
                </a:cubicBezTo>
                <a:lnTo>
                  <a:pt x="415636" y="1454728"/>
                </a:lnTo>
                <a:lnTo>
                  <a:pt x="374073" y="1468582"/>
                </a:lnTo>
                <a:lnTo>
                  <a:pt x="249382" y="1551709"/>
                </a:lnTo>
                <a:cubicBezTo>
                  <a:pt x="235527" y="1560945"/>
                  <a:pt x="219592" y="1567644"/>
                  <a:pt x="207818" y="1579418"/>
                </a:cubicBezTo>
                <a:cubicBezTo>
                  <a:pt x="198582" y="1588655"/>
                  <a:pt x="188269" y="1596928"/>
                  <a:pt x="180109" y="1607128"/>
                </a:cubicBezTo>
                <a:cubicBezTo>
                  <a:pt x="169707" y="1620130"/>
                  <a:pt x="165402" y="1638289"/>
                  <a:pt x="152400" y="1648691"/>
                </a:cubicBezTo>
                <a:cubicBezTo>
                  <a:pt x="140996" y="1657814"/>
                  <a:pt x="124691" y="1657928"/>
                  <a:pt x="110836" y="1662546"/>
                </a:cubicBezTo>
                <a:cubicBezTo>
                  <a:pt x="101600" y="1676400"/>
                  <a:pt x="90573" y="1689216"/>
                  <a:pt x="83127" y="1704109"/>
                </a:cubicBezTo>
                <a:cubicBezTo>
                  <a:pt x="76596" y="1717171"/>
                  <a:pt x="77374" y="1733522"/>
                  <a:pt x="69273" y="1745673"/>
                </a:cubicBezTo>
                <a:cubicBezTo>
                  <a:pt x="58405" y="1761976"/>
                  <a:pt x="40252" y="1772185"/>
                  <a:pt x="27709" y="1787237"/>
                </a:cubicBezTo>
                <a:cubicBezTo>
                  <a:pt x="17049" y="1800029"/>
                  <a:pt x="0" y="1828800"/>
                  <a:pt x="0" y="1828800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lný tvar 2"/>
          <p:cNvSpPr/>
          <p:nvPr/>
        </p:nvSpPr>
        <p:spPr>
          <a:xfrm>
            <a:off x="3380509" y="1399309"/>
            <a:ext cx="457200" cy="1357746"/>
          </a:xfrm>
          <a:custGeom>
            <a:avLst/>
            <a:gdLst>
              <a:gd name="connsiteX0" fmla="*/ 124691 w 457200"/>
              <a:gd name="connsiteY0" fmla="*/ 0 h 1357746"/>
              <a:gd name="connsiteX1" fmla="*/ 110836 w 457200"/>
              <a:gd name="connsiteY1" fmla="*/ 124691 h 1357746"/>
              <a:gd name="connsiteX2" fmla="*/ 83127 w 457200"/>
              <a:gd name="connsiteY2" fmla="*/ 207818 h 1357746"/>
              <a:gd name="connsiteX3" fmla="*/ 69273 w 457200"/>
              <a:gd name="connsiteY3" fmla="*/ 249382 h 1357746"/>
              <a:gd name="connsiteX4" fmla="*/ 41564 w 457200"/>
              <a:gd name="connsiteY4" fmla="*/ 332509 h 1357746"/>
              <a:gd name="connsiteX5" fmla="*/ 27709 w 457200"/>
              <a:gd name="connsiteY5" fmla="*/ 374073 h 1357746"/>
              <a:gd name="connsiteX6" fmla="*/ 0 w 457200"/>
              <a:gd name="connsiteY6" fmla="*/ 471055 h 1357746"/>
              <a:gd name="connsiteX7" fmla="*/ 13855 w 457200"/>
              <a:gd name="connsiteY7" fmla="*/ 942109 h 1357746"/>
              <a:gd name="connsiteX8" fmla="*/ 41564 w 457200"/>
              <a:gd name="connsiteY8" fmla="*/ 1025236 h 1357746"/>
              <a:gd name="connsiteX9" fmla="*/ 110836 w 457200"/>
              <a:gd name="connsiteY9" fmla="*/ 1149927 h 1357746"/>
              <a:gd name="connsiteX10" fmla="*/ 138546 w 457200"/>
              <a:gd name="connsiteY10" fmla="*/ 1177636 h 1357746"/>
              <a:gd name="connsiteX11" fmla="*/ 221673 w 457200"/>
              <a:gd name="connsiteY11" fmla="*/ 1219200 h 1357746"/>
              <a:gd name="connsiteX12" fmla="*/ 263236 w 457200"/>
              <a:gd name="connsiteY12" fmla="*/ 1260764 h 1357746"/>
              <a:gd name="connsiteX13" fmla="*/ 346364 w 457200"/>
              <a:gd name="connsiteY13" fmla="*/ 1288473 h 1357746"/>
              <a:gd name="connsiteX14" fmla="*/ 429491 w 457200"/>
              <a:gd name="connsiteY14" fmla="*/ 1330036 h 1357746"/>
              <a:gd name="connsiteX15" fmla="*/ 457200 w 457200"/>
              <a:gd name="connsiteY15" fmla="*/ 1357746 h 1357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57200" h="1357746">
                <a:moveTo>
                  <a:pt x="124691" y="0"/>
                </a:moveTo>
                <a:cubicBezTo>
                  <a:pt x="120073" y="41564"/>
                  <a:pt x="119038" y="83684"/>
                  <a:pt x="110836" y="124691"/>
                </a:cubicBezTo>
                <a:cubicBezTo>
                  <a:pt x="105108" y="153332"/>
                  <a:pt x="92363" y="180109"/>
                  <a:pt x="83127" y="207818"/>
                </a:cubicBezTo>
                <a:lnTo>
                  <a:pt x="69273" y="249382"/>
                </a:lnTo>
                <a:lnTo>
                  <a:pt x="41564" y="332509"/>
                </a:lnTo>
                <a:cubicBezTo>
                  <a:pt x="36946" y="346364"/>
                  <a:pt x="31251" y="359905"/>
                  <a:pt x="27709" y="374073"/>
                </a:cubicBezTo>
                <a:cubicBezTo>
                  <a:pt x="10313" y="443659"/>
                  <a:pt x="19876" y="411427"/>
                  <a:pt x="0" y="471055"/>
                </a:cubicBezTo>
                <a:cubicBezTo>
                  <a:pt x="4618" y="628073"/>
                  <a:pt x="2106" y="785463"/>
                  <a:pt x="13855" y="942109"/>
                </a:cubicBezTo>
                <a:cubicBezTo>
                  <a:pt x="16039" y="971235"/>
                  <a:pt x="32328" y="997527"/>
                  <a:pt x="41564" y="1025236"/>
                </a:cubicBezTo>
                <a:cubicBezTo>
                  <a:pt x="58986" y="1077502"/>
                  <a:pt x="63195" y="1102287"/>
                  <a:pt x="110836" y="1149927"/>
                </a:cubicBezTo>
                <a:cubicBezTo>
                  <a:pt x="120073" y="1159163"/>
                  <a:pt x="127345" y="1170915"/>
                  <a:pt x="138546" y="1177636"/>
                </a:cubicBezTo>
                <a:cubicBezTo>
                  <a:pt x="227803" y="1231190"/>
                  <a:pt x="131589" y="1144130"/>
                  <a:pt x="221673" y="1219200"/>
                </a:cubicBezTo>
                <a:cubicBezTo>
                  <a:pt x="236725" y="1231743"/>
                  <a:pt x="246108" y="1251249"/>
                  <a:pt x="263236" y="1260764"/>
                </a:cubicBezTo>
                <a:cubicBezTo>
                  <a:pt x="288769" y="1274949"/>
                  <a:pt x="322061" y="1272271"/>
                  <a:pt x="346364" y="1288473"/>
                </a:cubicBezTo>
                <a:cubicBezTo>
                  <a:pt x="400078" y="1324283"/>
                  <a:pt x="372130" y="1310917"/>
                  <a:pt x="429491" y="1330036"/>
                </a:cubicBezTo>
                <a:lnTo>
                  <a:pt x="457200" y="1357746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3214255" y="2175164"/>
            <a:ext cx="609600" cy="677772"/>
          </a:xfrm>
          <a:custGeom>
            <a:avLst/>
            <a:gdLst>
              <a:gd name="connsiteX0" fmla="*/ 0 w 609600"/>
              <a:gd name="connsiteY0" fmla="*/ 0 h 789746"/>
              <a:gd name="connsiteX1" fmla="*/ 13854 w 609600"/>
              <a:gd name="connsiteY1" fmla="*/ 290945 h 789746"/>
              <a:gd name="connsiteX2" fmla="*/ 55418 w 609600"/>
              <a:gd name="connsiteY2" fmla="*/ 443345 h 789746"/>
              <a:gd name="connsiteX3" fmla="*/ 124690 w 609600"/>
              <a:gd name="connsiteY3" fmla="*/ 568036 h 789746"/>
              <a:gd name="connsiteX4" fmla="*/ 152400 w 609600"/>
              <a:gd name="connsiteY4" fmla="*/ 595745 h 789746"/>
              <a:gd name="connsiteX5" fmla="*/ 221672 w 609600"/>
              <a:gd name="connsiteY5" fmla="*/ 651163 h 789746"/>
              <a:gd name="connsiteX6" fmla="*/ 304800 w 609600"/>
              <a:gd name="connsiteY6" fmla="*/ 692727 h 789746"/>
              <a:gd name="connsiteX7" fmla="*/ 346363 w 609600"/>
              <a:gd name="connsiteY7" fmla="*/ 720436 h 789746"/>
              <a:gd name="connsiteX8" fmla="*/ 471054 w 609600"/>
              <a:gd name="connsiteY8" fmla="*/ 748145 h 789746"/>
              <a:gd name="connsiteX9" fmla="*/ 554181 w 609600"/>
              <a:gd name="connsiteY9" fmla="*/ 775854 h 789746"/>
              <a:gd name="connsiteX10" fmla="*/ 609600 w 609600"/>
              <a:gd name="connsiteY10" fmla="*/ 789709 h 789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09600" h="789746">
                <a:moveTo>
                  <a:pt x="0" y="0"/>
                </a:moveTo>
                <a:cubicBezTo>
                  <a:pt x="4618" y="96982"/>
                  <a:pt x="6407" y="194139"/>
                  <a:pt x="13854" y="290945"/>
                </a:cubicBezTo>
                <a:cubicBezTo>
                  <a:pt x="17770" y="341859"/>
                  <a:pt x="39695" y="396174"/>
                  <a:pt x="55418" y="443345"/>
                </a:cubicBezTo>
                <a:cubicBezTo>
                  <a:pt x="72840" y="495611"/>
                  <a:pt x="77049" y="520396"/>
                  <a:pt x="124690" y="568036"/>
                </a:cubicBezTo>
                <a:cubicBezTo>
                  <a:pt x="133927" y="577272"/>
                  <a:pt x="144240" y="585545"/>
                  <a:pt x="152400" y="595745"/>
                </a:cubicBezTo>
                <a:cubicBezTo>
                  <a:pt x="197977" y="652716"/>
                  <a:pt x="155746" y="629188"/>
                  <a:pt x="221672" y="651163"/>
                </a:cubicBezTo>
                <a:cubicBezTo>
                  <a:pt x="340793" y="730576"/>
                  <a:pt x="190075" y="635364"/>
                  <a:pt x="304800" y="692727"/>
                </a:cubicBezTo>
                <a:cubicBezTo>
                  <a:pt x="319693" y="700174"/>
                  <a:pt x="331470" y="712989"/>
                  <a:pt x="346363" y="720436"/>
                </a:cubicBezTo>
                <a:cubicBezTo>
                  <a:pt x="380471" y="737490"/>
                  <a:pt x="439123" y="742823"/>
                  <a:pt x="471054" y="748145"/>
                </a:cubicBezTo>
                <a:lnTo>
                  <a:pt x="554181" y="775854"/>
                </a:lnTo>
                <a:cubicBezTo>
                  <a:pt x="600127" y="791169"/>
                  <a:pt x="581141" y="789709"/>
                  <a:pt x="609600" y="78970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2638655" y="2178969"/>
            <a:ext cx="652436" cy="1565564"/>
          </a:xfrm>
          <a:custGeom>
            <a:avLst/>
            <a:gdLst>
              <a:gd name="connsiteX0" fmla="*/ 581891 w 652436"/>
              <a:gd name="connsiteY0" fmla="*/ 0 h 1565564"/>
              <a:gd name="connsiteX1" fmla="*/ 429491 w 652436"/>
              <a:gd name="connsiteY1" fmla="*/ 96982 h 1565564"/>
              <a:gd name="connsiteX2" fmla="*/ 387927 w 652436"/>
              <a:gd name="connsiteY2" fmla="*/ 124691 h 1565564"/>
              <a:gd name="connsiteX3" fmla="*/ 346364 w 652436"/>
              <a:gd name="connsiteY3" fmla="*/ 152400 h 1565564"/>
              <a:gd name="connsiteX4" fmla="*/ 318655 w 652436"/>
              <a:gd name="connsiteY4" fmla="*/ 193964 h 1565564"/>
              <a:gd name="connsiteX5" fmla="*/ 277091 w 652436"/>
              <a:gd name="connsiteY5" fmla="*/ 207818 h 1565564"/>
              <a:gd name="connsiteX6" fmla="*/ 263236 w 652436"/>
              <a:gd name="connsiteY6" fmla="*/ 249382 h 1565564"/>
              <a:gd name="connsiteX7" fmla="*/ 221673 w 652436"/>
              <a:gd name="connsiteY7" fmla="*/ 290946 h 1565564"/>
              <a:gd name="connsiteX8" fmla="*/ 152400 w 652436"/>
              <a:gd name="connsiteY8" fmla="*/ 360218 h 1565564"/>
              <a:gd name="connsiteX9" fmla="*/ 138546 w 652436"/>
              <a:gd name="connsiteY9" fmla="*/ 401782 h 1565564"/>
              <a:gd name="connsiteX10" fmla="*/ 69273 w 652436"/>
              <a:gd name="connsiteY10" fmla="*/ 457200 h 1565564"/>
              <a:gd name="connsiteX11" fmla="*/ 55418 w 652436"/>
              <a:gd name="connsiteY11" fmla="*/ 498764 h 1565564"/>
              <a:gd name="connsiteX12" fmla="*/ 27709 w 652436"/>
              <a:gd name="connsiteY12" fmla="*/ 540328 h 1565564"/>
              <a:gd name="connsiteX13" fmla="*/ 0 w 652436"/>
              <a:gd name="connsiteY13" fmla="*/ 623455 h 1565564"/>
              <a:gd name="connsiteX14" fmla="*/ 13855 w 652436"/>
              <a:gd name="connsiteY14" fmla="*/ 734291 h 1565564"/>
              <a:gd name="connsiteX15" fmla="*/ 55418 w 652436"/>
              <a:gd name="connsiteY15" fmla="*/ 817418 h 1565564"/>
              <a:gd name="connsiteX16" fmla="*/ 83127 w 652436"/>
              <a:gd name="connsiteY16" fmla="*/ 845128 h 1565564"/>
              <a:gd name="connsiteX17" fmla="*/ 166255 w 652436"/>
              <a:gd name="connsiteY17" fmla="*/ 900546 h 1565564"/>
              <a:gd name="connsiteX18" fmla="*/ 207818 w 652436"/>
              <a:gd name="connsiteY18" fmla="*/ 914400 h 1565564"/>
              <a:gd name="connsiteX19" fmla="*/ 290946 w 652436"/>
              <a:gd name="connsiteY19" fmla="*/ 983673 h 1565564"/>
              <a:gd name="connsiteX20" fmla="*/ 332509 w 652436"/>
              <a:gd name="connsiteY20" fmla="*/ 1025237 h 1565564"/>
              <a:gd name="connsiteX21" fmla="*/ 415636 w 652436"/>
              <a:gd name="connsiteY21" fmla="*/ 1080655 h 1565564"/>
              <a:gd name="connsiteX22" fmla="*/ 540327 w 652436"/>
              <a:gd name="connsiteY22" fmla="*/ 1233055 h 1565564"/>
              <a:gd name="connsiteX23" fmla="*/ 568036 w 652436"/>
              <a:gd name="connsiteY23" fmla="*/ 1274618 h 1565564"/>
              <a:gd name="connsiteX24" fmla="*/ 581891 w 652436"/>
              <a:gd name="connsiteY24" fmla="*/ 1316182 h 1565564"/>
              <a:gd name="connsiteX25" fmla="*/ 609600 w 652436"/>
              <a:gd name="connsiteY25" fmla="*/ 1357746 h 1565564"/>
              <a:gd name="connsiteX26" fmla="*/ 637309 w 652436"/>
              <a:gd name="connsiteY26" fmla="*/ 1454728 h 1565564"/>
              <a:gd name="connsiteX27" fmla="*/ 651164 w 652436"/>
              <a:gd name="connsiteY27" fmla="*/ 1496291 h 1565564"/>
              <a:gd name="connsiteX28" fmla="*/ 651164 w 652436"/>
              <a:gd name="connsiteY28" fmla="*/ 1565564 h 1565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52436" h="1565564">
                <a:moveTo>
                  <a:pt x="581891" y="0"/>
                </a:moveTo>
                <a:cubicBezTo>
                  <a:pt x="484058" y="58700"/>
                  <a:pt x="535028" y="26624"/>
                  <a:pt x="429491" y="96982"/>
                </a:cubicBezTo>
                <a:lnTo>
                  <a:pt x="387927" y="124691"/>
                </a:lnTo>
                <a:lnTo>
                  <a:pt x="346364" y="152400"/>
                </a:lnTo>
                <a:cubicBezTo>
                  <a:pt x="337128" y="166255"/>
                  <a:pt x="331657" y="183562"/>
                  <a:pt x="318655" y="193964"/>
                </a:cubicBezTo>
                <a:cubicBezTo>
                  <a:pt x="307251" y="203087"/>
                  <a:pt x="287418" y="197491"/>
                  <a:pt x="277091" y="207818"/>
                </a:cubicBezTo>
                <a:cubicBezTo>
                  <a:pt x="266764" y="218145"/>
                  <a:pt x="271337" y="237231"/>
                  <a:pt x="263236" y="249382"/>
                </a:cubicBezTo>
                <a:cubicBezTo>
                  <a:pt x="252368" y="265685"/>
                  <a:pt x="234216" y="275894"/>
                  <a:pt x="221673" y="290946"/>
                </a:cubicBezTo>
                <a:cubicBezTo>
                  <a:pt x="163948" y="360216"/>
                  <a:pt x="228598" y="309420"/>
                  <a:pt x="152400" y="360218"/>
                </a:cubicBezTo>
                <a:cubicBezTo>
                  <a:pt x="147782" y="374073"/>
                  <a:pt x="146060" y="389259"/>
                  <a:pt x="138546" y="401782"/>
                </a:cubicBezTo>
                <a:cubicBezTo>
                  <a:pt x="125386" y="423715"/>
                  <a:pt x="88148" y="444616"/>
                  <a:pt x="69273" y="457200"/>
                </a:cubicBezTo>
                <a:cubicBezTo>
                  <a:pt x="64655" y="471055"/>
                  <a:pt x="61949" y="485702"/>
                  <a:pt x="55418" y="498764"/>
                </a:cubicBezTo>
                <a:cubicBezTo>
                  <a:pt x="47971" y="513657"/>
                  <a:pt x="34472" y="525112"/>
                  <a:pt x="27709" y="540328"/>
                </a:cubicBezTo>
                <a:cubicBezTo>
                  <a:pt x="15847" y="567018"/>
                  <a:pt x="0" y="623455"/>
                  <a:pt x="0" y="623455"/>
                </a:cubicBezTo>
                <a:cubicBezTo>
                  <a:pt x="4618" y="660400"/>
                  <a:pt x="7195" y="697659"/>
                  <a:pt x="13855" y="734291"/>
                </a:cubicBezTo>
                <a:cubicBezTo>
                  <a:pt x="19881" y="767434"/>
                  <a:pt x="34537" y="791316"/>
                  <a:pt x="55418" y="817418"/>
                </a:cubicBezTo>
                <a:cubicBezTo>
                  <a:pt x="63578" y="827618"/>
                  <a:pt x="72677" y="837291"/>
                  <a:pt x="83127" y="845128"/>
                </a:cubicBezTo>
                <a:cubicBezTo>
                  <a:pt x="109769" y="865109"/>
                  <a:pt x="134662" y="890015"/>
                  <a:pt x="166255" y="900546"/>
                </a:cubicBezTo>
                <a:lnTo>
                  <a:pt x="207818" y="914400"/>
                </a:lnTo>
                <a:cubicBezTo>
                  <a:pt x="329256" y="1035838"/>
                  <a:pt x="175205" y="887222"/>
                  <a:pt x="290946" y="983673"/>
                </a:cubicBezTo>
                <a:cubicBezTo>
                  <a:pt x="305998" y="996216"/>
                  <a:pt x="317043" y="1013208"/>
                  <a:pt x="332509" y="1025237"/>
                </a:cubicBezTo>
                <a:cubicBezTo>
                  <a:pt x="358796" y="1045683"/>
                  <a:pt x="392088" y="1057107"/>
                  <a:pt x="415636" y="1080655"/>
                </a:cubicBezTo>
                <a:cubicBezTo>
                  <a:pt x="508458" y="1173477"/>
                  <a:pt x="466794" y="1122756"/>
                  <a:pt x="540327" y="1233055"/>
                </a:cubicBezTo>
                <a:cubicBezTo>
                  <a:pt x="549563" y="1246909"/>
                  <a:pt x="562770" y="1258822"/>
                  <a:pt x="568036" y="1274618"/>
                </a:cubicBezTo>
                <a:cubicBezTo>
                  <a:pt x="572654" y="1288473"/>
                  <a:pt x="575360" y="1303120"/>
                  <a:pt x="581891" y="1316182"/>
                </a:cubicBezTo>
                <a:cubicBezTo>
                  <a:pt x="589338" y="1331075"/>
                  <a:pt x="602153" y="1342853"/>
                  <a:pt x="609600" y="1357746"/>
                </a:cubicBezTo>
                <a:cubicBezTo>
                  <a:pt x="620676" y="1379899"/>
                  <a:pt x="631388" y="1434003"/>
                  <a:pt x="637309" y="1454728"/>
                </a:cubicBezTo>
                <a:cubicBezTo>
                  <a:pt x="641321" y="1468770"/>
                  <a:pt x="649353" y="1481800"/>
                  <a:pt x="651164" y="1496291"/>
                </a:cubicBezTo>
                <a:cubicBezTo>
                  <a:pt x="654028" y="1519204"/>
                  <a:pt x="651164" y="1542473"/>
                  <a:pt x="651164" y="1565564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olný tvar 5"/>
          <p:cNvSpPr/>
          <p:nvPr/>
        </p:nvSpPr>
        <p:spPr>
          <a:xfrm>
            <a:off x="2521527" y="2701636"/>
            <a:ext cx="692728" cy="1042897"/>
          </a:xfrm>
          <a:custGeom>
            <a:avLst/>
            <a:gdLst>
              <a:gd name="connsiteX0" fmla="*/ 152400 w 678873"/>
              <a:gd name="connsiteY0" fmla="*/ 0 h 1108364"/>
              <a:gd name="connsiteX1" fmla="*/ 83128 w 678873"/>
              <a:gd name="connsiteY1" fmla="*/ 27709 h 1108364"/>
              <a:gd name="connsiteX2" fmla="*/ 41564 w 678873"/>
              <a:gd name="connsiteY2" fmla="*/ 41564 h 1108364"/>
              <a:gd name="connsiteX3" fmla="*/ 0 w 678873"/>
              <a:gd name="connsiteY3" fmla="*/ 124691 h 1108364"/>
              <a:gd name="connsiteX4" fmla="*/ 13855 w 678873"/>
              <a:gd name="connsiteY4" fmla="*/ 374073 h 1108364"/>
              <a:gd name="connsiteX5" fmla="*/ 55418 w 678873"/>
              <a:gd name="connsiteY5" fmla="*/ 415637 h 1108364"/>
              <a:gd name="connsiteX6" fmla="*/ 138546 w 678873"/>
              <a:gd name="connsiteY6" fmla="*/ 443346 h 1108364"/>
              <a:gd name="connsiteX7" fmla="*/ 221673 w 678873"/>
              <a:gd name="connsiteY7" fmla="*/ 498764 h 1108364"/>
              <a:gd name="connsiteX8" fmla="*/ 346364 w 678873"/>
              <a:gd name="connsiteY8" fmla="*/ 609600 h 1108364"/>
              <a:gd name="connsiteX9" fmla="*/ 387928 w 678873"/>
              <a:gd name="connsiteY9" fmla="*/ 651164 h 1108364"/>
              <a:gd name="connsiteX10" fmla="*/ 415637 w 678873"/>
              <a:gd name="connsiteY10" fmla="*/ 692728 h 1108364"/>
              <a:gd name="connsiteX11" fmla="*/ 457200 w 678873"/>
              <a:gd name="connsiteY11" fmla="*/ 734291 h 1108364"/>
              <a:gd name="connsiteX12" fmla="*/ 526473 w 678873"/>
              <a:gd name="connsiteY12" fmla="*/ 817419 h 1108364"/>
              <a:gd name="connsiteX13" fmla="*/ 581891 w 678873"/>
              <a:gd name="connsiteY13" fmla="*/ 900546 h 1108364"/>
              <a:gd name="connsiteX14" fmla="*/ 623455 w 678873"/>
              <a:gd name="connsiteY14" fmla="*/ 969819 h 1108364"/>
              <a:gd name="connsiteX15" fmla="*/ 651164 w 678873"/>
              <a:gd name="connsiteY15" fmla="*/ 1052946 h 1108364"/>
              <a:gd name="connsiteX16" fmla="*/ 678873 w 678873"/>
              <a:gd name="connsiteY16" fmla="*/ 1108364 h 1108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78873" h="1108364">
                <a:moveTo>
                  <a:pt x="152400" y="0"/>
                </a:moveTo>
                <a:cubicBezTo>
                  <a:pt x="129309" y="9236"/>
                  <a:pt x="106414" y="18977"/>
                  <a:pt x="83128" y="27709"/>
                </a:cubicBezTo>
                <a:cubicBezTo>
                  <a:pt x="69454" y="32837"/>
                  <a:pt x="52968" y="32441"/>
                  <a:pt x="41564" y="41564"/>
                </a:cubicBezTo>
                <a:cubicBezTo>
                  <a:pt x="17149" y="61096"/>
                  <a:pt x="9127" y="97312"/>
                  <a:pt x="0" y="124691"/>
                </a:cubicBezTo>
                <a:cubicBezTo>
                  <a:pt x="4618" y="207818"/>
                  <a:pt x="-1723" y="292288"/>
                  <a:pt x="13855" y="374073"/>
                </a:cubicBezTo>
                <a:cubicBezTo>
                  <a:pt x="17521" y="393320"/>
                  <a:pt x="38290" y="406122"/>
                  <a:pt x="55418" y="415637"/>
                </a:cubicBezTo>
                <a:cubicBezTo>
                  <a:pt x="80951" y="429822"/>
                  <a:pt x="110837" y="434110"/>
                  <a:pt x="138546" y="443346"/>
                </a:cubicBezTo>
                <a:cubicBezTo>
                  <a:pt x="170139" y="453877"/>
                  <a:pt x="193964" y="480291"/>
                  <a:pt x="221673" y="498764"/>
                </a:cubicBezTo>
                <a:cubicBezTo>
                  <a:pt x="295843" y="548211"/>
                  <a:pt x="251460" y="514696"/>
                  <a:pt x="346364" y="609600"/>
                </a:cubicBezTo>
                <a:cubicBezTo>
                  <a:pt x="360219" y="623455"/>
                  <a:pt x="377060" y="634861"/>
                  <a:pt x="387928" y="651164"/>
                </a:cubicBezTo>
                <a:cubicBezTo>
                  <a:pt x="397164" y="665019"/>
                  <a:pt x="404977" y="679936"/>
                  <a:pt x="415637" y="692728"/>
                </a:cubicBezTo>
                <a:cubicBezTo>
                  <a:pt x="428180" y="707780"/>
                  <a:pt x="444657" y="719239"/>
                  <a:pt x="457200" y="734291"/>
                </a:cubicBezTo>
                <a:cubicBezTo>
                  <a:pt x="553643" y="850023"/>
                  <a:pt x="405045" y="695991"/>
                  <a:pt x="526473" y="817419"/>
                </a:cubicBezTo>
                <a:cubicBezTo>
                  <a:pt x="559417" y="916245"/>
                  <a:pt x="512704" y="796766"/>
                  <a:pt x="581891" y="900546"/>
                </a:cubicBezTo>
                <a:cubicBezTo>
                  <a:pt x="653833" y="1008459"/>
                  <a:pt x="537159" y="883519"/>
                  <a:pt x="623455" y="969819"/>
                </a:cubicBezTo>
                <a:lnTo>
                  <a:pt x="651164" y="1052946"/>
                </a:lnTo>
                <a:cubicBezTo>
                  <a:pt x="667084" y="1100706"/>
                  <a:pt x="654691" y="1084182"/>
                  <a:pt x="678873" y="1108364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olný tvar 6"/>
          <p:cNvSpPr/>
          <p:nvPr/>
        </p:nvSpPr>
        <p:spPr>
          <a:xfrm>
            <a:off x="1717964" y="2812473"/>
            <a:ext cx="789709" cy="97443"/>
          </a:xfrm>
          <a:custGeom>
            <a:avLst/>
            <a:gdLst>
              <a:gd name="connsiteX0" fmla="*/ 789709 w 789709"/>
              <a:gd name="connsiteY0" fmla="*/ 0 h 97443"/>
              <a:gd name="connsiteX1" fmla="*/ 304800 w 789709"/>
              <a:gd name="connsiteY1" fmla="*/ 27709 h 97443"/>
              <a:gd name="connsiteX2" fmla="*/ 221672 w 789709"/>
              <a:gd name="connsiteY2" fmla="*/ 55418 h 97443"/>
              <a:gd name="connsiteX3" fmla="*/ 83127 w 789709"/>
              <a:gd name="connsiteY3" fmla="*/ 83127 h 97443"/>
              <a:gd name="connsiteX4" fmla="*/ 0 w 789709"/>
              <a:gd name="connsiteY4" fmla="*/ 96982 h 97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9709" h="97443">
                <a:moveTo>
                  <a:pt x="789709" y="0"/>
                </a:moveTo>
                <a:cubicBezTo>
                  <a:pt x="552530" y="47434"/>
                  <a:pt x="932201" y="-24575"/>
                  <a:pt x="304800" y="27709"/>
                </a:cubicBezTo>
                <a:cubicBezTo>
                  <a:pt x="275693" y="30135"/>
                  <a:pt x="250008" y="48334"/>
                  <a:pt x="221672" y="55418"/>
                </a:cubicBezTo>
                <a:cubicBezTo>
                  <a:pt x="764" y="110643"/>
                  <a:pt x="388977" y="15158"/>
                  <a:pt x="83127" y="83127"/>
                </a:cubicBezTo>
                <a:cubicBezTo>
                  <a:pt x="1067" y="101363"/>
                  <a:pt x="82116" y="96982"/>
                  <a:pt x="0" y="96982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olný tvar 7"/>
          <p:cNvSpPr/>
          <p:nvPr/>
        </p:nvSpPr>
        <p:spPr>
          <a:xfrm>
            <a:off x="1302030" y="2909455"/>
            <a:ext cx="429788" cy="290945"/>
          </a:xfrm>
          <a:custGeom>
            <a:avLst/>
            <a:gdLst>
              <a:gd name="connsiteX0" fmla="*/ 429788 w 429788"/>
              <a:gd name="connsiteY0" fmla="*/ 0 h 290945"/>
              <a:gd name="connsiteX1" fmla="*/ 263534 w 429788"/>
              <a:gd name="connsiteY1" fmla="*/ 27709 h 290945"/>
              <a:gd name="connsiteX2" fmla="*/ 221970 w 429788"/>
              <a:gd name="connsiteY2" fmla="*/ 41563 h 290945"/>
              <a:gd name="connsiteX3" fmla="*/ 111134 w 429788"/>
              <a:gd name="connsiteY3" fmla="*/ 138545 h 290945"/>
              <a:gd name="connsiteX4" fmla="*/ 41861 w 429788"/>
              <a:gd name="connsiteY4" fmla="*/ 221672 h 290945"/>
              <a:gd name="connsiteX5" fmla="*/ 297 w 429788"/>
              <a:gd name="connsiteY5" fmla="*/ 290945 h 290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9788" h="290945">
                <a:moveTo>
                  <a:pt x="429788" y="0"/>
                </a:moveTo>
                <a:cubicBezTo>
                  <a:pt x="375032" y="7822"/>
                  <a:pt x="317568" y="14201"/>
                  <a:pt x="263534" y="27709"/>
                </a:cubicBezTo>
                <a:cubicBezTo>
                  <a:pt x="249366" y="31251"/>
                  <a:pt x="235825" y="36945"/>
                  <a:pt x="221970" y="41563"/>
                </a:cubicBezTo>
                <a:cubicBezTo>
                  <a:pt x="143462" y="159326"/>
                  <a:pt x="272768" y="-23089"/>
                  <a:pt x="111134" y="138545"/>
                </a:cubicBezTo>
                <a:cubicBezTo>
                  <a:pt x="-10297" y="259976"/>
                  <a:pt x="138306" y="105939"/>
                  <a:pt x="41861" y="221672"/>
                </a:cubicBezTo>
                <a:cubicBezTo>
                  <a:pt x="-6234" y="279386"/>
                  <a:pt x="297" y="239108"/>
                  <a:pt x="297" y="290945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olný tvar 12"/>
          <p:cNvSpPr/>
          <p:nvPr/>
        </p:nvSpPr>
        <p:spPr>
          <a:xfrm>
            <a:off x="1108364" y="2466109"/>
            <a:ext cx="1537854" cy="249382"/>
          </a:xfrm>
          <a:custGeom>
            <a:avLst/>
            <a:gdLst>
              <a:gd name="connsiteX0" fmla="*/ 1537854 w 1537854"/>
              <a:gd name="connsiteY0" fmla="*/ 249382 h 249382"/>
              <a:gd name="connsiteX1" fmla="*/ 1191491 w 1537854"/>
              <a:gd name="connsiteY1" fmla="*/ 235527 h 249382"/>
              <a:gd name="connsiteX2" fmla="*/ 1080654 w 1537854"/>
              <a:gd name="connsiteY2" fmla="*/ 207818 h 249382"/>
              <a:gd name="connsiteX3" fmla="*/ 1039091 w 1537854"/>
              <a:gd name="connsiteY3" fmla="*/ 180109 h 249382"/>
              <a:gd name="connsiteX4" fmla="*/ 942109 w 1537854"/>
              <a:gd name="connsiteY4" fmla="*/ 152400 h 249382"/>
              <a:gd name="connsiteX5" fmla="*/ 886691 w 1537854"/>
              <a:gd name="connsiteY5" fmla="*/ 110836 h 249382"/>
              <a:gd name="connsiteX6" fmla="*/ 858981 w 1537854"/>
              <a:gd name="connsiteY6" fmla="*/ 83127 h 249382"/>
              <a:gd name="connsiteX7" fmla="*/ 775854 w 1537854"/>
              <a:gd name="connsiteY7" fmla="*/ 55418 h 249382"/>
              <a:gd name="connsiteX8" fmla="*/ 692727 w 1537854"/>
              <a:gd name="connsiteY8" fmla="*/ 27709 h 249382"/>
              <a:gd name="connsiteX9" fmla="*/ 651163 w 1537854"/>
              <a:gd name="connsiteY9" fmla="*/ 13855 h 249382"/>
              <a:gd name="connsiteX10" fmla="*/ 581891 w 1537854"/>
              <a:gd name="connsiteY10" fmla="*/ 0 h 249382"/>
              <a:gd name="connsiteX11" fmla="*/ 318654 w 1537854"/>
              <a:gd name="connsiteY11" fmla="*/ 13855 h 249382"/>
              <a:gd name="connsiteX12" fmla="*/ 152400 w 1537854"/>
              <a:gd name="connsiteY12" fmla="*/ 96982 h 249382"/>
              <a:gd name="connsiteX13" fmla="*/ 110836 w 1537854"/>
              <a:gd name="connsiteY13" fmla="*/ 110836 h 249382"/>
              <a:gd name="connsiteX14" fmla="*/ 55418 w 1537854"/>
              <a:gd name="connsiteY14" fmla="*/ 166255 h 249382"/>
              <a:gd name="connsiteX15" fmla="*/ 27709 w 1537854"/>
              <a:gd name="connsiteY15" fmla="*/ 207818 h 249382"/>
              <a:gd name="connsiteX16" fmla="*/ 0 w 1537854"/>
              <a:gd name="connsiteY16" fmla="*/ 235527 h 24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37854" h="249382">
                <a:moveTo>
                  <a:pt x="1537854" y="249382"/>
                </a:moveTo>
                <a:cubicBezTo>
                  <a:pt x="1422400" y="244764"/>
                  <a:pt x="1306782" y="243213"/>
                  <a:pt x="1191491" y="235527"/>
                </a:cubicBezTo>
                <a:cubicBezTo>
                  <a:pt x="1173247" y="234311"/>
                  <a:pt x="1104030" y="219506"/>
                  <a:pt x="1080654" y="207818"/>
                </a:cubicBezTo>
                <a:cubicBezTo>
                  <a:pt x="1065761" y="200371"/>
                  <a:pt x="1053984" y="187555"/>
                  <a:pt x="1039091" y="180109"/>
                </a:cubicBezTo>
                <a:cubicBezTo>
                  <a:pt x="1019220" y="170173"/>
                  <a:pt x="959859" y="156838"/>
                  <a:pt x="942109" y="152400"/>
                </a:cubicBezTo>
                <a:cubicBezTo>
                  <a:pt x="923636" y="138545"/>
                  <a:pt x="904430" y="125618"/>
                  <a:pt x="886691" y="110836"/>
                </a:cubicBezTo>
                <a:cubicBezTo>
                  <a:pt x="876656" y="102474"/>
                  <a:pt x="870664" y="88969"/>
                  <a:pt x="858981" y="83127"/>
                </a:cubicBezTo>
                <a:cubicBezTo>
                  <a:pt x="832857" y="70065"/>
                  <a:pt x="803563" y="64654"/>
                  <a:pt x="775854" y="55418"/>
                </a:cubicBezTo>
                <a:lnTo>
                  <a:pt x="692727" y="27709"/>
                </a:lnTo>
                <a:cubicBezTo>
                  <a:pt x="678872" y="23091"/>
                  <a:pt x="665483" y="16719"/>
                  <a:pt x="651163" y="13855"/>
                </a:cubicBezTo>
                <a:lnTo>
                  <a:pt x="581891" y="0"/>
                </a:lnTo>
                <a:cubicBezTo>
                  <a:pt x="494145" y="4618"/>
                  <a:pt x="405895" y="3386"/>
                  <a:pt x="318654" y="13855"/>
                </a:cubicBezTo>
                <a:cubicBezTo>
                  <a:pt x="171422" y="31523"/>
                  <a:pt x="296898" y="48818"/>
                  <a:pt x="152400" y="96982"/>
                </a:cubicBezTo>
                <a:lnTo>
                  <a:pt x="110836" y="110836"/>
                </a:lnTo>
                <a:cubicBezTo>
                  <a:pt x="80607" y="201521"/>
                  <a:pt x="122591" y="112516"/>
                  <a:pt x="55418" y="166255"/>
                </a:cubicBezTo>
                <a:cubicBezTo>
                  <a:pt x="42416" y="176657"/>
                  <a:pt x="38111" y="194816"/>
                  <a:pt x="27709" y="207818"/>
                </a:cubicBezTo>
                <a:cubicBezTo>
                  <a:pt x="19549" y="218018"/>
                  <a:pt x="9236" y="226291"/>
                  <a:pt x="0" y="235527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olný tvar 19"/>
          <p:cNvSpPr/>
          <p:nvPr/>
        </p:nvSpPr>
        <p:spPr>
          <a:xfrm>
            <a:off x="1163782" y="2535382"/>
            <a:ext cx="1343891" cy="277091"/>
          </a:xfrm>
          <a:custGeom>
            <a:avLst/>
            <a:gdLst>
              <a:gd name="connsiteX0" fmla="*/ 1343891 w 1343891"/>
              <a:gd name="connsiteY0" fmla="*/ 318654 h 332509"/>
              <a:gd name="connsiteX1" fmla="*/ 1274618 w 1343891"/>
              <a:gd name="connsiteY1" fmla="*/ 332509 h 332509"/>
              <a:gd name="connsiteX2" fmla="*/ 1108363 w 1343891"/>
              <a:gd name="connsiteY2" fmla="*/ 290945 h 332509"/>
              <a:gd name="connsiteX3" fmla="*/ 1025236 w 1343891"/>
              <a:gd name="connsiteY3" fmla="*/ 263236 h 332509"/>
              <a:gd name="connsiteX4" fmla="*/ 983673 w 1343891"/>
              <a:gd name="connsiteY4" fmla="*/ 235527 h 332509"/>
              <a:gd name="connsiteX5" fmla="*/ 900545 w 1343891"/>
              <a:gd name="connsiteY5" fmla="*/ 207818 h 332509"/>
              <a:gd name="connsiteX6" fmla="*/ 858982 w 1343891"/>
              <a:gd name="connsiteY6" fmla="*/ 193963 h 332509"/>
              <a:gd name="connsiteX7" fmla="*/ 734291 w 1343891"/>
              <a:gd name="connsiteY7" fmla="*/ 152400 h 332509"/>
              <a:gd name="connsiteX8" fmla="*/ 692727 w 1343891"/>
              <a:gd name="connsiteY8" fmla="*/ 138545 h 332509"/>
              <a:gd name="connsiteX9" fmla="*/ 651163 w 1343891"/>
              <a:gd name="connsiteY9" fmla="*/ 124691 h 332509"/>
              <a:gd name="connsiteX10" fmla="*/ 568036 w 1343891"/>
              <a:gd name="connsiteY10" fmla="*/ 83127 h 332509"/>
              <a:gd name="connsiteX11" fmla="*/ 526473 w 1343891"/>
              <a:gd name="connsiteY11" fmla="*/ 55418 h 332509"/>
              <a:gd name="connsiteX12" fmla="*/ 443345 w 1343891"/>
              <a:gd name="connsiteY12" fmla="*/ 27709 h 332509"/>
              <a:gd name="connsiteX13" fmla="*/ 401782 w 1343891"/>
              <a:gd name="connsiteY13" fmla="*/ 13854 h 332509"/>
              <a:gd name="connsiteX14" fmla="*/ 360218 w 1343891"/>
              <a:gd name="connsiteY14" fmla="*/ 0 h 332509"/>
              <a:gd name="connsiteX15" fmla="*/ 277091 w 1343891"/>
              <a:gd name="connsiteY15" fmla="*/ 27709 h 332509"/>
              <a:gd name="connsiteX16" fmla="*/ 235527 w 1343891"/>
              <a:gd name="connsiteY16" fmla="*/ 41563 h 332509"/>
              <a:gd name="connsiteX17" fmla="*/ 124691 w 1343891"/>
              <a:gd name="connsiteY17" fmla="*/ 96982 h 332509"/>
              <a:gd name="connsiteX18" fmla="*/ 83127 w 1343891"/>
              <a:gd name="connsiteY18" fmla="*/ 110836 h 332509"/>
              <a:gd name="connsiteX19" fmla="*/ 41563 w 1343891"/>
              <a:gd name="connsiteY19" fmla="*/ 152400 h 332509"/>
              <a:gd name="connsiteX20" fmla="*/ 0 w 1343891"/>
              <a:gd name="connsiteY20" fmla="*/ 180109 h 332509"/>
              <a:gd name="connsiteX21" fmla="*/ 0 w 1343891"/>
              <a:gd name="connsiteY21" fmla="*/ 193963 h 332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43891" h="332509">
                <a:moveTo>
                  <a:pt x="1343891" y="318654"/>
                </a:moveTo>
                <a:cubicBezTo>
                  <a:pt x="1320800" y="323272"/>
                  <a:pt x="1298166" y="332509"/>
                  <a:pt x="1274618" y="332509"/>
                </a:cubicBezTo>
                <a:cubicBezTo>
                  <a:pt x="1218652" y="332509"/>
                  <a:pt x="1159944" y="308138"/>
                  <a:pt x="1108363" y="290945"/>
                </a:cubicBezTo>
                <a:cubicBezTo>
                  <a:pt x="1108359" y="290944"/>
                  <a:pt x="1025239" y="263238"/>
                  <a:pt x="1025236" y="263236"/>
                </a:cubicBezTo>
                <a:cubicBezTo>
                  <a:pt x="1011382" y="254000"/>
                  <a:pt x="998889" y="242290"/>
                  <a:pt x="983673" y="235527"/>
                </a:cubicBezTo>
                <a:cubicBezTo>
                  <a:pt x="956982" y="223664"/>
                  <a:pt x="928254" y="217055"/>
                  <a:pt x="900545" y="207818"/>
                </a:cubicBezTo>
                <a:lnTo>
                  <a:pt x="858982" y="193963"/>
                </a:lnTo>
                <a:lnTo>
                  <a:pt x="734291" y="152400"/>
                </a:lnTo>
                <a:lnTo>
                  <a:pt x="692727" y="138545"/>
                </a:lnTo>
                <a:lnTo>
                  <a:pt x="651163" y="124691"/>
                </a:lnTo>
                <a:cubicBezTo>
                  <a:pt x="532051" y="45282"/>
                  <a:pt x="682755" y="140487"/>
                  <a:pt x="568036" y="83127"/>
                </a:cubicBezTo>
                <a:cubicBezTo>
                  <a:pt x="553143" y="75680"/>
                  <a:pt x="541689" y="62181"/>
                  <a:pt x="526473" y="55418"/>
                </a:cubicBezTo>
                <a:cubicBezTo>
                  <a:pt x="499782" y="43555"/>
                  <a:pt x="471054" y="36946"/>
                  <a:pt x="443345" y="27709"/>
                </a:cubicBezTo>
                <a:lnTo>
                  <a:pt x="401782" y="13854"/>
                </a:lnTo>
                <a:lnTo>
                  <a:pt x="360218" y="0"/>
                </a:lnTo>
                <a:lnTo>
                  <a:pt x="277091" y="27709"/>
                </a:lnTo>
                <a:lnTo>
                  <a:pt x="235527" y="41563"/>
                </a:lnTo>
                <a:cubicBezTo>
                  <a:pt x="187166" y="89926"/>
                  <a:pt x="220209" y="65143"/>
                  <a:pt x="124691" y="96982"/>
                </a:cubicBezTo>
                <a:lnTo>
                  <a:pt x="83127" y="110836"/>
                </a:lnTo>
                <a:cubicBezTo>
                  <a:pt x="69272" y="124691"/>
                  <a:pt x="56615" y="139857"/>
                  <a:pt x="41563" y="152400"/>
                </a:cubicBezTo>
                <a:cubicBezTo>
                  <a:pt x="28771" y="163060"/>
                  <a:pt x="11774" y="168335"/>
                  <a:pt x="0" y="180109"/>
                </a:cubicBezTo>
                <a:lnTo>
                  <a:pt x="0" y="193963"/>
                </a:ln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olný tvar 20"/>
          <p:cNvSpPr/>
          <p:nvPr/>
        </p:nvSpPr>
        <p:spPr>
          <a:xfrm>
            <a:off x="1330036" y="2840182"/>
            <a:ext cx="1191491" cy="942127"/>
          </a:xfrm>
          <a:custGeom>
            <a:avLst/>
            <a:gdLst>
              <a:gd name="connsiteX0" fmla="*/ 1191491 w 1191491"/>
              <a:gd name="connsiteY0" fmla="*/ 0 h 942127"/>
              <a:gd name="connsiteX1" fmla="*/ 1080655 w 1191491"/>
              <a:gd name="connsiteY1" fmla="*/ 13854 h 942127"/>
              <a:gd name="connsiteX2" fmla="*/ 1011382 w 1191491"/>
              <a:gd name="connsiteY2" fmla="*/ 27709 h 942127"/>
              <a:gd name="connsiteX3" fmla="*/ 928255 w 1191491"/>
              <a:gd name="connsiteY3" fmla="*/ 41563 h 942127"/>
              <a:gd name="connsiteX4" fmla="*/ 886691 w 1191491"/>
              <a:gd name="connsiteY4" fmla="*/ 55418 h 942127"/>
              <a:gd name="connsiteX5" fmla="*/ 775855 w 1191491"/>
              <a:gd name="connsiteY5" fmla="*/ 83127 h 942127"/>
              <a:gd name="connsiteX6" fmla="*/ 734291 w 1191491"/>
              <a:gd name="connsiteY6" fmla="*/ 124691 h 942127"/>
              <a:gd name="connsiteX7" fmla="*/ 706582 w 1191491"/>
              <a:gd name="connsiteY7" fmla="*/ 166254 h 942127"/>
              <a:gd name="connsiteX8" fmla="*/ 665019 w 1191491"/>
              <a:gd name="connsiteY8" fmla="*/ 180109 h 942127"/>
              <a:gd name="connsiteX9" fmla="*/ 623455 w 1191491"/>
              <a:gd name="connsiteY9" fmla="*/ 249382 h 942127"/>
              <a:gd name="connsiteX10" fmla="*/ 595746 w 1191491"/>
              <a:gd name="connsiteY10" fmla="*/ 290945 h 942127"/>
              <a:gd name="connsiteX11" fmla="*/ 568037 w 1191491"/>
              <a:gd name="connsiteY11" fmla="*/ 387927 h 942127"/>
              <a:gd name="connsiteX12" fmla="*/ 526473 w 1191491"/>
              <a:gd name="connsiteY12" fmla="*/ 512618 h 942127"/>
              <a:gd name="connsiteX13" fmla="*/ 512619 w 1191491"/>
              <a:gd name="connsiteY13" fmla="*/ 554182 h 942127"/>
              <a:gd name="connsiteX14" fmla="*/ 498764 w 1191491"/>
              <a:gd name="connsiteY14" fmla="*/ 665018 h 942127"/>
              <a:gd name="connsiteX15" fmla="*/ 471055 w 1191491"/>
              <a:gd name="connsiteY15" fmla="*/ 762000 h 942127"/>
              <a:gd name="connsiteX16" fmla="*/ 457200 w 1191491"/>
              <a:gd name="connsiteY16" fmla="*/ 831273 h 942127"/>
              <a:gd name="connsiteX17" fmla="*/ 374073 w 1191491"/>
              <a:gd name="connsiteY17" fmla="*/ 872836 h 942127"/>
              <a:gd name="connsiteX18" fmla="*/ 304800 w 1191491"/>
              <a:gd name="connsiteY18" fmla="*/ 886691 h 942127"/>
              <a:gd name="connsiteX19" fmla="*/ 221673 w 1191491"/>
              <a:gd name="connsiteY19" fmla="*/ 914400 h 942127"/>
              <a:gd name="connsiteX20" fmla="*/ 69273 w 1191491"/>
              <a:gd name="connsiteY20" fmla="*/ 928254 h 942127"/>
              <a:gd name="connsiteX21" fmla="*/ 0 w 1191491"/>
              <a:gd name="connsiteY21" fmla="*/ 942109 h 942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191491" h="942127">
                <a:moveTo>
                  <a:pt x="1191491" y="0"/>
                </a:moveTo>
                <a:cubicBezTo>
                  <a:pt x="1154546" y="4618"/>
                  <a:pt x="1117455" y="8192"/>
                  <a:pt x="1080655" y="13854"/>
                </a:cubicBezTo>
                <a:cubicBezTo>
                  <a:pt x="1057381" y="17435"/>
                  <a:pt x="1034550" y="23497"/>
                  <a:pt x="1011382" y="27709"/>
                </a:cubicBezTo>
                <a:cubicBezTo>
                  <a:pt x="983744" y="32734"/>
                  <a:pt x="955964" y="36945"/>
                  <a:pt x="928255" y="41563"/>
                </a:cubicBezTo>
                <a:cubicBezTo>
                  <a:pt x="914400" y="46181"/>
                  <a:pt x="900859" y="51876"/>
                  <a:pt x="886691" y="55418"/>
                </a:cubicBezTo>
                <a:lnTo>
                  <a:pt x="775855" y="83127"/>
                </a:lnTo>
                <a:cubicBezTo>
                  <a:pt x="762000" y="96982"/>
                  <a:pt x="746834" y="109639"/>
                  <a:pt x="734291" y="124691"/>
                </a:cubicBezTo>
                <a:cubicBezTo>
                  <a:pt x="723631" y="137483"/>
                  <a:pt x="719584" y="155852"/>
                  <a:pt x="706582" y="166254"/>
                </a:cubicBezTo>
                <a:cubicBezTo>
                  <a:pt x="695178" y="175377"/>
                  <a:pt x="678873" y="175491"/>
                  <a:pt x="665019" y="180109"/>
                </a:cubicBezTo>
                <a:cubicBezTo>
                  <a:pt x="610895" y="234231"/>
                  <a:pt x="659425" y="177441"/>
                  <a:pt x="623455" y="249382"/>
                </a:cubicBezTo>
                <a:cubicBezTo>
                  <a:pt x="616009" y="264275"/>
                  <a:pt x="603193" y="276052"/>
                  <a:pt x="595746" y="290945"/>
                </a:cubicBezTo>
                <a:cubicBezTo>
                  <a:pt x="584104" y="314230"/>
                  <a:pt x="574697" y="365726"/>
                  <a:pt x="568037" y="387927"/>
                </a:cubicBezTo>
                <a:cubicBezTo>
                  <a:pt x="568026" y="387965"/>
                  <a:pt x="533406" y="491817"/>
                  <a:pt x="526473" y="512618"/>
                </a:cubicBezTo>
                <a:lnTo>
                  <a:pt x="512619" y="554182"/>
                </a:lnTo>
                <a:cubicBezTo>
                  <a:pt x="508001" y="591127"/>
                  <a:pt x="504885" y="628292"/>
                  <a:pt x="498764" y="665018"/>
                </a:cubicBezTo>
                <a:cubicBezTo>
                  <a:pt x="485808" y="742749"/>
                  <a:pt x="487524" y="696125"/>
                  <a:pt x="471055" y="762000"/>
                </a:cubicBezTo>
                <a:cubicBezTo>
                  <a:pt x="465344" y="784845"/>
                  <a:pt x="468883" y="810827"/>
                  <a:pt x="457200" y="831273"/>
                </a:cubicBezTo>
                <a:cubicBezTo>
                  <a:pt x="445912" y="851027"/>
                  <a:pt x="394223" y="867799"/>
                  <a:pt x="374073" y="872836"/>
                </a:cubicBezTo>
                <a:cubicBezTo>
                  <a:pt x="351228" y="878547"/>
                  <a:pt x="327519" y="880495"/>
                  <a:pt x="304800" y="886691"/>
                </a:cubicBezTo>
                <a:cubicBezTo>
                  <a:pt x="276621" y="894376"/>
                  <a:pt x="250761" y="911756"/>
                  <a:pt x="221673" y="914400"/>
                </a:cubicBezTo>
                <a:lnTo>
                  <a:pt x="69273" y="928254"/>
                </a:lnTo>
                <a:cubicBezTo>
                  <a:pt x="9375" y="943229"/>
                  <a:pt x="32896" y="942109"/>
                  <a:pt x="0" y="94210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olný tvar 21"/>
          <p:cNvSpPr/>
          <p:nvPr/>
        </p:nvSpPr>
        <p:spPr>
          <a:xfrm>
            <a:off x="1856509" y="3366655"/>
            <a:ext cx="387927" cy="623454"/>
          </a:xfrm>
          <a:custGeom>
            <a:avLst/>
            <a:gdLst>
              <a:gd name="connsiteX0" fmla="*/ 0 w 387927"/>
              <a:gd name="connsiteY0" fmla="*/ 0 h 623454"/>
              <a:gd name="connsiteX1" fmla="*/ 69273 w 387927"/>
              <a:gd name="connsiteY1" fmla="*/ 41563 h 623454"/>
              <a:gd name="connsiteX2" fmla="*/ 96982 w 387927"/>
              <a:gd name="connsiteY2" fmla="*/ 83127 h 623454"/>
              <a:gd name="connsiteX3" fmla="*/ 138546 w 387927"/>
              <a:gd name="connsiteY3" fmla="*/ 110836 h 623454"/>
              <a:gd name="connsiteX4" fmla="*/ 166255 w 387927"/>
              <a:gd name="connsiteY4" fmla="*/ 152400 h 623454"/>
              <a:gd name="connsiteX5" fmla="*/ 207818 w 387927"/>
              <a:gd name="connsiteY5" fmla="*/ 180109 h 623454"/>
              <a:gd name="connsiteX6" fmla="*/ 263236 w 387927"/>
              <a:gd name="connsiteY6" fmla="*/ 263236 h 623454"/>
              <a:gd name="connsiteX7" fmla="*/ 290946 w 387927"/>
              <a:gd name="connsiteY7" fmla="*/ 290945 h 623454"/>
              <a:gd name="connsiteX8" fmla="*/ 318655 w 387927"/>
              <a:gd name="connsiteY8" fmla="*/ 415636 h 623454"/>
              <a:gd name="connsiteX9" fmla="*/ 332509 w 387927"/>
              <a:gd name="connsiteY9" fmla="*/ 457200 h 623454"/>
              <a:gd name="connsiteX10" fmla="*/ 346364 w 387927"/>
              <a:gd name="connsiteY10" fmla="*/ 540327 h 623454"/>
              <a:gd name="connsiteX11" fmla="*/ 360218 w 387927"/>
              <a:gd name="connsiteY11" fmla="*/ 581890 h 623454"/>
              <a:gd name="connsiteX12" fmla="*/ 387927 w 387927"/>
              <a:gd name="connsiteY12" fmla="*/ 623454 h 623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87927" h="623454">
                <a:moveTo>
                  <a:pt x="0" y="0"/>
                </a:moveTo>
                <a:cubicBezTo>
                  <a:pt x="23091" y="13854"/>
                  <a:pt x="48827" y="24038"/>
                  <a:pt x="69273" y="41563"/>
                </a:cubicBezTo>
                <a:cubicBezTo>
                  <a:pt x="81916" y="52399"/>
                  <a:pt x="85208" y="71353"/>
                  <a:pt x="96982" y="83127"/>
                </a:cubicBezTo>
                <a:cubicBezTo>
                  <a:pt x="108756" y="94901"/>
                  <a:pt x="124691" y="101600"/>
                  <a:pt x="138546" y="110836"/>
                </a:cubicBezTo>
                <a:cubicBezTo>
                  <a:pt x="147782" y="124691"/>
                  <a:pt x="154481" y="140626"/>
                  <a:pt x="166255" y="152400"/>
                </a:cubicBezTo>
                <a:cubicBezTo>
                  <a:pt x="178029" y="164174"/>
                  <a:pt x="196853" y="167578"/>
                  <a:pt x="207818" y="180109"/>
                </a:cubicBezTo>
                <a:cubicBezTo>
                  <a:pt x="229748" y="205171"/>
                  <a:pt x="244763" y="235527"/>
                  <a:pt x="263236" y="263236"/>
                </a:cubicBezTo>
                <a:cubicBezTo>
                  <a:pt x="270482" y="274105"/>
                  <a:pt x="281709" y="281709"/>
                  <a:pt x="290946" y="290945"/>
                </a:cubicBezTo>
                <a:cubicBezTo>
                  <a:pt x="322133" y="384512"/>
                  <a:pt x="286144" y="269337"/>
                  <a:pt x="318655" y="415636"/>
                </a:cubicBezTo>
                <a:cubicBezTo>
                  <a:pt x="321823" y="429892"/>
                  <a:pt x="329341" y="442944"/>
                  <a:pt x="332509" y="457200"/>
                </a:cubicBezTo>
                <a:cubicBezTo>
                  <a:pt x="338603" y="484622"/>
                  <a:pt x="340270" y="512905"/>
                  <a:pt x="346364" y="540327"/>
                </a:cubicBezTo>
                <a:cubicBezTo>
                  <a:pt x="349532" y="554583"/>
                  <a:pt x="353687" y="568828"/>
                  <a:pt x="360218" y="581890"/>
                </a:cubicBezTo>
                <a:cubicBezTo>
                  <a:pt x="367665" y="596783"/>
                  <a:pt x="387927" y="623454"/>
                  <a:pt x="387927" y="623454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louk 22"/>
          <p:cNvSpPr/>
          <p:nvPr/>
        </p:nvSpPr>
        <p:spPr>
          <a:xfrm rot="8291895">
            <a:off x="2842973" y="656755"/>
            <a:ext cx="914400" cy="914400"/>
          </a:xfrm>
          <a:prstGeom prst="arc">
            <a:avLst>
              <a:gd name="adj1" fmla="val 17241830"/>
              <a:gd name="adj2" fmla="val 2011239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louk 23"/>
          <p:cNvSpPr/>
          <p:nvPr/>
        </p:nvSpPr>
        <p:spPr>
          <a:xfrm rot="14745767">
            <a:off x="3292370" y="2133600"/>
            <a:ext cx="914400" cy="914400"/>
          </a:xfrm>
          <a:prstGeom prst="arc">
            <a:avLst>
              <a:gd name="adj1" fmla="val 17897882"/>
              <a:gd name="adj2" fmla="val 1986046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louk 24"/>
          <p:cNvSpPr/>
          <p:nvPr/>
        </p:nvSpPr>
        <p:spPr>
          <a:xfrm rot="8291895">
            <a:off x="2757055" y="809154"/>
            <a:ext cx="914400" cy="914400"/>
          </a:xfrm>
          <a:prstGeom prst="arc">
            <a:avLst>
              <a:gd name="adj1" fmla="val 16968196"/>
              <a:gd name="adj2" fmla="val 2011239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louk 25"/>
          <p:cNvSpPr/>
          <p:nvPr/>
        </p:nvSpPr>
        <p:spPr>
          <a:xfrm rot="8291895">
            <a:off x="2734938" y="942109"/>
            <a:ext cx="914400" cy="914400"/>
          </a:xfrm>
          <a:prstGeom prst="arc">
            <a:avLst>
              <a:gd name="adj1" fmla="val 17241830"/>
              <a:gd name="adj2" fmla="val 2011239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louk 26"/>
          <p:cNvSpPr/>
          <p:nvPr/>
        </p:nvSpPr>
        <p:spPr>
          <a:xfrm rot="8910475">
            <a:off x="2693021" y="1072391"/>
            <a:ext cx="914400" cy="914400"/>
          </a:xfrm>
          <a:prstGeom prst="arc">
            <a:avLst>
              <a:gd name="adj1" fmla="val 16041653"/>
              <a:gd name="adj2" fmla="val 1958581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olný tvar 27"/>
          <p:cNvSpPr/>
          <p:nvPr/>
        </p:nvSpPr>
        <p:spPr>
          <a:xfrm>
            <a:off x="2784764" y="3046823"/>
            <a:ext cx="734291" cy="334318"/>
          </a:xfrm>
          <a:custGeom>
            <a:avLst/>
            <a:gdLst>
              <a:gd name="connsiteX0" fmla="*/ 0 w 734291"/>
              <a:gd name="connsiteY0" fmla="*/ 15032 h 334318"/>
              <a:gd name="connsiteX1" fmla="*/ 96981 w 734291"/>
              <a:gd name="connsiteY1" fmla="*/ 1177 h 334318"/>
              <a:gd name="connsiteX2" fmla="*/ 387927 w 734291"/>
              <a:gd name="connsiteY2" fmla="*/ 28886 h 334318"/>
              <a:gd name="connsiteX3" fmla="*/ 457200 w 734291"/>
              <a:gd name="connsiteY3" fmla="*/ 98159 h 334318"/>
              <a:gd name="connsiteX4" fmla="*/ 471054 w 734291"/>
              <a:gd name="connsiteY4" fmla="*/ 139722 h 334318"/>
              <a:gd name="connsiteX5" fmla="*/ 526472 w 734291"/>
              <a:gd name="connsiteY5" fmla="*/ 222850 h 334318"/>
              <a:gd name="connsiteX6" fmla="*/ 581891 w 734291"/>
              <a:gd name="connsiteY6" fmla="*/ 305977 h 334318"/>
              <a:gd name="connsiteX7" fmla="*/ 734291 w 734291"/>
              <a:gd name="connsiteY7" fmla="*/ 333686 h 334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4291" h="334318">
                <a:moveTo>
                  <a:pt x="0" y="15032"/>
                </a:moveTo>
                <a:cubicBezTo>
                  <a:pt x="32327" y="10414"/>
                  <a:pt x="64326" y="1177"/>
                  <a:pt x="96981" y="1177"/>
                </a:cubicBezTo>
                <a:cubicBezTo>
                  <a:pt x="316947" y="1177"/>
                  <a:pt x="275097" y="-8722"/>
                  <a:pt x="387927" y="28886"/>
                </a:cubicBezTo>
                <a:cubicBezTo>
                  <a:pt x="429491" y="56595"/>
                  <a:pt x="434109" y="51976"/>
                  <a:pt x="457200" y="98159"/>
                </a:cubicBezTo>
                <a:cubicBezTo>
                  <a:pt x="463731" y="111221"/>
                  <a:pt x="463962" y="126956"/>
                  <a:pt x="471054" y="139722"/>
                </a:cubicBezTo>
                <a:cubicBezTo>
                  <a:pt x="487227" y="168834"/>
                  <a:pt x="515940" y="191257"/>
                  <a:pt x="526472" y="222850"/>
                </a:cubicBezTo>
                <a:cubicBezTo>
                  <a:pt x="539491" y="261905"/>
                  <a:pt x="539436" y="282391"/>
                  <a:pt x="581891" y="305977"/>
                </a:cubicBezTo>
                <a:cubicBezTo>
                  <a:pt x="644911" y="340988"/>
                  <a:pt x="669025" y="333686"/>
                  <a:pt x="734291" y="33368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olný tvar 28"/>
          <p:cNvSpPr/>
          <p:nvPr/>
        </p:nvSpPr>
        <p:spPr>
          <a:xfrm>
            <a:off x="1704109" y="2063858"/>
            <a:ext cx="1025236" cy="263706"/>
          </a:xfrm>
          <a:custGeom>
            <a:avLst/>
            <a:gdLst>
              <a:gd name="connsiteX0" fmla="*/ 1025236 w 1025236"/>
              <a:gd name="connsiteY0" fmla="*/ 263706 h 263706"/>
              <a:gd name="connsiteX1" fmla="*/ 955964 w 1025236"/>
              <a:gd name="connsiteY1" fmla="*/ 249851 h 263706"/>
              <a:gd name="connsiteX2" fmla="*/ 872836 w 1025236"/>
              <a:gd name="connsiteY2" fmla="*/ 235997 h 263706"/>
              <a:gd name="connsiteX3" fmla="*/ 831273 w 1025236"/>
              <a:gd name="connsiteY3" fmla="*/ 222142 h 263706"/>
              <a:gd name="connsiteX4" fmla="*/ 748146 w 1025236"/>
              <a:gd name="connsiteY4" fmla="*/ 208287 h 263706"/>
              <a:gd name="connsiteX5" fmla="*/ 692727 w 1025236"/>
              <a:gd name="connsiteY5" fmla="*/ 194433 h 263706"/>
              <a:gd name="connsiteX6" fmla="*/ 651164 w 1025236"/>
              <a:gd name="connsiteY6" fmla="*/ 166724 h 263706"/>
              <a:gd name="connsiteX7" fmla="*/ 623455 w 1025236"/>
              <a:gd name="connsiteY7" fmla="*/ 125160 h 263706"/>
              <a:gd name="connsiteX8" fmla="*/ 581891 w 1025236"/>
              <a:gd name="connsiteY8" fmla="*/ 111306 h 263706"/>
              <a:gd name="connsiteX9" fmla="*/ 540327 w 1025236"/>
              <a:gd name="connsiteY9" fmla="*/ 83597 h 263706"/>
              <a:gd name="connsiteX10" fmla="*/ 498764 w 1025236"/>
              <a:gd name="connsiteY10" fmla="*/ 69742 h 263706"/>
              <a:gd name="connsiteX11" fmla="*/ 471055 w 1025236"/>
              <a:gd name="connsiteY11" fmla="*/ 28178 h 263706"/>
              <a:gd name="connsiteX12" fmla="*/ 512618 w 1025236"/>
              <a:gd name="connsiteY12" fmla="*/ 469 h 263706"/>
              <a:gd name="connsiteX13" fmla="*/ 554182 w 1025236"/>
              <a:gd name="connsiteY13" fmla="*/ 14324 h 263706"/>
              <a:gd name="connsiteX14" fmla="*/ 595746 w 1025236"/>
              <a:gd name="connsiteY14" fmla="*/ 97451 h 263706"/>
              <a:gd name="connsiteX15" fmla="*/ 581891 w 1025236"/>
              <a:gd name="connsiteY15" fmla="*/ 166724 h 263706"/>
              <a:gd name="connsiteX16" fmla="*/ 512618 w 1025236"/>
              <a:gd name="connsiteY16" fmla="*/ 222142 h 263706"/>
              <a:gd name="connsiteX17" fmla="*/ 429491 w 1025236"/>
              <a:gd name="connsiteY17" fmla="*/ 263706 h 263706"/>
              <a:gd name="connsiteX18" fmla="*/ 304800 w 1025236"/>
              <a:gd name="connsiteY18" fmla="*/ 194433 h 263706"/>
              <a:gd name="connsiteX19" fmla="*/ 263236 w 1025236"/>
              <a:gd name="connsiteY19" fmla="*/ 166724 h 263706"/>
              <a:gd name="connsiteX20" fmla="*/ 221673 w 1025236"/>
              <a:gd name="connsiteY20" fmla="*/ 139015 h 263706"/>
              <a:gd name="connsiteX21" fmla="*/ 207818 w 1025236"/>
              <a:gd name="connsiteY21" fmla="*/ 97451 h 263706"/>
              <a:gd name="connsiteX22" fmla="*/ 124691 w 1025236"/>
              <a:gd name="connsiteY22" fmla="*/ 69742 h 263706"/>
              <a:gd name="connsiteX23" fmla="*/ 0 w 1025236"/>
              <a:gd name="connsiteY23" fmla="*/ 55887 h 263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025236" h="263706">
                <a:moveTo>
                  <a:pt x="1025236" y="263706"/>
                </a:moveTo>
                <a:lnTo>
                  <a:pt x="955964" y="249851"/>
                </a:lnTo>
                <a:cubicBezTo>
                  <a:pt x="928326" y="244826"/>
                  <a:pt x="900259" y="242091"/>
                  <a:pt x="872836" y="235997"/>
                </a:cubicBezTo>
                <a:cubicBezTo>
                  <a:pt x="858580" y="232829"/>
                  <a:pt x="845529" y="225310"/>
                  <a:pt x="831273" y="222142"/>
                </a:cubicBezTo>
                <a:cubicBezTo>
                  <a:pt x="803851" y="216048"/>
                  <a:pt x="775692" y="213796"/>
                  <a:pt x="748146" y="208287"/>
                </a:cubicBezTo>
                <a:cubicBezTo>
                  <a:pt x="729474" y="204553"/>
                  <a:pt x="711200" y="199051"/>
                  <a:pt x="692727" y="194433"/>
                </a:cubicBezTo>
                <a:cubicBezTo>
                  <a:pt x="678873" y="185197"/>
                  <a:pt x="662938" y="178498"/>
                  <a:pt x="651164" y="166724"/>
                </a:cubicBezTo>
                <a:cubicBezTo>
                  <a:pt x="639390" y="154950"/>
                  <a:pt x="636457" y="135562"/>
                  <a:pt x="623455" y="125160"/>
                </a:cubicBezTo>
                <a:cubicBezTo>
                  <a:pt x="612051" y="116037"/>
                  <a:pt x="595746" y="115924"/>
                  <a:pt x="581891" y="111306"/>
                </a:cubicBezTo>
                <a:cubicBezTo>
                  <a:pt x="568036" y="102070"/>
                  <a:pt x="555220" y="91044"/>
                  <a:pt x="540327" y="83597"/>
                </a:cubicBezTo>
                <a:cubicBezTo>
                  <a:pt x="527265" y="77066"/>
                  <a:pt x="510168" y="78865"/>
                  <a:pt x="498764" y="69742"/>
                </a:cubicBezTo>
                <a:cubicBezTo>
                  <a:pt x="485762" y="59340"/>
                  <a:pt x="480291" y="42033"/>
                  <a:pt x="471055" y="28178"/>
                </a:cubicBezTo>
                <a:cubicBezTo>
                  <a:pt x="484909" y="18942"/>
                  <a:pt x="496194" y="3206"/>
                  <a:pt x="512618" y="469"/>
                </a:cubicBezTo>
                <a:cubicBezTo>
                  <a:pt x="527023" y="-1932"/>
                  <a:pt x="542778" y="5201"/>
                  <a:pt x="554182" y="14324"/>
                </a:cubicBezTo>
                <a:cubicBezTo>
                  <a:pt x="578598" y="33856"/>
                  <a:pt x="586619" y="70071"/>
                  <a:pt x="595746" y="97451"/>
                </a:cubicBezTo>
                <a:cubicBezTo>
                  <a:pt x="591128" y="120542"/>
                  <a:pt x="590159" y="144675"/>
                  <a:pt x="581891" y="166724"/>
                </a:cubicBezTo>
                <a:cubicBezTo>
                  <a:pt x="560333" y="224212"/>
                  <a:pt x="557479" y="199711"/>
                  <a:pt x="512618" y="222142"/>
                </a:cubicBezTo>
                <a:cubicBezTo>
                  <a:pt x="405188" y="275858"/>
                  <a:pt x="533964" y="228881"/>
                  <a:pt x="429491" y="263706"/>
                </a:cubicBezTo>
                <a:cubicBezTo>
                  <a:pt x="356334" y="239320"/>
                  <a:pt x="400079" y="257952"/>
                  <a:pt x="304800" y="194433"/>
                </a:cubicBezTo>
                <a:lnTo>
                  <a:pt x="263236" y="166724"/>
                </a:lnTo>
                <a:lnTo>
                  <a:pt x="221673" y="139015"/>
                </a:lnTo>
                <a:cubicBezTo>
                  <a:pt x="217055" y="125160"/>
                  <a:pt x="219702" y="105939"/>
                  <a:pt x="207818" y="97451"/>
                </a:cubicBezTo>
                <a:cubicBezTo>
                  <a:pt x="184051" y="80474"/>
                  <a:pt x="152400" y="78978"/>
                  <a:pt x="124691" y="69742"/>
                </a:cubicBezTo>
                <a:cubicBezTo>
                  <a:pt x="56839" y="47124"/>
                  <a:pt x="97733" y="55887"/>
                  <a:pt x="0" y="55887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louk 29"/>
          <p:cNvSpPr/>
          <p:nvPr/>
        </p:nvSpPr>
        <p:spPr>
          <a:xfrm rot="8640378">
            <a:off x="2643445" y="1159460"/>
            <a:ext cx="914400" cy="914400"/>
          </a:xfrm>
          <a:prstGeom prst="arc">
            <a:avLst>
              <a:gd name="adj1" fmla="val 15893362"/>
              <a:gd name="adj2" fmla="val 1991231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louk 30"/>
          <p:cNvSpPr/>
          <p:nvPr/>
        </p:nvSpPr>
        <p:spPr>
          <a:xfrm rot="7599745">
            <a:off x="2712456" y="1263331"/>
            <a:ext cx="914400" cy="914400"/>
          </a:xfrm>
          <a:prstGeom prst="arc">
            <a:avLst>
              <a:gd name="adj1" fmla="val 17514486"/>
              <a:gd name="adj2" fmla="val 1889533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418028" y="417790"/>
            <a:ext cx="8002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DS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163782" y="417790"/>
            <a:ext cx="3355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celým povrchem těla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305541" y="448567"/>
            <a:ext cx="21119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 (drobné formy)</a:t>
            </a:r>
            <a:endParaRPr lang="cs-CZ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699309" y="873486"/>
            <a:ext cx="1591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žábrami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3187126" y="898592"/>
            <a:ext cx="1005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(vodní)</a:t>
            </a:r>
            <a:endParaRPr lang="cs-CZ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519055" y="1263997"/>
            <a:ext cx="4799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</a:t>
            </a:r>
            <a:r>
              <a:rPr lang="cs-CZ" sz="2800" dirty="0">
                <a:solidFill>
                  <a:schemeClr val="accent1"/>
                </a:solidFill>
              </a:rPr>
              <a:t>v</a:t>
            </a:r>
            <a:r>
              <a:rPr lang="cs-CZ" sz="2800" dirty="0" smtClean="0">
                <a:solidFill>
                  <a:schemeClr val="accent1"/>
                </a:solidFill>
              </a:rPr>
              <a:t>zdušnicemi </a:t>
            </a: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nebo plicními vaky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739252" y="1717304"/>
            <a:ext cx="17550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(suchozemští)</a:t>
            </a:r>
            <a:endParaRPr lang="cs-CZ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360605" y="3840732"/>
            <a:ext cx="13786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accent4">
                    <a:lumMod val="50000"/>
                  </a:schemeClr>
                </a:solidFill>
              </a:rPr>
              <a:t>Obr. vzdušnice</a:t>
            </a:r>
            <a:endParaRPr lang="cs-CZ" sz="1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46826" y="2678437"/>
            <a:ext cx="429130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accent5">
                    <a:lumMod val="75000"/>
                  </a:schemeClr>
                </a:solidFill>
              </a:rPr>
              <a:t>- přivádí kyslík rovnou do tkání</a:t>
            </a:r>
            <a:endParaRPr lang="cs-CZ" sz="2600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5614516" y="1787235"/>
            <a:ext cx="304266" cy="371049"/>
          </a:xfrm>
          <a:prstGeom prst="straightConnector1">
            <a:avLst/>
          </a:prstGeom>
          <a:ln w="19050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4646826" y="2255267"/>
            <a:ext cx="432067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accent5">
                    <a:lumMod val="75000"/>
                  </a:schemeClr>
                </a:solidFill>
              </a:rPr>
              <a:t>- spirálovitě vyztužené trubičky</a:t>
            </a:r>
            <a:endParaRPr lang="cs-CZ" sz="2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18028" y="4179286"/>
            <a:ext cx="8002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CS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108363" y="4179286"/>
            <a:ext cx="16738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cs-CZ" sz="2800" dirty="0" smtClean="0">
                <a:solidFill>
                  <a:schemeClr val="accent1"/>
                </a:solidFill>
              </a:rPr>
              <a:t> otevřená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8028" y="4702506"/>
            <a:ext cx="822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NS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108363" y="4679922"/>
            <a:ext cx="38364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dokonalejší žebříčkovitá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4" name="Obláček 33"/>
          <p:cNvSpPr/>
          <p:nvPr/>
        </p:nvSpPr>
        <p:spPr>
          <a:xfrm>
            <a:off x="4015034" y="3281312"/>
            <a:ext cx="4229374" cy="926441"/>
          </a:xfrm>
          <a:prstGeom prst="cloudCallout">
            <a:avLst>
              <a:gd name="adj1" fmla="val -111458"/>
              <a:gd name="adj2" fmla="val 1264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5">
                    <a:lumMod val="75000"/>
                  </a:schemeClr>
                </a:solidFill>
              </a:rPr>
              <a:t>Na základě svých znalostí odhadni typ NS členovců.</a:t>
            </a:r>
            <a:endParaRPr lang="cs-CZ" sz="20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1" name="Obláček 40"/>
          <p:cNvSpPr/>
          <p:nvPr/>
        </p:nvSpPr>
        <p:spPr>
          <a:xfrm>
            <a:off x="3822644" y="4207753"/>
            <a:ext cx="1512169" cy="504056"/>
          </a:xfrm>
          <a:prstGeom prst="cloudCallout">
            <a:avLst>
              <a:gd name="adj1" fmla="val 8485"/>
              <a:gd name="adj2" fmla="val -831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i="1" dirty="0" smtClean="0">
                <a:solidFill>
                  <a:schemeClr val="accent5">
                    <a:lumMod val="75000"/>
                  </a:schemeClr>
                </a:solidFill>
              </a:rPr>
              <a:t>a) rozptýlená</a:t>
            </a:r>
            <a:endParaRPr lang="cs-CZ" sz="12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4" name="Obláček 43"/>
          <p:cNvSpPr/>
          <p:nvPr/>
        </p:nvSpPr>
        <p:spPr>
          <a:xfrm>
            <a:off x="5425988" y="4319585"/>
            <a:ext cx="1512168" cy="504056"/>
          </a:xfrm>
          <a:prstGeom prst="cloudCallout">
            <a:avLst>
              <a:gd name="adj1" fmla="val 1156"/>
              <a:gd name="adj2" fmla="val -804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i="1" dirty="0" smtClean="0">
                <a:solidFill>
                  <a:schemeClr val="accent5">
                    <a:lumMod val="75000"/>
                  </a:schemeClr>
                </a:solidFill>
              </a:rPr>
              <a:t>b) </a:t>
            </a:r>
            <a:r>
              <a:rPr lang="cs-CZ" sz="1200" i="1" dirty="0" err="1" smtClean="0">
                <a:solidFill>
                  <a:schemeClr val="accent5">
                    <a:lumMod val="75000"/>
                  </a:schemeClr>
                </a:solidFill>
              </a:rPr>
              <a:t>zauzlinová</a:t>
            </a:r>
            <a:endParaRPr lang="cs-CZ" sz="12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5" name="Obláček 44"/>
          <p:cNvSpPr/>
          <p:nvPr/>
        </p:nvSpPr>
        <p:spPr>
          <a:xfrm>
            <a:off x="7092280" y="4188868"/>
            <a:ext cx="1730286" cy="504056"/>
          </a:xfrm>
          <a:prstGeom prst="cloudCallout">
            <a:avLst>
              <a:gd name="adj1" fmla="val -23235"/>
              <a:gd name="adj2" fmla="val -804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i="1" dirty="0" smtClean="0">
                <a:solidFill>
                  <a:schemeClr val="accent5">
                    <a:lumMod val="75000"/>
                  </a:schemeClr>
                </a:solidFill>
              </a:rPr>
              <a:t>c) žebříčkovitá</a:t>
            </a:r>
            <a:endParaRPr lang="cs-CZ" sz="12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7856542" y="3805443"/>
            <a:ext cx="11203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chemeClr val="accent5">
                    <a:lumMod val="50000"/>
                  </a:schemeClr>
                </a:solidFill>
              </a:rPr>
              <a:t>nápověda:</a:t>
            </a:r>
            <a:endParaRPr lang="cs-CZ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418028" y="5203142"/>
            <a:ext cx="5203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RS - většinou odděleného pohlaví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18028" y="5726362"/>
            <a:ext cx="7627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VS - jednoduché ledviny nebo </a:t>
            </a:r>
            <a:r>
              <a:rPr lang="cs-CZ" sz="2800" dirty="0" err="1" smtClean="0">
                <a:solidFill>
                  <a:schemeClr val="accent5">
                    <a:lumMod val="75000"/>
                  </a:schemeClr>
                </a:solidFill>
              </a:rPr>
              <a:t>malpighické</a:t>
            </a: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 trubice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6" name="Oblouk 45"/>
          <p:cNvSpPr/>
          <p:nvPr/>
        </p:nvSpPr>
        <p:spPr>
          <a:xfrm rot="14745767">
            <a:off x="3339526" y="2290510"/>
            <a:ext cx="914400" cy="914400"/>
          </a:xfrm>
          <a:prstGeom prst="arc">
            <a:avLst>
              <a:gd name="adj1" fmla="val 18206787"/>
              <a:gd name="adj2" fmla="val 1986046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louk 49"/>
          <p:cNvSpPr/>
          <p:nvPr/>
        </p:nvSpPr>
        <p:spPr>
          <a:xfrm rot="14745767">
            <a:off x="3438478" y="2395735"/>
            <a:ext cx="914400" cy="914400"/>
          </a:xfrm>
          <a:prstGeom prst="arc">
            <a:avLst>
              <a:gd name="adj1" fmla="val 18632592"/>
              <a:gd name="adj2" fmla="val 1986046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louk 50"/>
          <p:cNvSpPr/>
          <p:nvPr/>
        </p:nvSpPr>
        <p:spPr>
          <a:xfrm rot="14745767">
            <a:off x="3585039" y="2412605"/>
            <a:ext cx="914400" cy="914400"/>
          </a:xfrm>
          <a:prstGeom prst="arc">
            <a:avLst>
              <a:gd name="adj1" fmla="val 18206787"/>
              <a:gd name="adj2" fmla="val 1920865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louk 51"/>
          <p:cNvSpPr/>
          <p:nvPr/>
        </p:nvSpPr>
        <p:spPr>
          <a:xfrm rot="14745767">
            <a:off x="3735585" y="2376852"/>
            <a:ext cx="914400" cy="914400"/>
          </a:xfrm>
          <a:prstGeom prst="arc">
            <a:avLst>
              <a:gd name="adj1" fmla="val 17686482"/>
              <a:gd name="adj2" fmla="val 1856050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louk 52"/>
          <p:cNvSpPr/>
          <p:nvPr/>
        </p:nvSpPr>
        <p:spPr>
          <a:xfrm rot="15697247">
            <a:off x="2569411" y="2756782"/>
            <a:ext cx="914400" cy="914400"/>
          </a:xfrm>
          <a:prstGeom prst="arc">
            <a:avLst>
              <a:gd name="adj1" fmla="val 17745303"/>
              <a:gd name="adj2" fmla="val 1895474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 rot="11038796">
            <a:off x="2452968" y="1863607"/>
            <a:ext cx="914400" cy="914400"/>
          </a:xfrm>
          <a:prstGeom prst="arc">
            <a:avLst>
              <a:gd name="adj1" fmla="val 17897882"/>
              <a:gd name="adj2" fmla="val 1986046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louk 54"/>
          <p:cNvSpPr/>
          <p:nvPr/>
        </p:nvSpPr>
        <p:spPr>
          <a:xfrm rot="11038796">
            <a:off x="2325019" y="1890937"/>
            <a:ext cx="914400" cy="914400"/>
          </a:xfrm>
          <a:prstGeom prst="arc">
            <a:avLst>
              <a:gd name="adj1" fmla="val 18272883"/>
              <a:gd name="adj2" fmla="val 1986046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louk 55"/>
          <p:cNvSpPr/>
          <p:nvPr/>
        </p:nvSpPr>
        <p:spPr>
          <a:xfrm rot="11038796">
            <a:off x="2562662" y="1739221"/>
            <a:ext cx="914400" cy="914400"/>
          </a:xfrm>
          <a:prstGeom prst="arc">
            <a:avLst>
              <a:gd name="adj1" fmla="val 17897882"/>
              <a:gd name="adj2" fmla="val 1927784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louk 56"/>
          <p:cNvSpPr/>
          <p:nvPr/>
        </p:nvSpPr>
        <p:spPr>
          <a:xfrm rot="11038796">
            <a:off x="2696540" y="1685922"/>
            <a:ext cx="914400" cy="914400"/>
          </a:xfrm>
          <a:prstGeom prst="arc">
            <a:avLst>
              <a:gd name="adj1" fmla="val 18396759"/>
              <a:gd name="adj2" fmla="val 1986046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louk 57"/>
          <p:cNvSpPr/>
          <p:nvPr/>
        </p:nvSpPr>
        <p:spPr>
          <a:xfrm rot="11038796">
            <a:off x="1748594" y="2016007"/>
            <a:ext cx="914400" cy="914400"/>
          </a:xfrm>
          <a:prstGeom prst="arc">
            <a:avLst>
              <a:gd name="adj1" fmla="val 17897882"/>
              <a:gd name="adj2" fmla="val 1947006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louk 58"/>
          <p:cNvSpPr/>
          <p:nvPr/>
        </p:nvSpPr>
        <p:spPr>
          <a:xfrm rot="11038796">
            <a:off x="1517008" y="2133600"/>
            <a:ext cx="914400" cy="914400"/>
          </a:xfrm>
          <a:prstGeom prst="arc">
            <a:avLst>
              <a:gd name="adj1" fmla="val 18570722"/>
              <a:gd name="adj2" fmla="val 1986046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louk 59"/>
          <p:cNvSpPr/>
          <p:nvPr/>
        </p:nvSpPr>
        <p:spPr>
          <a:xfrm rot="11038796">
            <a:off x="1602250" y="2044288"/>
            <a:ext cx="914400" cy="914400"/>
          </a:xfrm>
          <a:prstGeom prst="arc">
            <a:avLst>
              <a:gd name="adj1" fmla="val 17897882"/>
              <a:gd name="adj2" fmla="val 1933852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louk 60"/>
          <p:cNvSpPr/>
          <p:nvPr/>
        </p:nvSpPr>
        <p:spPr>
          <a:xfrm rot="11038796">
            <a:off x="2757054" y="1508573"/>
            <a:ext cx="914400" cy="914400"/>
          </a:xfrm>
          <a:prstGeom prst="arc">
            <a:avLst>
              <a:gd name="adj1" fmla="val 17897882"/>
              <a:gd name="adj2" fmla="val 1936605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louk 61"/>
          <p:cNvSpPr/>
          <p:nvPr/>
        </p:nvSpPr>
        <p:spPr>
          <a:xfrm rot="9862132">
            <a:off x="2744936" y="1324536"/>
            <a:ext cx="914400" cy="914400"/>
          </a:xfrm>
          <a:prstGeom prst="arc">
            <a:avLst>
              <a:gd name="adj1" fmla="val 17694818"/>
              <a:gd name="adj2" fmla="val 1986046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louk 62"/>
          <p:cNvSpPr/>
          <p:nvPr/>
        </p:nvSpPr>
        <p:spPr>
          <a:xfrm rot="11038796">
            <a:off x="1399308" y="2173752"/>
            <a:ext cx="914400" cy="914400"/>
          </a:xfrm>
          <a:prstGeom prst="arc">
            <a:avLst>
              <a:gd name="adj1" fmla="val 18570722"/>
              <a:gd name="adj2" fmla="val 1945055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louk 63"/>
          <p:cNvSpPr/>
          <p:nvPr/>
        </p:nvSpPr>
        <p:spPr>
          <a:xfrm rot="11038796">
            <a:off x="1299407" y="2244436"/>
            <a:ext cx="914400" cy="914400"/>
          </a:xfrm>
          <a:prstGeom prst="arc">
            <a:avLst>
              <a:gd name="adj1" fmla="val 18570722"/>
              <a:gd name="adj2" fmla="val 1936606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louk 64"/>
          <p:cNvSpPr/>
          <p:nvPr/>
        </p:nvSpPr>
        <p:spPr>
          <a:xfrm rot="11038796">
            <a:off x="1223749" y="2334471"/>
            <a:ext cx="914400" cy="914400"/>
          </a:xfrm>
          <a:prstGeom prst="arc">
            <a:avLst>
              <a:gd name="adj1" fmla="val 18570722"/>
              <a:gd name="adj2" fmla="val 1986046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louk 65"/>
          <p:cNvSpPr/>
          <p:nvPr/>
        </p:nvSpPr>
        <p:spPr>
          <a:xfrm rot="11038796">
            <a:off x="1965137" y="2058144"/>
            <a:ext cx="914400" cy="914400"/>
          </a:xfrm>
          <a:prstGeom prst="arc">
            <a:avLst>
              <a:gd name="adj1" fmla="val 18570722"/>
              <a:gd name="adj2" fmla="val 1986046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louk 66"/>
          <p:cNvSpPr/>
          <p:nvPr/>
        </p:nvSpPr>
        <p:spPr>
          <a:xfrm rot="11038796">
            <a:off x="2209256" y="1924775"/>
            <a:ext cx="914400" cy="914400"/>
          </a:xfrm>
          <a:prstGeom prst="arc">
            <a:avLst>
              <a:gd name="adj1" fmla="val 18800657"/>
              <a:gd name="adj2" fmla="val 1986046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blouk 67"/>
          <p:cNvSpPr/>
          <p:nvPr/>
        </p:nvSpPr>
        <p:spPr>
          <a:xfrm rot="15044818">
            <a:off x="1669408" y="2286000"/>
            <a:ext cx="914400" cy="914400"/>
          </a:xfrm>
          <a:prstGeom prst="arc">
            <a:avLst>
              <a:gd name="adj1" fmla="val 18570722"/>
              <a:gd name="adj2" fmla="val 1954689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louk 68"/>
          <p:cNvSpPr/>
          <p:nvPr/>
        </p:nvSpPr>
        <p:spPr>
          <a:xfrm rot="15044818">
            <a:off x="1796735" y="2355272"/>
            <a:ext cx="914400" cy="914400"/>
          </a:xfrm>
          <a:prstGeom prst="arc">
            <a:avLst>
              <a:gd name="adj1" fmla="val 18570722"/>
              <a:gd name="adj2" fmla="val 1966088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louk 69"/>
          <p:cNvSpPr/>
          <p:nvPr/>
        </p:nvSpPr>
        <p:spPr>
          <a:xfrm rot="15044818">
            <a:off x="1536023" y="2327068"/>
            <a:ext cx="914400" cy="914400"/>
          </a:xfrm>
          <a:prstGeom prst="arc">
            <a:avLst>
              <a:gd name="adj1" fmla="val 19271311"/>
              <a:gd name="adj2" fmla="val 1992412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louk 70"/>
          <p:cNvSpPr/>
          <p:nvPr/>
        </p:nvSpPr>
        <p:spPr>
          <a:xfrm rot="15044818">
            <a:off x="1903404" y="2355273"/>
            <a:ext cx="914400" cy="914400"/>
          </a:xfrm>
          <a:prstGeom prst="arc">
            <a:avLst>
              <a:gd name="adj1" fmla="val 18570722"/>
              <a:gd name="adj2" fmla="val 1920716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louk 71"/>
          <p:cNvSpPr/>
          <p:nvPr/>
        </p:nvSpPr>
        <p:spPr>
          <a:xfrm rot="15044818">
            <a:off x="1448296" y="2258291"/>
            <a:ext cx="914400" cy="914400"/>
          </a:xfrm>
          <a:prstGeom prst="arc">
            <a:avLst>
              <a:gd name="adj1" fmla="val 18570722"/>
              <a:gd name="adj2" fmla="val 1922509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louk 72"/>
          <p:cNvSpPr/>
          <p:nvPr/>
        </p:nvSpPr>
        <p:spPr>
          <a:xfrm rot="14712031">
            <a:off x="1246909" y="2296465"/>
            <a:ext cx="914400" cy="914400"/>
          </a:xfrm>
          <a:prstGeom prst="arc">
            <a:avLst>
              <a:gd name="adj1" fmla="val 18570722"/>
              <a:gd name="adj2" fmla="val 1912266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louk 73"/>
          <p:cNvSpPr/>
          <p:nvPr/>
        </p:nvSpPr>
        <p:spPr>
          <a:xfrm rot="15044818">
            <a:off x="1346555" y="2299856"/>
            <a:ext cx="914400" cy="914400"/>
          </a:xfrm>
          <a:prstGeom prst="arc">
            <a:avLst>
              <a:gd name="adj1" fmla="val 18570722"/>
              <a:gd name="adj2" fmla="val 1954689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louk 74"/>
          <p:cNvSpPr/>
          <p:nvPr/>
        </p:nvSpPr>
        <p:spPr>
          <a:xfrm rot="15697247">
            <a:off x="2525052" y="2652544"/>
            <a:ext cx="914400" cy="914400"/>
          </a:xfrm>
          <a:prstGeom prst="arc">
            <a:avLst>
              <a:gd name="adj1" fmla="val 17745303"/>
              <a:gd name="adj2" fmla="val 1895474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louk 75"/>
          <p:cNvSpPr/>
          <p:nvPr/>
        </p:nvSpPr>
        <p:spPr>
          <a:xfrm rot="15697247">
            <a:off x="2639282" y="2854045"/>
            <a:ext cx="914400" cy="914400"/>
          </a:xfrm>
          <a:prstGeom prst="arc">
            <a:avLst>
              <a:gd name="adj1" fmla="val 18034995"/>
              <a:gd name="adj2" fmla="val 1895474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blouk 76"/>
          <p:cNvSpPr/>
          <p:nvPr/>
        </p:nvSpPr>
        <p:spPr>
          <a:xfrm rot="15697247">
            <a:off x="2744935" y="2854045"/>
            <a:ext cx="914400" cy="914400"/>
          </a:xfrm>
          <a:prstGeom prst="arc">
            <a:avLst>
              <a:gd name="adj1" fmla="val 17745303"/>
              <a:gd name="adj2" fmla="val 1844703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louk 77"/>
          <p:cNvSpPr/>
          <p:nvPr/>
        </p:nvSpPr>
        <p:spPr>
          <a:xfrm rot="15697247">
            <a:off x="2820581" y="2937658"/>
            <a:ext cx="914400" cy="914400"/>
          </a:xfrm>
          <a:prstGeom prst="arc">
            <a:avLst>
              <a:gd name="adj1" fmla="val 17745303"/>
              <a:gd name="adj2" fmla="val 1869289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louk 78"/>
          <p:cNvSpPr/>
          <p:nvPr/>
        </p:nvSpPr>
        <p:spPr>
          <a:xfrm rot="15697247">
            <a:off x="2891570" y="3022783"/>
            <a:ext cx="914400" cy="914400"/>
          </a:xfrm>
          <a:prstGeom prst="arc">
            <a:avLst>
              <a:gd name="adj1" fmla="val 17745303"/>
              <a:gd name="adj2" fmla="val 1895474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louk 79"/>
          <p:cNvSpPr/>
          <p:nvPr/>
        </p:nvSpPr>
        <p:spPr>
          <a:xfrm rot="15697247">
            <a:off x="2969601" y="3064919"/>
            <a:ext cx="914400" cy="914400"/>
          </a:xfrm>
          <a:prstGeom prst="arc">
            <a:avLst>
              <a:gd name="adj1" fmla="val 17745303"/>
              <a:gd name="adj2" fmla="val 1895474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louk 80"/>
          <p:cNvSpPr/>
          <p:nvPr/>
        </p:nvSpPr>
        <p:spPr>
          <a:xfrm rot="15697247">
            <a:off x="3038889" y="3140376"/>
            <a:ext cx="914400" cy="914400"/>
          </a:xfrm>
          <a:prstGeom prst="arc">
            <a:avLst>
              <a:gd name="adj1" fmla="val 17745303"/>
              <a:gd name="adj2" fmla="val 1895474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blouk 81"/>
          <p:cNvSpPr/>
          <p:nvPr/>
        </p:nvSpPr>
        <p:spPr>
          <a:xfrm rot="15697247">
            <a:off x="3081606" y="3240380"/>
            <a:ext cx="914400" cy="914400"/>
          </a:xfrm>
          <a:prstGeom prst="arc">
            <a:avLst>
              <a:gd name="adj1" fmla="val 18088323"/>
              <a:gd name="adj2" fmla="val 1895474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louk 82"/>
          <p:cNvSpPr/>
          <p:nvPr/>
        </p:nvSpPr>
        <p:spPr>
          <a:xfrm rot="15697247">
            <a:off x="3130997" y="3325109"/>
            <a:ext cx="914400" cy="914400"/>
          </a:xfrm>
          <a:prstGeom prst="arc">
            <a:avLst>
              <a:gd name="adj1" fmla="val 18074244"/>
              <a:gd name="adj2" fmla="val 1895474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blouk 83"/>
          <p:cNvSpPr/>
          <p:nvPr/>
        </p:nvSpPr>
        <p:spPr>
          <a:xfrm rot="15697247">
            <a:off x="3184370" y="3392899"/>
            <a:ext cx="914400" cy="914400"/>
          </a:xfrm>
          <a:prstGeom prst="arc">
            <a:avLst>
              <a:gd name="adj1" fmla="val 17745303"/>
              <a:gd name="adj2" fmla="val 1869290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louk 84"/>
          <p:cNvSpPr/>
          <p:nvPr/>
        </p:nvSpPr>
        <p:spPr>
          <a:xfrm rot="15697247">
            <a:off x="2390509" y="2504550"/>
            <a:ext cx="914400" cy="914400"/>
          </a:xfrm>
          <a:prstGeom prst="arc">
            <a:avLst>
              <a:gd name="adj1" fmla="val 17745303"/>
              <a:gd name="adj2" fmla="val 186343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louk 85"/>
          <p:cNvSpPr/>
          <p:nvPr/>
        </p:nvSpPr>
        <p:spPr>
          <a:xfrm rot="15697247">
            <a:off x="2278472" y="2452255"/>
            <a:ext cx="914400" cy="914400"/>
          </a:xfrm>
          <a:prstGeom prst="arc">
            <a:avLst>
              <a:gd name="adj1" fmla="val 17745303"/>
              <a:gd name="adj2" fmla="val 1832038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louk 86"/>
          <p:cNvSpPr/>
          <p:nvPr/>
        </p:nvSpPr>
        <p:spPr>
          <a:xfrm rot="15697247">
            <a:off x="2124501" y="2409881"/>
            <a:ext cx="914400" cy="914400"/>
          </a:xfrm>
          <a:prstGeom prst="arc">
            <a:avLst>
              <a:gd name="adj1" fmla="val 17745303"/>
              <a:gd name="adj2" fmla="val 1850231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blouk 87"/>
          <p:cNvSpPr/>
          <p:nvPr/>
        </p:nvSpPr>
        <p:spPr>
          <a:xfrm rot="5707454">
            <a:off x="2579073" y="1456577"/>
            <a:ext cx="914400" cy="914400"/>
          </a:xfrm>
          <a:prstGeom prst="arc">
            <a:avLst>
              <a:gd name="adj1" fmla="val 18340632"/>
              <a:gd name="adj2" fmla="val 1970752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57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8" dur="2000" fill="hold"/>
                                        <p:tgtEl>
                                          <p:spTgt spid="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3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5" grpId="0"/>
      <p:bldP spid="36" grpId="0"/>
      <p:bldP spid="37" grpId="0"/>
      <p:bldP spid="38" grpId="0"/>
      <p:bldP spid="39" grpId="0"/>
      <p:bldP spid="40" grpId="0"/>
      <p:bldP spid="9" grpId="0"/>
      <p:bldP spid="15" grpId="0"/>
      <p:bldP spid="16" grpId="0"/>
      <p:bldP spid="17" grpId="0"/>
      <p:bldP spid="18" grpId="0"/>
      <p:bldP spid="19" grpId="0"/>
      <p:bldP spid="34" grpId="0" animBg="1"/>
      <p:bldP spid="41" grpId="0" animBg="1"/>
      <p:bldP spid="41" grpId="1" animBg="1"/>
      <p:bldP spid="44" grpId="0" animBg="1"/>
      <p:bldP spid="44" grpId="1" animBg="1"/>
      <p:bldP spid="45" grpId="0" animBg="1"/>
      <p:bldP spid="45" grpId="1" animBg="1"/>
      <p:bldP spid="47" grpId="0"/>
      <p:bldP spid="48" grpId="0"/>
      <p:bldP spid="49" grpId="0"/>
      <p:bldP spid="46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527" y="430376"/>
            <a:ext cx="2574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smyslové ústrojí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71801" y="430376"/>
            <a:ext cx="619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 - čípky, brvy (především  na  tykadlech </a:t>
            </a:r>
          </a:p>
          <a:p>
            <a:r>
              <a:rPr lang="cs-CZ" sz="28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                    + končetinách)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937993" y="1384483"/>
            <a:ext cx="53029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</a:t>
            </a:r>
            <a:r>
              <a:rPr lang="cs-CZ" sz="2800" dirty="0" smtClean="0">
                <a:solidFill>
                  <a:schemeClr val="accent1"/>
                </a:solidFill>
              </a:rPr>
              <a:t>složené oči</a:t>
            </a: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 (z jednoduchých oček) 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527" y="2159278"/>
            <a:ext cx="72361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složité instinkty + u některých </a:t>
            </a:r>
            <a:r>
              <a:rPr lang="cs-CZ" sz="2800" dirty="0" smtClean="0">
                <a:solidFill>
                  <a:schemeClr val="accent1"/>
                </a:solidFill>
              </a:rPr>
              <a:t>adaptivní chování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334527" y="3993204"/>
            <a:ext cx="4874548" cy="1380011"/>
          </a:xfrm>
          <a:prstGeom prst="cloudCallout">
            <a:avLst>
              <a:gd name="adj1" fmla="val 44538"/>
              <a:gd name="adj2" fmla="val -12469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i="1" dirty="0" smtClean="0">
                <a:solidFill>
                  <a:schemeClr val="accent5">
                    <a:lumMod val="75000"/>
                  </a:schemeClr>
                </a:solidFill>
              </a:rPr>
              <a:t>Zkus objasnit pojmy instinkt</a:t>
            </a:r>
          </a:p>
          <a:p>
            <a:pPr algn="ctr"/>
            <a:r>
              <a:rPr lang="cs-CZ" sz="2200" i="1" dirty="0" smtClean="0">
                <a:solidFill>
                  <a:schemeClr val="accent5">
                    <a:lumMod val="75000"/>
                  </a:schemeClr>
                </a:solidFill>
              </a:rPr>
              <a:t> a adaptivní chování.</a:t>
            </a:r>
            <a:endParaRPr lang="cs-CZ" sz="22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Svislý svitek 6"/>
          <p:cNvSpPr/>
          <p:nvPr/>
        </p:nvSpPr>
        <p:spPr>
          <a:xfrm>
            <a:off x="5076057" y="2805073"/>
            <a:ext cx="3727980" cy="3600400"/>
          </a:xfrm>
          <a:prstGeom prst="verticalScroll">
            <a:avLst>
              <a:gd name="adj" fmla="val 99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Instinkt</a:t>
            </a:r>
            <a:r>
              <a:rPr lang="cs-CZ" sz="2200" i="1" dirty="0" smtClean="0">
                <a:solidFill>
                  <a:schemeClr val="accent5">
                    <a:lumMod val="75000"/>
                  </a:schemeClr>
                </a:solidFill>
              </a:rPr>
              <a:t> = vrozený způsob  </a:t>
            </a:r>
          </a:p>
          <a:p>
            <a:pPr algn="ctr"/>
            <a:r>
              <a:rPr lang="cs-CZ" sz="2200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200" i="1" dirty="0" smtClean="0">
                <a:solidFill>
                  <a:schemeClr val="accent5">
                    <a:lumMod val="75000"/>
                  </a:schemeClr>
                </a:solidFill>
              </a:rPr>
              <a:t> chování</a:t>
            </a:r>
          </a:p>
          <a:p>
            <a:pPr algn="ctr"/>
            <a:r>
              <a:rPr lang="cs-CZ" sz="2200" b="1" i="1" dirty="0" smtClean="0">
                <a:solidFill>
                  <a:schemeClr val="accent5">
                    <a:lumMod val="75000"/>
                  </a:schemeClr>
                </a:solidFill>
              </a:rPr>
              <a:t>~</a:t>
            </a:r>
            <a:endParaRPr lang="cs-CZ" sz="2200" b="1" i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cs-CZ" sz="2200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Adaptivní chování </a:t>
            </a:r>
          </a:p>
          <a:p>
            <a:pPr algn="ctr"/>
            <a:r>
              <a:rPr lang="cs-CZ" sz="2200" i="1" dirty="0" smtClean="0">
                <a:solidFill>
                  <a:schemeClr val="accent5">
                    <a:lumMod val="75000"/>
                  </a:schemeClr>
                </a:solidFill>
              </a:rPr>
              <a:t>- chování zahrnující přizpůsobení se různým podmínkám a situacím</a:t>
            </a:r>
            <a:endParaRPr lang="cs-CZ" sz="2200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66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87070"/>
            <a:ext cx="14173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dělí se: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34344" y="810290"/>
            <a:ext cx="14173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• trilobiti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51720" y="810290"/>
            <a:ext cx="3951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nejprimitivnější a nestarší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6003443" y="1071900"/>
            <a:ext cx="368757" cy="0"/>
          </a:xfrm>
          <a:prstGeom prst="straightConnector1">
            <a:avLst/>
          </a:prstGeom>
          <a:ln w="19050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372200" y="810290"/>
            <a:ext cx="173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již vyhynuli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264125" y="1196752"/>
            <a:ext cx="37232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(obývali prvohorní moře)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34344" y="1844824"/>
            <a:ext cx="18694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• klepítkatci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55273" y="3629036"/>
            <a:ext cx="1240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• korýši</a:t>
            </a:r>
            <a:endParaRPr lang="cs-CZ" sz="2800" dirty="0">
              <a:solidFill>
                <a:schemeClr val="accent1"/>
              </a:solidFill>
            </a:endParaRPr>
          </a:p>
        </p:txBody>
      </p:sp>
      <p:pic>
        <p:nvPicPr>
          <p:cNvPr id="13" name="Picture 14" descr="MC900335801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86038" y="2849758"/>
            <a:ext cx="1898771" cy="345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MP900406974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947" y="1834983"/>
            <a:ext cx="2433117" cy="162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655210" y="5755952"/>
            <a:ext cx="21188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• </a:t>
            </a:r>
            <a:r>
              <a:rPr lang="cs-CZ" sz="2800" dirty="0" err="1" smtClean="0">
                <a:solidFill>
                  <a:schemeClr val="accent1"/>
                </a:solidFill>
              </a:rPr>
              <a:t>vzdušnicovci</a:t>
            </a:r>
            <a:endParaRPr lang="cs-CZ" sz="2800" dirty="0">
              <a:solidFill>
                <a:schemeClr val="accent1"/>
              </a:solidFill>
            </a:endParaRPr>
          </a:p>
        </p:txBody>
      </p:sp>
      <p:pic>
        <p:nvPicPr>
          <p:cNvPr id="23" name="Picture 5" descr="C:\Users\KonirovaV\AppData\Local\Microsoft\Windows\Temporary Internet Files\Content.IE5\DE4CGPLA\MC900438023[1]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447" y="5253013"/>
            <a:ext cx="1529098" cy="152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9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/>
      <p:bldP spid="10" grpId="0"/>
      <p:bldP spid="11" grpId="0"/>
      <p:bldP spid="12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2419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6400" dirty="0" smtClean="0">
                <a:solidFill>
                  <a:schemeClr val="accent5">
                    <a:lumMod val="50000"/>
                  </a:schemeClr>
                </a:solidFill>
              </a:rPr>
              <a:t>Opakování</a:t>
            </a:r>
            <a:endParaRPr lang="cs-CZ" sz="6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7197" y="1124744"/>
            <a:ext cx="590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1) Čím je tvořena vnější kostra členovců?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18336" y="1521242"/>
            <a:ext cx="44303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- pokožkou s pevnou kutikulou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32636" y="1934427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(    chitin, u některých i uhličitan vápenatý)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12419" y="2453515"/>
            <a:ext cx="6958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2) Uveď typ nervové a cévní soustavy členovců.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12419" y="3038290"/>
            <a:ext cx="3616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dokonalejší žebříčkovitá</a:t>
            </a:r>
            <a:endParaRPr lang="cs-CZ" sz="2800" dirty="0">
              <a:solidFill>
                <a:schemeClr val="accent1"/>
              </a:solidFill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1259632" y="2196037"/>
            <a:ext cx="288032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2853506" y="2893882"/>
            <a:ext cx="180020" cy="13023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4225085" y="2872103"/>
            <a:ext cx="177208" cy="15439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4625319" y="2976735"/>
            <a:ext cx="16321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otevřená</a:t>
            </a:r>
            <a:endParaRPr lang="cs-CZ" sz="3200" dirty="0">
              <a:solidFill>
                <a:schemeClr val="accent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57197" y="3561510"/>
            <a:ext cx="6495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3) Vysvětli co jsou vzdušnice a k čemu slouží.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818336" y="3968775"/>
            <a:ext cx="72738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accent1"/>
                </a:solidFill>
              </a:rPr>
              <a:t>- spirálovitě vyztužené </a:t>
            </a:r>
            <a:r>
              <a:rPr lang="cs-CZ" sz="2800" dirty="0" smtClean="0">
                <a:solidFill>
                  <a:schemeClr val="accent1"/>
                </a:solidFill>
              </a:rPr>
              <a:t>trubičky – slouží k dýchání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57197" y="4491995"/>
            <a:ext cx="5386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4) Objasni pojem adaptivní chování.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57197" y="5919930"/>
            <a:ext cx="40256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5) Jmenuj skupiny členovců.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818336" y="4965823"/>
            <a:ext cx="81461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>
                <a:solidFill>
                  <a:schemeClr val="accent1"/>
                </a:solidFill>
              </a:rPr>
              <a:t>- chování zahrnující </a:t>
            </a:r>
            <a:r>
              <a:rPr lang="cs-CZ" sz="2800" dirty="0" smtClean="0">
                <a:solidFill>
                  <a:schemeClr val="accent1"/>
                </a:solidFill>
              </a:rPr>
              <a:t>přizpůsobení </a:t>
            </a:r>
            <a:r>
              <a:rPr lang="cs-CZ" sz="2800" dirty="0">
                <a:solidFill>
                  <a:schemeClr val="accent1"/>
                </a:solidFill>
              </a:rPr>
              <a:t>se různým </a:t>
            </a:r>
            <a:r>
              <a:rPr lang="cs-CZ" sz="2800" dirty="0" smtClean="0">
                <a:solidFill>
                  <a:schemeClr val="accent1"/>
                </a:solidFill>
              </a:rPr>
              <a:t>podmínkám 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  a situacím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4731913" y="6136355"/>
            <a:ext cx="1869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• klepítkatci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7020272" y="5707976"/>
            <a:ext cx="12407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• korýši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6761430" y="6136355"/>
            <a:ext cx="21188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• </a:t>
            </a:r>
            <a:r>
              <a:rPr lang="cs-CZ" sz="2800" dirty="0" err="1" smtClean="0">
                <a:solidFill>
                  <a:schemeClr val="accent1"/>
                </a:solidFill>
              </a:rPr>
              <a:t>vzdušnicovci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5439999" y="5707976"/>
            <a:ext cx="14173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• trilobiti</a:t>
            </a:r>
            <a:endParaRPr lang="cs-CZ" sz="2800" dirty="0">
              <a:solidFill>
                <a:schemeClr val="accent1"/>
              </a:solidFill>
            </a:endParaRPr>
          </a:p>
        </p:txBody>
      </p:sp>
      <p:cxnSp>
        <p:nvCxnSpPr>
          <p:cNvPr id="41" name="Přímá spojnice se šipkou 40"/>
          <p:cNvCxnSpPr/>
          <p:nvPr/>
        </p:nvCxnSpPr>
        <p:spPr>
          <a:xfrm flipV="1">
            <a:off x="4382851" y="5969586"/>
            <a:ext cx="692803" cy="2119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>
            <a:off x="4395951" y="6185156"/>
            <a:ext cx="229368" cy="2579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 flipV="1">
            <a:off x="4395951" y="6136355"/>
            <a:ext cx="495461" cy="488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se šipkou 49"/>
          <p:cNvCxnSpPr>
            <a:stCxn id="31" idx="3"/>
          </p:cNvCxnSpPr>
          <p:nvPr/>
        </p:nvCxnSpPr>
        <p:spPr>
          <a:xfrm>
            <a:off x="4382851" y="6181540"/>
            <a:ext cx="349062" cy="87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61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8" grpId="0"/>
      <p:bldP spid="9" grpId="0"/>
      <p:bldP spid="19" grpId="0"/>
      <p:bldP spid="21" grpId="0"/>
      <p:bldP spid="22" grpId="0"/>
      <p:bldP spid="24" grpId="0"/>
      <p:bldP spid="31" grpId="0"/>
      <p:bldP spid="35" grpId="0"/>
      <p:bldP spid="36" grpId="0"/>
      <p:bldP spid="37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400" dirty="0" smtClean="0">
                <a:solidFill>
                  <a:schemeClr val="accent5">
                    <a:lumMod val="50000"/>
                  </a:schemeClr>
                </a:solidFill>
              </a:rPr>
              <a:t>Použité zdroje</a:t>
            </a:r>
            <a:endParaRPr lang="cs-CZ" sz="6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582131"/>
            <a:ext cx="7827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použité obrázky – kliparty galerie MS Office 2010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2105351"/>
            <a:ext cx="8243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- použitý nákres (obr. </a:t>
            </a:r>
            <a:r>
              <a:rPr lang="cs-CZ" sz="2800" dirty="0">
                <a:solidFill>
                  <a:schemeClr val="accent5">
                    <a:lumMod val="75000"/>
                  </a:schemeClr>
                </a:solidFill>
              </a:rPr>
              <a:t>v</a:t>
            </a: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</a:rPr>
              <a:t>zdušnice) pochází z vlastní tvorby</a:t>
            </a:r>
            <a:endParaRPr lang="cs-C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11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heme/theme1.xml><?xml version="1.0" encoding="utf-8"?>
<a:theme xmlns:a="http://schemas.openxmlformats.org/drawingml/2006/main" name="Došky">
  <a:themeElements>
    <a:clrScheme name="Vlastní 1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F78F7A"/>
      </a:accent1>
      <a:accent2>
        <a:srgbClr val="E2A293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665</TotalTime>
  <Words>480</Words>
  <Application>Microsoft Office PowerPoint</Application>
  <PresentationFormat>Předvádění na obrazovce (4:3)</PresentationFormat>
  <Paragraphs>97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Došky</vt:lpstr>
      <vt:lpstr>Prezentace aplikace PowerPoint</vt:lpstr>
      <vt:lpstr>Prezentace aplikace PowerPoint</vt:lpstr>
      <vt:lpstr>Členovci</vt:lpstr>
      <vt:lpstr>Charakteristika</vt:lpstr>
      <vt:lpstr>Prezentace aplikace PowerPoint</vt:lpstr>
      <vt:lpstr>Prezentace aplikace PowerPoint</vt:lpstr>
      <vt:lpstr>Prezentace aplikace PowerPoint</vt:lpstr>
      <vt:lpstr>Opakování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Členovci</dc:title>
  <dc:creator>Konířová Věra</dc:creator>
  <cp:lastModifiedBy>Konířová Věra</cp:lastModifiedBy>
  <cp:revision>252</cp:revision>
  <dcterms:created xsi:type="dcterms:W3CDTF">2012-03-22T05:54:10Z</dcterms:created>
  <dcterms:modified xsi:type="dcterms:W3CDTF">2012-08-26T13:37:58Z</dcterms:modified>
</cp:coreProperties>
</file>