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1" r:id="rId4"/>
    <p:sldId id="260" r:id="rId5"/>
    <p:sldId id="258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66F"/>
    <a:srgbClr val="C80033"/>
    <a:srgbClr val="990033"/>
    <a:srgbClr val="FF00FF"/>
    <a:srgbClr val="FF6699"/>
    <a:srgbClr val="FF7C80"/>
    <a:srgbClr val="FF0066"/>
    <a:srgbClr val="FFC65B"/>
    <a:srgbClr val="FF9B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3771" y="2550817"/>
            <a:ext cx="86764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NÁZEV ŠKOLY: ZŠ Pardubice – </a:t>
            </a:r>
            <a:r>
              <a:rPr lang="cs-CZ" sz="2000" dirty="0" err="1">
                <a:solidFill>
                  <a:schemeClr val="accent2">
                    <a:lumMod val="75000"/>
                  </a:schemeClr>
                </a:solidFill>
              </a:rPr>
              <a:t>Spořilov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AUTOR: Věra Konířová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NÁZEV: VY_52_INOVACE_PŘÍRODOPIS 6. – 9._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27.SEKÁČI A ŠTÍŘI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TÉMA: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SEKÁČI A ŠTÍŘI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404664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2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771" y="288326"/>
            <a:ext cx="916276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ANOTACE: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Prezentace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seznamuje  žáky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charakteristickými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znaky a významnými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zástupci   bezobratlých   živočichů  patřících  do  skupin  sekáči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štíři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Bublinové  popisky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pomáhají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udržovat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pozornost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žáků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 motivovat je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k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přemýšlení. Učivo shrnuje krátké závěrečné opakování.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Při  ověřování  prezentace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je možno použít učebnu s interaktivní tabulí,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 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ale  postačí  i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dataprojektor.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Při prezentaci mají žáci možnost pracovat </a:t>
            </a: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s učebnicí a vyhledávat v ní potřebné informace.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Prezentace byla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vytvořena dne 26. 3. 2012 a ověřena dne 13. 4.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2012.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38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dirty="0" smtClean="0"/>
              <a:t>Sekáči</a:t>
            </a:r>
            <a:r>
              <a:rPr lang="cs-CZ" dirty="0" smtClean="0"/>
              <a:t> </a:t>
            </a:r>
            <a:r>
              <a:rPr lang="cs-CZ" sz="5800" dirty="0" smtClean="0"/>
              <a:t>-</a:t>
            </a:r>
            <a:r>
              <a:rPr lang="cs-CZ" sz="6000" dirty="0" smtClean="0"/>
              <a:t> </a:t>
            </a:r>
            <a:r>
              <a:rPr lang="cs-CZ" sz="5800" dirty="0" smtClean="0"/>
              <a:t>charakteristika</a:t>
            </a:r>
            <a:endParaRPr lang="cs-CZ" sz="5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51308"/>
            <a:ext cx="32555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podobní pavoukům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204864"/>
            <a:ext cx="5293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hlavohruď „splývá“ se zadečkem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20636" y="2204864"/>
            <a:ext cx="2067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chybí stopka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8073" y="2728084"/>
            <a:ext cx="41470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dlouhé a tenké končetiny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73034" y="2716682"/>
            <a:ext cx="2863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lze je odvrhnout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981873"/>
            <a:ext cx="2800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netvoří pavučiny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505093"/>
            <a:ext cx="35894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kořist chytají nohama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9631" y="4458653"/>
            <a:ext cx="3049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šance na záchranu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5688588" y="2466474"/>
            <a:ext cx="432048" cy="0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4698585" y="3239902"/>
            <a:ext cx="34833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poté se ještě hýbou </a:t>
            </a:r>
            <a:endParaRPr lang="cs-CZ" sz="28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804248" y="4253771"/>
            <a:ext cx="0" cy="244917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698585" y="3763122"/>
            <a:ext cx="44037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odvádí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pozornost útočníka</a:t>
            </a:r>
            <a:endParaRPr lang="cs-CZ" sz="2800" dirty="0"/>
          </a:p>
        </p:txBody>
      </p:sp>
      <p:sp>
        <p:nvSpPr>
          <p:cNvPr id="22" name="Obláček 21"/>
          <p:cNvSpPr/>
          <p:nvPr/>
        </p:nvSpPr>
        <p:spPr>
          <a:xfrm>
            <a:off x="490497" y="3546161"/>
            <a:ext cx="3399522" cy="957141"/>
          </a:xfrm>
          <a:prstGeom prst="cloudCallout">
            <a:avLst>
              <a:gd name="adj1" fmla="val 69234"/>
              <a:gd name="adj2" fmla="val -47509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Odhadneš jaký tím plní účel?</a:t>
            </a:r>
            <a:endParaRPr lang="cs-CZ" sz="2000" i="1" dirty="0">
              <a:solidFill>
                <a:srgbClr val="C80033"/>
              </a:solidFill>
            </a:endParaRPr>
          </a:p>
        </p:txBody>
      </p:sp>
      <p:pic>
        <p:nvPicPr>
          <p:cNvPr id="17" name="Picture 12" descr="C:\Users\KonirovaV\AppData\Local\Microsoft\Windows\Temporary Internet Files\Content.IE5\K0O7W0UI\MC9000531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607" y="5261954"/>
            <a:ext cx="1810512" cy="100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02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6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6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6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1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3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3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8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19" grpId="0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/>
              <a:t>Štíři</a:t>
            </a:r>
            <a:endParaRPr lang="cs-CZ" sz="9600" b="1" dirty="0"/>
          </a:p>
        </p:txBody>
      </p:sp>
      <p:pic>
        <p:nvPicPr>
          <p:cNvPr id="3" name="Picture 3" descr="C:\Users\KonirovaV\AppData\Local\Microsoft\Windows\Temporary Internet Files\Content.IE5\DE4CGPLA\MP9004069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50367"/>
            <a:ext cx="5796644" cy="3864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42392" y="1971805"/>
            <a:ext cx="2880320" cy="1463232"/>
          </a:xfrm>
          <a:prstGeom prst="cloudCallout">
            <a:avLst>
              <a:gd name="adj1" fmla="val 82622"/>
              <a:gd name="adj2" fmla="val 86839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Dejte si na nás pozor, můžeme být nebezpeční.</a:t>
            </a:r>
            <a:endParaRPr lang="cs-CZ" sz="2000" i="1" dirty="0">
              <a:solidFill>
                <a:srgbClr val="C8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24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Charakteristika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84737" y="3757703"/>
            <a:ext cx="34242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klepetovitá makadla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4232911"/>
            <a:ext cx="3733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zúžený konec zadečku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4232911"/>
            <a:ext cx="1886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jedový hrot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74726" y="4698083"/>
            <a:ext cx="1858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•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lov kořisti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08421" y="4708757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•obrana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2818506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soumračná aktivita </a:t>
            </a:r>
          </a:p>
          <a:p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  (přes den skryti)</a:t>
            </a:r>
            <a:endParaRPr lang="cs-CZ" sz="28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6107843"/>
            <a:ext cx="33278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odděleného pohlaví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4530" y="5083245"/>
            <a:ext cx="2556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potravou hmyz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93144" y="5061403"/>
            <a:ext cx="1101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draví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1772066"/>
            <a:ext cx="2416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stará skupina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41984" y="5584623"/>
            <a:ext cx="1930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plicní vaky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61302" y="2295286"/>
            <a:ext cx="25721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tropy, subtropy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5" name="Obláček 24"/>
          <p:cNvSpPr/>
          <p:nvPr/>
        </p:nvSpPr>
        <p:spPr>
          <a:xfrm>
            <a:off x="4758457" y="1772066"/>
            <a:ext cx="4032448" cy="1763725"/>
          </a:xfrm>
          <a:prstGeom prst="cloudCallout">
            <a:avLst>
              <a:gd name="adj1" fmla="val -95340"/>
              <a:gd name="adj2" fmla="val -52711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Uveď na základě svých zkušeností nebo </a:t>
            </a:r>
          </a:p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s využitím učebnice kde štíři žijí.</a:t>
            </a:r>
            <a:endParaRPr lang="cs-CZ" sz="2000" i="1" dirty="0">
              <a:solidFill>
                <a:srgbClr val="C80033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6733633" y="4756131"/>
            <a:ext cx="290819" cy="203562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7027817" y="4756131"/>
            <a:ext cx="293549" cy="203562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640970" y="4496355"/>
            <a:ext cx="443198" cy="0"/>
          </a:xfrm>
          <a:prstGeom prst="straightConnector1">
            <a:avLst/>
          </a:prstGeom>
          <a:ln w="2857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8" descr="C:\Users\KonirovaV\AppData\Local\Microsoft\Windows\Temporary Internet Files\Content.IE5\K0O7W0UI\MC900346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42682">
            <a:off x="7133733" y="-63069"/>
            <a:ext cx="126553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172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8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3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8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8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6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1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6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1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6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21" grpId="0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6675" y="764704"/>
            <a:ext cx="1965603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Štír </a:t>
            </a:r>
            <a:r>
              <a:rPr lang="cs-CZ" sz="3000" b="1" dirty="0" err="1">
                <a:solidFill>
                  <a:schemeClr val="tx2"/>
                </a:solidFill>
              </a:rPr>
              <a:t>kýlnatý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92983" y="1811144"/>
            <a:ext cx="465101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dříve </a:t>
            </a: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i v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ČR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2600" dirty="0" smtClean="0">
                <a:solidFill>
                  <a:schemeClr val="accent2">
                    <a:lumMod val="75000"/>
                  </a:schemeClr>
                </a:solidFill>
              </a:rPr>
              <a:t>(u Slapské přehrady na Vltavě)</a:t>
            </a:r>
            <a:endParaRPr lang="cs-CZ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12278" y="764704"/>
            <a:ext cx="3267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hojně v jižní Evropě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75856" y="1297977"/>
            <a:ext cx="3824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ýskyt i v severní Africe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107504" y="1988840"/>
            <a:ext cx="4608512" cy="1296144"/>
          </a:xfrm>
          <a:prstGeom prst="cloudCallout">
            <a:avLst>
              <a:gd name="adj1" fmla="val -27748"/>
              <a:gd name="adj2" fmla="val -95698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Tipni si, zda se štír </a:t>
            </a:r>
            <a:r>
              <a:rPr lang="cs-CZ" sz="2000" i="1" dirty="0" err="1" smtClean="0">
                <a:solidFill>
                  <a:srgbClr val="C80033"/>
                </a:solidFill>
              </a:rPr>
              <a:t>kýlnatý</a:t>
            </a:r>
            <a:r>
              <a:rPr lang="cs-CZ" sz="2000" i="1" dirty="0" smtClean="0">
                <a:solidFill>
                  <a:srgbClr val="C80033"/>
                </a:solidFill>
              </a:rPr>
              <a:t> vyskytuje nebo vyskytoval ve volné přírodě ČR.</a:t>
            </a:r>
            <a:endParaRPr lang="cs-CZ" sz="2000" i="1" dirty="0">
              <a:solidFill>
                <a:srgbClr val="C800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9582" y="3284984"/>
            <a:ext cx="1577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C80033"/>
                </a:solidFill>
              </a:rPr>
              <a:t>Nápověda:</a:t>
            </a:r>
            <a:endParaRPr lang="cs-CZ" sz="2400" i="1" dirty="0">
              <a:solidFill>
                <a:srgbClr val="C80033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107504" y="4027544"/>
            <a:ext cx="3259628" cy="864096"/>
          </a:xfrm>
          <a:prstGeom prst="cloudCallout">
            <a:avLst>
              <a:gd name="adj1" fmla="val 9345"/>
              <a:gd name="adj2" fmla="val -123489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C80033"/>
                </a:solidFill>
              </a:rPr>
              <a:t>a) Ano – vyskytoval a vyskytuje.</a:t>
            </a:r>
            <a:endParaRPr lang="cs-CZ" i="1" dirty="0">
              <a:solidFill>
                <a:srgbClr val="C80033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4745780" y="3019432"/>
            <a:ext cx="3528391" cy="1008112"/>
          </a:xfrm>
          <a:prstGeom prst="cloudCallout">
            <a:avLst>
              <a:gd name="adj1" fmla="val -64811"/>
              <a:gd name="adj2" fmla="val -57064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C80033"/>
                </a:solidFill>
              </a:rPr>
              <a:t>b) Ano – vyskytoval, ale již se nevyskytuje.</a:t>
            </a:r>
            <a:endParaRPr lang="cs-CZ" i="1" dirty="0">
              <a:solidFill>
                <a:srgbClr val="C80033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3501487" y="4221088"/>
            <a:ext cx="3317004" cy="1008112"/>
          </a:xfrm>
          <a:prstGeom prst="cloudCallout">
            <a:avLst>
              <a:gd name="adj1" fmla="val -63854"/>
              <a:gd name="adj2" fmla="val -132651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C80033"/>
                </a:solidFill>
              </a:rPr>
              <a:t>c) Ne – nevyskytoval </a:t>
            </a:r>
          </a:p>
          <a:p>
            <a:pPr algn="ctr"/>
            <a:r>
              <a:rPr lang="cs-CZ" i="1" dirty="0" smtClean="0">
                <a:solidFill>
                  <a:srgbClr val="C80033"/>
                </a:solidFill>
              </a:rPr>
              <a:t>a ani nevyskytuje.</a:t>
            </a:r>
            <a:endParaRPr lang="cs-CZ" i="1" dirty="0">
              <a:solidFill>
                <a:srgbClr val="C80033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86591" y="5445224"/>
            <a:ext cx="6795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- jeho poslední nálezy u nás asi před 20 lety</a:t>
            </a:r>
            <a:endParaRPr lang="cs-CZ" sz="28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75856" y="5968444"/>
            <a:ext cx="17733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</a:rPr>
              <a:t>- chráněný</a:t>
            </a:r>
            <a:endParaRPr lang="cs-CZ" sz="28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35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7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0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5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 animBg="1"/>
      <p:bldP spid="9" grpId="0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420" y="1772816"/>
            <a:ext cx="5792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1) Proč sekáči nepatří mezi pavouky?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3465" y="2296036"/>
            <a:ext cx="6632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mezi hlavohrudí a zadečkem chybí stopka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420" y="2820017"/>
            <a:ext cx="88385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2) K  čemu   sekáči   využívají   schopnost   odvrhnutí   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končetiny?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09028" y="3239484"/>
            <a:ext cx="18469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záchrana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99669" y="3774125"/>
            <a:ext cx="7934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2">
                    <a:lumMod val="75000"/>
                  </a:schemeClr>
                </a:solidFill>
              </a:rPr>
              <a:t>odvrhnutá  končetina  se  ještě  nějakou dobu hýbe, odvádí pozornost útočníka, díky čemuž může sekáč uprchnout</a:t>
            </a:r>
            <a:endParaRPr lang="cs-CZ" sz="24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899592" y="4005064"/>
            <a:ext cx="213363" cy="0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05420" y="4635899"/>
            <a:ext cx="7696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3) V jakých oblastech se především vyskytují štíři?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3465" y="5159119"/>
            <a:ext cx="3836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v tropech a subtropech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419" y="5682339"/>
            <a:ext cx="3013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4) Čím se živí štíři?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87836" y="5682339"/>
            <a:ext cx="1623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hmyzem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6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0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0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5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0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Použité zdroje</a:t>
            </a:r>
            <a:endParaRPr lang="cs-CZ" sz="6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1700808"/>
            <a:ext cx="78306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použité obrázky – kliparty galerie MS Office 2010</a:t>
            </a:r>
          </a:p>
        </p:txBody>
      </p:sp>
    </p:spTree>
    <p:extLst>
      <p:ext uri="{BB962C8B-B14F-4D97-AF65-F5344CB8AC3E}">
        <p14:creationId xmlns:p14="http://schemas.microsoft.com/office/powerpoint/2010/main" val="417475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8">
      <a:dk1>
        <a:sysClr val="windowText" lastClr="000000"/>
      </a:dk1>
      <a:lt1>
        <a:sysClr val="window" lastClr="FFFFFF"/>
      </a:lt1>
      <a:dk2>
        <a:srgbClr val="811717"/>
      </a:dk2>
      <a:lt2>
        <a:srgbClr val="FFC984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592</TotalTime>
  <Words>406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Sekáči - charakteristika</vt:lpstr>
      <vt:lpstr>Štíři</vt:lpstr>
      <vt:lpstr>Charakteristika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Štíři</dc:title>
  <dc:creator>Konířová Věra</dc:creator>
  <cp:lastModifiedBy>Konířová Věra</cp:lastModifiedBy>
  <cp:revision>185</cp:revision>
  <dcterms:created xsi:type="dcterms:W3CDTF">2012-03-26T14:13:05Z</dcterms:created>
  <dcterms:modified xsi:type="dcterms:W3CDTF">2012-08-26T14:08:24Z</dcterms:modified>
</cp:coreProperties>
</file>