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1" r:id="rId2"/>
    <p:sldId id="272" r:id="rId3"/>
    <p:sldId id="256" r:id="rId4"/>
    <p:sldId id="260" r:id="rId5"/>
    <p:sldId id="267" r:id="rId6"/>
    <p:sldId id="268" r:id="rId7"/>
    <p:sldId id="269" r:id="rId8"/>
    <p:sldId id="270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CF56"/>
    <a:srgbClr val="DAD470"/>
    <a:srgbClr val="FFC831"/>
    <a:srgbClr val="FFB342"/>
    <a:srgbClr val="FF873E"/>
    <a:srgbClr val="FF4B5E"/>
    <a:srgbClr val="FF3C45"/>
    <a:srgbClr val="EA656A"/>
    <a:srgbClr val="F78585"/>
    <a:srgbClr val="FF9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F2828-AA61-4F4A-8731-B004BF8574F1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F7FFBFB-E9B0-485E-826B-ACC80C0F493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F2828-AA61-4F4A-8731-B004BF8574F1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FBFB-E9B0-485E-826B-ACC80C0F49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F2828-AA61-4F4A-8731-B004BF8574F1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FBFB-E9B0-485E-826B-ACC80C0F493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F2828-AA61-4F4A-8731-B004BF8574F1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FBFB-E9B0-485E-826B-ACC80C0F493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F2828-AA61-4F4A-8731-B004BF8574F1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FBFB-E9B0-485E-826B-ACC80C0F493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F2828-AA61-4F4A-8731-B004BF8574F1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FBFB-E9B0-485E-826B-ACC80C0F49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F2828-AA61-4F4A-8731-B004BF8574F1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FBFB-E9B0-485E-826B-ACC80C0F49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F2828-AA61-4F4A-8731-B004BF8574F1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FBFB-E9B0-485E-826B-ACC80C0F49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F2828-AA61-4F4A-8731-B004BF8574F1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FBFB-E9B0-485E-826B-ACC80C0F49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F2828-AA61-4F4A-8731-B004BF8574F1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FBFB-E9B0-485E-826B-ACC80C0F49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F2828-AA61-4F4A-8731-B004BF8574F1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7FFBFB-E9B0-485E-826B-ACC80C0F49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C6F2828-AA61-4F4A-8731-B004BF8574F1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F7FFBFB-E9B0-485E-826B-ACC80C0F493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2564904"/>
            <a:ext cx="81724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i="1" dirty="0">
                <a:solidFill>
                  <a:schemeClr val="tx2"/>
                </a:solidFill>
              </a:rPr>
              <a:t>NÁZEV ŠKOLY: ZŠ Pardubice – </a:t>
            </a:r>
            <a:r>
              <a:rPr lang="cs-CZ" sz="2000" i="1" dirty="0" err="1">
                <a:solidFill>
                  <a:schemeClr val="tx2"/>
                </a:solidFill>
              </a:rPr>
              <a:t>Spořilov</a:t>
            </a:r>
            <a:endParaRPr lang="cs-CZ" sz="2000" i="1" dirty="0">
              <a:solidFill>
                <a:schemeClr val="tx2"/>
              </a:solidFill>
            </a:endParaRPr>
          </a:p>
          <a:p>
            <a:r>
              <a:rPr lang="cs-CZ" sz="2000" i="1" dirty="0">
                <a:solidFill>
                  <a:schemeClr val="tx2"/>
                </a:solidFill>
              </a:rPr>
              <a:t>AUTOR: Věra Konířová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NÁZEV: VY_52_INOVACE_PŘÍRODOPIS 6. – 9._</a:t>
            </a:r>
            <a:r>
              <a:rPr lang="cs-CZ" sz="2000" i="1" dirty="0" smtClean="0">
                <a:solidFill>
                  <a:schemeClr val="tx2"/>
                </a:solidFill>
              </a:rPr>
              <a:t>29.RAKOVCI</a:t>
            </a:r>
            <a:endParaRPr lang="cs-CZ" sz="2000" i="1" dirty="0">
              <a:solidFill>
                <a:schemeClr val="tx2"/>
              </a:solidFill>
            </a:endParaRPr>
          </a:p>
          <a:p>
            <a:r>
              <a:rPr lang="cs-CZ" sz="2000" i="1" dirty="0">
                <a:solidFill>
                  <a:schemeClr val="tx2"/>
                </a:solidFill>
              </a:rPr>
              <a:t>TÉMA: </a:t>
            </a:r>
            <a:r>
              <a:rPr lang="cs-CZ" sz="2000" i="1" dirty="0" smtClean="0">
                <a:solidFill>
                  <a:schemeClr val="tx2"/>
                </a:solidFill>
              </a:rPr>
              <a:t>RAKOVCI</a:t>
            </a:r>
            <a:endParaRPr lang="cs-CZ" sz="2000" i="1" dirty="0">
              <a:solidFill>
                <a:schemeClr val="tx2"/>
              </a:solidFill>
            </a:endParaRPr>
          </a:p>
          <a:p>
            <a:r>
              <a:rPr lang="cs-CZ" sz="2000" i="1" dirty="0">
                <a:solidFill>
                  <a:schemeClr val="tx2"/>
                </a:solidFill>
              </a:rPr>
              <a:t>ČÍSLO PROJEKTU: CZ.1.07/1.4.00/21.2349 </a:t>
            </a:r>
          </a:p>
        </p:txBody>
      </p:sp>
      <p:pic>
        <p:nvPicPr>
          <p:cNvPr id="1026" name="Picture 2" descr="C:\Users\KonirovaV\Desktop\logo opvk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952" y="548680"/>
            <a:ext cx="5744095" cy="140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154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7" y="270242"/>
            <a:ext cx="882047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bg2"/>
                </a:solidFill>
              </a:rPr>
              <a:t>ANOTACE: </a:t>
            </a:r>
            <a:r>
              <a:rPr lang="cs-CZ" sz="2000" i="1" dirty="0" smtClean="0">
                <a:solidFill>
                  <a:schemeClr val="tx2"/>
                </a:solidFill>
              </a:rPr>
              <a:t>Tato  prezentace  se   podrobněji   věnuje  </a:t>
            </a:r>
            <a:r>
              <a:rPr lang="cs-CZ" sz="2000" i="1" dirty="0" err="1" smtClean="0">
                <a:solidFill>
                  <a:schemeClr val="tx2"/>
                </a:solidFill>
              </a:rPr>
              <a:t>rakovcům</a:t>
            </a:r>
            <a:r>
              <a:rPr lang="cs-CZ" sz="2000" i="1" dirty="0" smtClean="0">
                <a:solidFill>
                  <a:schemeClr val="tx2"/>
                </a:solidFill>
              </a:rPr>
              <a:t>  -  jedné  ze  </a:t>
            </a:r>
            <a:r>
              <a:rPr lang="cs-CZ" sz="2000" i="1" dirty="0" smtClean="0">
                <a:solidFill>
                  <a:schemeClr val="tx2"/>
                </a:solidFill>
              </a:rPr>
              <a:t>skupin </a:t>
            </a:r>
            <a:endParaRPr lang="cs-CZ" sz="2000" i="1" dirty="0" smtClean="0">
              <a:solidFill>
                <a:schemeClr val="tx2"/>
              </a:solidFill>
            </a:endParaRP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</a:t>
            </a:r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korýšů  a  jejich  </a:t>
            </a:r>
            <a:r>
              <a:rPr lang="cs-CZ" sz="2000" i="1" dirty="0" smtClean="0">
                <a:solidFill>
                  <a:schemeClr val="tx2"/>
                </a:solidFill>
              </a:rPr>
              <a:t>zástupcům. </a:t>
            </a:r>
            <a:r>
              <a:rPr lang="cs-CZ" sz="2000" i="1" dirty="0" smtClean="0">
                <a:solidFill>
                  <a:schemeClr val="tx2"/>
                </a:solidFill>
              </a:rPr>
              <a:t> Přímo  navazuje   na  prezentaci   </a:t>
            </a:r>
            <a:r>
              <a:rPr lang="cs-CZ" sz="2000" i="1" dirty="0">
                <a:solidFill>
                  <a:schemeClr val="tx2"/>
                </a:solidFill>
              </a:rPr>
              <a:t>Korýši </a:t>
            </a:r>
            <a:endParaRPr lang="cs-CZ" sz="2000" i="1" dirty="0" smtClean="0">
              <a:solidFill>
                <a:schemeClr val="tx2"/>
              </a:solidFill>
            </a:endParaRP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 (VY_52_INOVACE_PŘÍRODOPIS </a:t>
            </a:r>
            <a:r>
              <a:rPr lang="cs-CZ" sz="2000" i="1" dirty="0">
                <a:solidFill>
                  <a:schemeClr val="tx2"/>
                </a:solidFill>
              </a:rPr>
              <a:t>6. – 9._</a:t>
            </a:r>
            <a:r>
              <a:rPr lang="cs-CZ" sz="2000" i="1" dirty="0" smtClean="0">
                <a:solidFill>
                  <a:schemeClr val="tx2"/>
                </a:solidFill>
              </a:rPr>
              <a:t>28.KORÝŠI).   </a:t>
            </a:r>
            <a:r>
              <a:rPr lang="cs-CZ" sz="2000" i="1" dirty="0" smtClean="0">
                <a:solidFill>
                  <a:schemeClr val="tx2"/>
                </a:solidFill>
              </a:rPr>
              <a:t>Bublinové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 </a:t>
            </a:r>
            <a:r>
              <a:rPr lang="cs-CZ" sz="2000" i="1" dirty="0" smtClean="0">
                <a:solidFill>
                  <a:schemeClr val="tx2"/>
                </a:solidFill>
              </a:rPr>
              <a:t>popisky  se  snaží   především   využívat   dosavadních   znalostí   žáků </a:t>
            </a:r>
          </a:p>
          <a:p>
            <a:r>
              <a:rPr lang="cs-CZ" sz="2000" i="1" dirty="0" smtClean="0">
                <a:solidFill>
                  <a:schemeClr val="tx2"/>
                </a:solidFill>
              </a:rPr>
              <a:t>                      o </a:t>
            </a:r>
            <a:r>
              <a:rPr lang="cs-CZ" sz="2000" i="1" dirty="0" smtClean="0">
                <a:solidFill>
                  <a:schemeClr val="tx2"/>
                </a:solidFill>
              </a:rPr>
              <a:t>vybraných </a:t>
            </a:r>
            <a:r>
              <a:rPr lang="cs-CZ" sz="2000" i="1" dirty="0" smtClean="0">
                <a:solidFill>
                  <a:schemeClr val="tx2"/>
                </a:solidFill>
              </a:rPr>
              <a:t> zástupcích  skupiny  </a:t>
            </a:r>
            <a:r>
              <a:rPr lang="cs-CZ" sz="2000" i="1" dirty="0" err="1" smtClean="0">
                <a:solidFill>
                  <a:schemeClr val="tx2"/>
                </a:solidFill>
              </a:rPr>
              <a:t>rakovců</a:t>
            </a:r>
            <a:r>
              <a:rPr lang="cs-CZ" sz="2000" i="1" dirty="0" smtClean="0">
                <a:solidFill>
                  <a:schemeClr val="tx2"/>
                </a:solidFill>
              </a:rPr>
              <a:t>.  Cílem  prezentace  je  také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 </a:t>
            </a:r>
            <a:r>
              <a:rPr lang="cs-CZ" sz="2000" i="1" dirty="0" smtClean="0">
                <a:solidFill>
                  <a:schemeClr val="tx2"/>
                </a:solidFill>
              </a:rPr>
              <a:t>učit  žáky  vzájemně srovnávat snadno zaměnitelné zástupce  - všímat </a:t>
            </a:r>
          </a:p>
          <a:p>
            <a:r>
              <a:rPr lang="cs-CZ" sz="2000" i="1" dirty="0" smtClean="0">
                <a:solidFill>
                  <a:schemeClr val="tx2"/>
                </a:solidFill>
              </a:rPr>
              <a:t>                      si jejich rozdílných znaků. K zopakování nového učiva je zvolen krátký 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 </a:t>
            </a:r>
            <a:r>
              <a:rPr lang="cs-CZ" sz="2000" i="1" dirty="0" smtClean="0">
                <a:solidFill>
                  <a:schemeClr val="tx2"/>
                </a:solidFill>
              </a:rPr>
              <a:t>test.</a:t>
            </a:r>
          </a:p>
          <a:p>
            <a:endParaRPr lang="cs-CZ" sz="2000" i="1" dirty="0">
              <a:solidFill>
                <a:schemeClr val="tx2"/>
              </a:solidFill>
            </a:endParaRPr>
          </a:p>
          <a:p>
            <a:r>
              <a:rPr lang="cs-CZ" sz="2000" i="1" dirty="0" smtClean="0">
                <a:solidFill>
                  <a:schemeClr val="tx2"/>
                </a:solidFill>
              </a:rPr>
              <a:t>                     </a:t>
            </a:r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K  prezentaci  doporučujeme  </a:t>
            </a:r>
            <a:r>
              <a:rPr lang="cs-CZ" sz="2000" i="1" dirty="0" smtClean="0">
                <a:solidFill>
                  <a:schemeClr val="tx2"/>
                </a:solidFill>
              </a:rPr>
              <a:t>spíše použít učebnu s interaktivní tabulí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 než   pouze   s  dataprojektorem,  žáci   tak   mají  příležitost  aktivněji </a:t>
            </a:r>
          </a:p>
          <a:p>
            <a:r>
              <a:rPr lang="cs-CZ" sz="2000" i="1" dirty="0" smtClean="0">
                <a:solidFill>
                  <a:schemeClr val="tx2"/>
                </a:solidFill>
              </a:rPr>
              <a:t>                      se  zapojit  do  řešení  opakovacího  testu.   </a:t>
            </a:r>
            <a:r>
              <a:rPr lang="cs-CZ" sz="2000" i="1" dirty="0" smtClean="0">
                <a:solidFill>
                  <a:schemeClr val="tx2"/>
                </a:solidFill>
              </a:rPr>
              <a:t>Při  prezentaci   mají   žáci 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 </a:t>
            </a:r>
            <a:r>
              <a:rPr lang="cs-CZ" sz="2000" i="1" dirty="0" smtClean="0">
                <a:solidFill>
                  <a:schemeClr val="tx2"/>
                </a:solidFill>
              </a:rPr>
              <a:t>možnost  pracovat  s  učebnicí  a  vyhledávat v ní potřebné informace. 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 </a:t>
            </a:r>
            <a:r>
              <a:rPr lang="cs-CZ" sz="2000" i="1" dirty="0" smtClean="0">
                <a:solidFill>
                  <a:schemeClr val="tx2"/>
                </a:solidFill>
              </a:rPr>
              <a:t>Prezentaci    je    třeba    doplnit    obrázky,    případně   živými   nebo  </a:t>
            </a:r>
          </a:p>
          <a:p>
            <a:r>
              <a:rPr lang="cs-CZ" sz="2000" i="1" dirty="0">
                <a:solidFill>
                  <a:schemeClr val="tx2"/>
                </a:solidFill>
              </a:rPr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                     </a:t>
            </a:r>
            <a:r>
              <a:rPr lang="cs-CZ" sz="2000" i="1" dirty="0" smtClean="0">
                <a:solidFill>
                  <a:schemeClr val="tx2"/>
                </a:solidFill>
              </a:rPr>
              <a:t>preparovanými vybranými zástupci </a:t>
            </a:r>
            <a:r>
              <a:rPr lang="cs-CZ" sz="2000" i="1" dirty="0" err="1" smtClean="0">
                <a:solidFill>
                  <a:schemeClr val="tx2"/>
                </a:solidFill>
              </a:rPr>
              <a:t>rakovců</a:t>
            </a:r>
            <a:r>
              <a:rPr lang="cs-CZ" sz="2000" i="1" dirty="0" smtClean="0">
                <a:solidFill>
                  <a:schemeClr val="tx2"/>
                </a:solidFill>
              </a:rPr>
              <a:t>.</a:t>
            </a:r>
          </a:p>
          <a:p>
            <a:endParaRPr lang="cs-CZ" sz="2000" i="1" dirty="0">
              <a:solidFill>
                <a:schemeClr val="tx2"/>
              </a:solidFill>
            </a:endParaRPr>
          </a:p>
          <a:p>
            <a:r>
              <a:rPr lang="cs-CZ" sz="2000" i="1" dirty="0" smtClean="0">
                <a:solidFill>
                  <a:schemeClr val="tx2"/>
                </a:solidFill>
              </a:rPr>
              <a:t>                      Prezentace </a:t>
            </a:r>
            <a:r>
              <a:rPr lang="cs-CZ" sz="2000" i="1" dirty="0" smtClean="0">
                <a:solidFill>
                  <a:schemeClr val="tx2"/>
                </a:solidFill>
              </a:rPr>
              <a:t>byla vytvořena dne 31. 3. 2012 a ověřena dne 27. 4. 2012.</a:t>
            </a:r>
            <a:endParaRPr lang="cs-CZ" sz="2000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0962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600200"/>
          </a:xfrm>
        </p:spPr>
        <p:txBody>
          <a:bodyPr/>
          <a:lstStyle/>
          <a:p>
            <a:r>
              <a:rPr lang="cs-CZ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Korýši</a:t>
            </a: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12" descr="C:\Users\KonirovaV\AppData\Local\Microsoft\Windows\Temporary Internet Files\Content.IE5\DE4CGPLA\MP9004222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1584" y="3212976"/>
            <a:ext cx="4581018" cy="305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KonirovaV\AppData\Local\Microsoft\Windows\Temporary Internet Files\Content.IE5\AM1I8PN9\MC90043804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9245">
            <a:off x="6121666" y="64988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812360" y="764704"/>
            <a:ext cx="8082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bg2"/>
                </a:solidFill>
              </a:rPr>
              <a:t>krab</a:t>
            </a:r>
            <a:endParaRPr lang="cs-CZ" sz="2800" i="1" dirty="0">
              <a:solidFill>
                <a:schemeClr val="bg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64750" y="5577991"/>
            <a:ext cx="982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bg2"/>
                </a:solidFill>
              </a:rPr>
              <a:t>humr</a:t>
            </a:r>
            <a:endParaRPr lang="cs-CZ" sz="2800" i="1" dirty="0">
              <a:solidFill>
                <a:schemeClr val="bg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3493" y="1689802"/>
            <a:ext cx="239200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část</a:t>
            </a:r>
            <a:r>
              <a:rPr lang="cs-CZ" sz="6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0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60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80008" y="2536188"/>
            <a:ext cx="12137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bg2"/>
                </a:solidFill>
              </a:rPr>
              <a:t>kreveta</a:t>
            </a:r>
            <a:endParaRPr lang="cs-CZ" sz="2800" i="1" dirty="0">
              <a:solidFill>
                <a:schemeClr val="bg2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5114353" y="2924944"/>
            <a:ext cx="3850135" cy="1097255"/>
          </a:xfrm>
          <a:prstGeom prst="wedgeEllipseCallout">
            <a:avLst>
              <a:gd name="adj1" fmla="val -47291"/>
              <a:gd name="adj2" fmla="val 79869"/>
            </a:avLst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i="1" dirty="0" smtClean="0">
                <a:solidFill>
                  <a:schemeClr val="bg2"/>
                </a:solidFill>
              </a:rPr>
              <a:t>Ahoj kamarádi! Jsem rád, že vás opět vidím.</a:t>
            </a:r>
          </a:p>
          <a:p>
            <a:pPr algn="ctr"/>
            <a:r>
              <a:rPr lang="cs-CZ" sz="1900" i="1" dirty="0" smtClean="0">
                <a:solidFill>
                  <a:schemeClr val="bg2"/>
                </a:solidFill>
              </a:rPr>
              <a:t>Tak už si nás pamatujete?</a:t>
            </a:r>
            <a:endParaRPr lang="cs-CZ" sz="1900" i="1" dirty="0">
              <a:solidFill>
                <a:schemeClr val="bg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68910" y="5577991"/>
            <a:ext cx="5645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bg2"/>
                </a:solidFill>
              </a:rPr>
              <a:t>A)</a:t>
            </a:r>
            <a:endParaRPr lang="cs-CZ" sz="2800" i="1" dirty="0">
              <a:solidFill>
                <a:schemeClr val="bg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93266" y="461321"/>
            <a:ext cx="5245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bg2"/>
                </a:solidFill>
              </a:rPr>
              <a:t>B)</a:t>
            </a:r>
            <a:endParaRPr lang="cs-CZ" sz="2800" i="1" dirty="0">
              <a:solidFill>
                <a:schemeClr val="bg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9007" y="2536188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bg2"/>
                </a:solidFill>
              </a:rPr>
              <a:t>C)</a:t>
            </a:r>
            <a:endParaRPr lang="cs-CZ" sz="2800" i="1" dirty="0">
              <a:solidFill>
                <a:schemeClr val="bg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6146" y="4206279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i="1" dirty="0">
              <a:solidFill>
                <a:schemeClr val="bg2"/>
              </a:solidFill>
            </a:endParaRPr>
          </a:p>
        </p:txBody>
      </p:sp>
      <p:sp>
        <p:nvSpPr>
          <p:cNvPr id="17" name="Oválný popisek 16"/>
          <p:cNvSpPr/>
          <p:nvPr/>
        </p:nvSpPr>
        <p:spPr>
          <a:xfrm>
            <a:off x="227038" y="4437111"/>
            <a:ext cx="2290781" cy="1058731"/>
          </a:xfrm>
          <a:prstGeom prst="wedgeEllipseCallout">
            <a:avLst>
              <a:gd name="adj1" fmla="val 143084"/>
              <a:gd name="adj2" fmla="val -24968"/>
            </a:avLst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i="1" dirty="0" smtClean="0">
                <a:solidFill>
                  <a:schemeClr val="bg2"/>
                </a:solidFill>
              </a:rPr>
              <a:t>A tentokrát to zkusíme bez nápovědy.</a:t>
            </a:r>
            <a:endParaRPr lang="cs-CZ" sz="1900" i="1" dirty="0">
              <a:solidFill>
                <a:schemeClr val="bg2"/>
              </a:solidFill>
            </a:endParaRPr>
          </a:p>
        </p:txBody>
      </p:sp>
      <p:pic>
        <p:nvPicPr>
          <p:cNvPr id="16" name="Picture 9" descr="C:\Users\KonirovaV\AppData\Local\Microsoft\Windows\Temporary Internet Files\Content.IE5\S7687CZ2\MC900413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54338" flipH="1">
            <a:off x="283156" y="837193"/>
            <a:ext cx="2771028" cy="1621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719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35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7" grpId="0"/>
      <p:bldP spid="9" grpId="0"/>
      <p:bldP spid="8" grpId="0"/>
      <p:bldP spid="10" grpId="0" animBg="1"/>
      <p:bldP spid="12" grpId="0"/>
      <p:bldP spid="13" grpId="0"/>
      <p:bldP spid="14" grpId="0"/>
      <p:bldP spid="15" grpId="0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-315416"/>
            <a:ext cx="8229600" cy="1600200"/>
          </a:xfrm>
        </p:spPr>
        <p:txBody>
          <a:bodyPr/>
          <a:lstStyle/>
          <a:p>
            <a:r>
              <a:rPr lang="cs-CZ" sz="7200" i="1" dirty="0" smtClean="0">
                <a:solidFill>
                  <a:schemeClr val="bg2"/>
                </a:solidFill>
              </a:rPr>
              <a:t>Skupiny korýšů</a:t>
            </a:r>
            <a:endParaRPr lang="cs-CZ" sz="7200" i="1" dirty="0">
              <a:solidFill>
                <a:schemeClr val="bg2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3203848" y="1412776"/>
            <a:ext cx="5472608" cy="0"/>
          </a:xfrm>
          <a:prstGeom prst="line">
            <a:avLst/>
          </a:prstGeom>
          <a:ln w="317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29135" y="1556792"/>
            <a:ext cx="181492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i="1" dirty="0" smtClean="0">
                <a:solidFill>
                  <a:schemeClr val="bg2"/>
                </a:solidFill>
              </a:rPr>
              <a:t>• </a:t>
            </a:r>
            <a:r>
              <a:rPr lang="cs-CZ" sz="3000" b="1" i="1" dirty="0" err="1" smtClean="0">
                <a:solidFill>
                  <a:schemeClr val="bg2"/>
                </a:solidFill>
              </a:rPr>
              <a:t>rakovci</a:t>
            </a:r>
            <a:endParaRPr lang="cs-CZ" sz="3000" b="1" i="1" dirty="0">
              <a:solidFill>
                <a:schemeClr val="bg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57942" y="1572181"/>
            <a:ext cx="5594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početná a rozmanitá skupina korýšů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5250" y="2634010"/>
            <a:ext cx="15536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chemeClr val="bg2"/>
                </a:solidFill>
              </a:rPr>
              <a:t>rak říční</a:t>
            </a:r>
            <a:endParaRPr lang="cs-CZ" sz="2800" b="1" i="1" dirty="0">
              <a:solidFill>
                <a:schemeClr val="bg2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087628" y="2634010"/>
            <a:ext cx="18261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čisté vody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040433" y="5198117"/>
            <a:ext cx="52581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RS - vnější oplození, přímý vývin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057942" y="3105237"/>
            <a:ext cx="23839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noční aktivita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087628" y="3628457"/>
            <a:ext cx="1702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ohrožený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444844" y="4204770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 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7942" y="4674897"/>
            <a:ext cx="33473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VS - tykadlové žlázy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7942" y="4151677"/>
            <a:ext cx="45752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CS - otevřená, vakovité srdce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5002710" y="2634010"/>
            <a:ext cx="2132780" cy="471227"/>
          </a:xfrm>
          <a:prstGeom prst="wedgeEllipseCallout">
            <a:avLst>
              <a:gd name="adj1" fmla="val -92444"/>
              <a:gd name="adj2" fmla="val 2717"/>
            </a:avLst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bg2"/>
                </a:solidFill>
              </a:rPr>
              <a:t>Kde žije rak?</a:t>
            </a:r>
            <a:endParaRPr lang="cs-CZ" sz="2000" i="1" dirty="0">
              <a:solidFill>
                <a:schemeClr val="bg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40433" y="5721337"/>
            <a:ext cx="40286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TS - </a:t>
            </a:r>
            <a:r>
              <a:rPr lang="cs-CZ" sz="2800" i="1" dirty="0" err="1" smtClean="0">
                <a:solidFill>
                  <a:schemeClr val="tx2"/>
                </a:solidFill>
              </a:rPr>
              <a:t>slinivkojaterní</a:t>
            </a:r>
            <a:r>
              <a:rPr lang="cs-CZ" sz="2800" i="1" dirty="0" smtClean="0">
                <a:solidFill>
                  <a:schemeClr val="tx2"/>
                </a:solidFill>
              </a:rPr>
              <a:t> žláza</a:t>
            </a:r>
            <a:endParaRPr lang="cs-CZ" sz="2800" i="1" dirty="0">
              <a:solidFill>
                <a:schemeClr val="tx2"/>
              </a:solidFill>
            </a:endParaRPr>
          </a:p>
        </p:txBody>
      </p:sp>
      <p:pic>
        <p:nvPicPr>
          <p:cNvPr id="20" name="Picture 13" descr="C:\Users\KonirovaV\AppData\Local\Microsoft\Windows\Temporary Internet Files\Content.IE5\AM1I8PN9\MC900209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60" y="3176888"/>
            <a:ext cx="1945320" cy="289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29135" y="2110790"/>
            <a:ext cx="53431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>
                <a:solidFill>
                  <a:schemeClr val="bg2"/>
                </a:solidFill>
              </a:rPr>
              <a:t>- </a:t>
            </a:r>
            <a:r>
              <a:rPr lang="cs-CZ" sz="2800" b="1" i="1" dirty="0" smtClean="0">
                <a:solidFill>
                  <a:schemeClr val="bg2"/>
                </a:solidFill>
              </a:rPr>
              <a:t>sladkovodní </a:t>
            </a:r>
            <a:r>
              <a:rPr lang="cs-CZ" sz="2800" b="1" i="1" dirty="0">
                <a:solidFill>
                  <a:schemeClr val="bg2"/>
                </a:solidFill>
              </a:rPr>
              <a:t>zástupci </a:t>
            </a:r>
            <a:r>
              <a:rPr lang="cs-CZ" sz="2800" b="1" i="1" dirty="0" err="1">
                <a:solidFill>
                  <a:schemeClr val="bg2"/>
                </a:solidFill>
              </a:rPr>
              <a:t>rakovců</a:t>
            </a:r>
            <a:r>
              <a:rPr lang="cs-CZ" sz="2800" b="1" i="1" dirty="0">
                <a:solidFill>
                  <a:schemeClr val="bg2"/>
                </a:solidFill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456367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2" grpId="0"/>
      <p:bldP spid="17" grpId="0"/>
      <p:bldP spid="21" grpId="0"/>
      <p:bldP spid="23" grpId="0"/>
      <p:bldP spid="24" grpId="0"/>
      <p:bldP spid="28" grpId="0"/>
      <p:bldP spid="5" grpId="0"/>
      <p:bldP spid="6" grpId="0"/>
      <p:bldP spid="7" grpId="0" animBg="1"/>
      <p:bldP spid="11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75593" y="1818402"/>
            <a:ext cx="6369930" cy="696854"/>
          </a:xfrm>
          <a:prstGeom prst="wedgeEllipseCallout">
            <a:avLst>
              <a:gd name="adj1" fmla="val -33950"/>
              <a:gd name="adj2" fmla="val -107975"/>
            </a:avLst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bg2"/>
                </a:solidFill>
              </a:rPr>
              <a:t>Čím se raci živí? </a:t>
            </a:r>
          </a:p>
          <a:p>
            <a:pPr algn="ctr"/>
            <a:r>
              <a:rPr lang="cs-CZ" i="1" dirty="0" smtClean="0">
                <a:solidFill>
                  <a:schemeClr val="bg2"/>
                </a:solidFill>
              </a:rPr>
              <a:t>- k zodpovězení otázky můžeš využít i učebnici</a:t>
            </a:r>
            <a:endParaRPr lang="cs-CZ" i="1" dirty="0">
              <a:solidFill>
                <a:schemeClr val="bg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8442" y="855876"/>
            <a:ext cx="15792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>
                <a:solidFill>
                  <a:schemeClr val="tx2"/>
                </a:solidFill>
              </a:rPr>
              <a:t>- potrava:</a:t>
            </a:r>
          </a:p>
        </p:txBody>
      </p:sp>
      <p:sp>
        <p:nvSpPr>
          <p:cNvPr id="6" name="Obdélník 5"/>
          <p:cNvSpPr/>
          <p:nvPr/>
        </p:nvSpPr>
        <p:spPr>
          <a:xfrm>
            <a:off x="1801426" y="855876"/>
            <a:ext cx="72008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např</a:t>
            </a:r>
            <a:r>
              <a:rPr lang="cs-CZ" sz="2800" i="1" dirty="0">
                <a:solidFill>
                  <a:schemeClr val="tx2"/>
                </a:solidFill>
              </a:rPr>
              <a:t>. larvy hmyzu, měkkýši, mršiny, rostlinná </a:t>
            </a:r>
            <a:r>
              <a:rPr lang="cs-CZ" sz="2800" i="1" dirty="0" smtClean="0">
                <a:solidFill>
                  <a:schemeClr val="tx2"/>
                </a:solidFill>
              </a:rPr>
              <a:t>   </a:t>
            </a:r>
          </a:p>
          <a:p>
            <a:r>
              <a:rPr lang="cs-CZ" sz="2800" i="1" dirty="0" smtClean="0">
                <a:solidFill>
                  <a:schemeClr val="tx2"/>
                </a:solidFill>
              </a:rPr>
              <a:t>            potrava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65352" y="1295182"/>
            <a:ext cx="23022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>
                <a:solidFill>
                  <a:schemeClr val="tx2"/>
                </a:solidFill>
              </a:rPr>
              <a:t>jsou všežravci 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288083" y="1556792"/>
            <a:ext cx="520721" cy="0"/>
          </a:xfrm>
          <a:prstGeom prst="straightConnector1">
            <a:avLst/>
          </a:prstGeom>
          <a:ln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89867" y="2456422"/>
            <a:ext cx="15905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smysly: 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86504" y="3502862"/>
            <a:ext cx="69541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statocysta (kratší tykadla, informuje o poloze)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86504" y="2979642"/>
            <a:ext cx="34467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hmat + čich (tykadla)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8442" y="4026082"/>
            <a:ext cx="22333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chemeClr val="bg2"/>
                </a:solidFill>
              </a:rPr>
              <a:t>rak kamenáč</a:t>
            </a:r>
            <a:endParaRPr lang="cs-CZ" sz="2800" b="1" i="1" dirty="0">
              <a:solidFill>
                <a:schemeClr val="bg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8442" y="5072927"/>
            <a:ext cx="20874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chemeClr val="bg2"/>
                </a:solidFill>
              </a:rPr>
              <a:t>rak bahenní</a:t>
            </a:r>
            <a:endParaRPr lang="cs-CZ" sz="2800" b="1" i="1" dirty="0">
              <a:solidFill>
                <a:schemeClr val="bg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21746" y="4026082"/>
            <a:ext cx="49359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horní části toků - kamenité dno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26478" y="4549302"/>
            <a:ext cx="52084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vysoce citlivý na znečištění vody 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294589" y="5072927"/>
            <a:ext cx="19319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nepůvodní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294589" y="5596147"/>
            <a:ext cx="3821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snese i mírné znečištění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94589" y="6119367"/>
            <a:ext cx="39869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užší klepeta než rak říční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89867" y="332656"/>
            <a:ext cx="727376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>
                <a:solidFill>
                  <a:schemeClr val="tx2"/>
                </a:solidFill>
              </a:rPr>
              <a:t>- v žaludku chitinové </a:t>
            </a:r>
            <a:r>
              <a:rPr lang="cs-CZ" sz="2800" i="1" dirty="0" smtClean="0">
                <a:solidFill>
                  <a:schemeClr val="tx2"/>
                </a:solidFill>
              </a:rPr>
              <a:t>zuby (</a:t>
            </a:r>
            <a:r>
              <a:rPr lang="cs-CZ" sz="2800" i="1" dirty="0">
                <a:solidFill>
                  <a:schemeClr val="tx2"/>
                </a:solidFill>
              </a:rPr>
              <a:t>rozmělnění potravy)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693222" y="2515256"/>
            <a:ext cx="19239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složené oči</a:t>
            </a:r>
            <a:endParaRPr lang="cs-CZ" sz="2800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073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20" grpId="0"/>
      <p:bldP spid="21" grpId="0"/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21146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>
                <a:solidFill>
                  <a:schemeClr val="bg2"/>
                </a:solidFill>
              </a:rPr>
              <a:t>rak signální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219342" y="2860970"/>
            <a:ext cx="4261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</a:t>
            </a:r>
            <a:r>
              <a:rPr lang="cs-CZ" sz="2800" i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ČR všichni raci chráněni</a:t>
            </a:r>
            <a:endParaRPr lang="cs-CZ" sz="2800" i="1" u="sng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403922"/>
            <a:ext cx="42755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nepůvodní, invazivní druh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19342" y="2204864"/>
            <a:ext cx="61141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přenašeč račího moru (plísňové nemoci)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19342" y="1006985"/>
            <a:ext cx="41376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světlá skvrna na klepetech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47664" y="3861048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219342" y="1561583"/>
            <a:ext cx="63514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>
                <a:solidFill>
                  <a:schemeClr val="tx2"/>
                </a:solidFill>
              </a:rPr>
              <a:t>- </a:t>
            </a:r>
            <a:r>
              <a:rPr lang="cs-CZ" sz="2800" i="1" dirty="0" smtClean="0">
                <a:solidFill>
                  <a:schemeClr val="tx2"/>
                </a:solidFill>
              </a:rPr>
              <a:t>snášenlivější  ke znečištění i teplotě vody 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0" name="Svislý svitek 9"/>
          <p:cNvSpPr/>
          <p:nvPr/>
        </p:nvSpPr>
        <p:spPr>
          <a:xfrm>
            <a:off x="141762" y="1006984"/>
            <a:ext cx="2229134" cy="2820549"/>
          </a:xfrm>
          <a:prstGeom prst="verticalScroll">
            <a:avLst>
              <a:gd name="adj" fmla="val 9064"/>
            </a:avLst>
          </a:prstGeom>
          <a:solidFill>
            <a:schemeClr val="bg2">
              <a:lumMod val="40000"/>
              <a:lumOff val="60000"/>
            </a:schemeClr>
          </a:solidFill>
          <a:ln>
            <a:solidFill>
              <a:srgbClr val="EA656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u="sng" dirty="0" smtClean="0">
                <a:solidFill>
                  <a:schemeClr val="bg2"/>
                </a:solidFill>
              </a:rPr>
              <a:t>Invazivní druh</a:t>
            </a:r>
          </a:p>
          <a:p>
            <a:pPr algn="ctr"/>
            <a:r>
              <a:rPr lang="cs-CZ" sz="2000" i="1" dirty="0" smtClean="0">
                <a:solidFill>
                  <a:schemeClr val="bg2"/>
                </a:solidFill>
              </a:rPr>
              <a:t>= nepůvodní </a:t>
            </a:r>
            <a:r>
              <a:rPr lang="cs-CZ" i="1" dirty="0" smtClean="0">
                <a:solidFill>
                  <a:schemeClr val="bg2"/>
                </a:solidFill>
              </a:rPr>
              <a:t>druh, který se  nekontrolovatelně rozšiřuje </a:t>
            </a:r>
          </a:p>
          <a:p>
            <a:pPr algn="ctr"/>
            <a:r>
              <a:rPr lang="cs-CZ" i="1" dirty="0" smtClean="0">
                <a:solidFill>
                  <a:schemeClr val="bg2"/>
                </a:solidFill>
              </a:rPr>
              <a:t>a vytlačuje původní druhy</a:t>
            </a:r>
            <a:endParaRPr lang="cs-CZ" i="1" dirty="0">
              <a:solidFill>
                <a:schemeClr val="bg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3120" y="3845754"/>
            <a:ext cx="24465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chemeClr val="bg2"/>
                </a:solidFill>
              </a:rPr>
              <a:t>beruška vodní</a:t>
            </a:r>
            <a:endParaRPr lang="cs-CZ" sz="2800" b="1" i="1" dirty="0">
              <a:solidFill>
                <a:schemeClr val="bg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29002" y="3861048"/>
            <a:ext cx="2513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zploštělá shora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4535615"/>
            <a:ext cx="1414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chemeClr val="bg2"/>
                </a:solidFill>
              </a:rPr>
              <a:t>blešivci</a:t>
            </a:r>
            <a:endParaRPr lang="cs-CZ" sz="2800" b="1" i="1" dirty="0">
              <a:solidFill>
                <a:schemeClr val="bg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80696" y="4535615"/>
            <a:ext cx="28248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zploštělí ze stran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54204" y="5060226"/>
            <a:ext cx="359906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pouze čisté vody </a:t>
            </a:r>
          </a:p>
          <a:p>
            <a:r>
              <a:rPr lang="cs-CZ" sz="2800" i="1" dirty="0" smtClean="0">
                <a:solidFill>
                  <a:schemeClr val="tx2"/>
                </a:solidFill>
              </a:rPr>
              <a:t>  (ukazatelé čistoty vod)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6" name="Pravá složená závorka 15"/>
          <p:cNvSpPr/>
          <p:nvPr/>
        </p:nvSpPr>
        <p:spPr>
          <a:xfrm>
            <a:off x="5276429" y="4107364"/>
            <a:ext cx="637446" cy="1697900"/>
          </a:xfrm>
          <a:prstGeom prst="rightBrac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012159" y="4663879"/>
            <a:ext cx="18549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potrava ryb</a:t>
            </a:r>
            <a:endParaRPr lang="cs-CZ" sz="2800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311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9" grpId="0"/>
      <p:bldP spid="10" grpId="0" animBg="1"/>
      <p:bldP spid="11" grpId="0"/>
      <p:bldP spid="12" grpId="0"/>
      <p:bldP spid="13" grpId="0"/>
      <p:bldP spid="14" grpId="0"/>
      <p:bldP spid="15" grpId="0"/>
      <p:bldP spid="16" grpId="0" animBg="1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6257" y="404664"/>
            <a:ext cx="53158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>
                <a:solidFill>
                  <a:schemeClr val="bg2"/>
                </a:solidFill>
              </a:rPr>
              <a:t>- suchozemští zástupci </a:t>
            </a:r>
            <a:r>
              <a:rPr lang="cs-CZ" sz="2800" b="1" i="1" dirty="0" err="1">
                <a:solidFill>
                  <a:schemeClr val="bg2"/>
                </a:solidFill>
              </a:rPr>
              <a:t>rakovců</a:t>
            </a:r>
            <a:r>
              <a:rPr lang="cs-CZ" sz="2800" b="1" i="1" dirty="0">
                <a:solidFill>
                  <a:schemeClr val="bg2"/>
                </a:solidFill>
              </a:rPr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38881" y="927884"/>
            <a:ext cx="1204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chemeClr val="bg2"/>
                </a:solidFill>
              </a:rPr>
              <a:t>stínky</a:t>
            </a:r>
            <a:endParaRPr lang="cs-CZ" sz="2800" b="1" i="1" dirty="0">
              <a:solidFill>
                <a:schemeClr val="bg2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54245" y="910406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>
                <a:solidFill>
                  <a:schemeClr val="bg2"/>
                </a:solidFill>
              </a:rPr>
              <a:t>×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652120" y="927884"/>
            <a:ext cx="12650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chemeClr val="bg2"/>
                </a:solidFill>
              </a:rPr>
              <a:t>svinky</a:t>
            </a:r>
            <a:endParaRPr lang="cs-CZ" sz="2800" b="1" i="1" dirty="0">
              <a:solidFill>
                <a:schemeClr val="bg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1451104"/>
            <a:ext cx="46538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schopné svinout se do kuličky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6257" y="1451104"/>
            <a:ext cx="315503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neschopné svinout </a:t>
            </a:r>
          </a:p>
          <a:p>
            <a:r>
              <a:rPr lang="cs-CZ" sz="2800" i="1" dirty="0" smtClean="0">
                <a:solidFill>
                  <a:schemeClr val="tx2"/>
                </a:solidFill>
              </a:rPr>
              <a:t>  se do kuličky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8" name="Pravá složená závorka 7"/>
          <p:cNvSpPr/>
          <p:nvPr/>
        </p:nvSpPr>
        <p:spPr>
          <a:xfrm rot="5400000">
            <a:off x="3697853" y="1243032"/>
            <a:ext cx="416596" cy="1907762"/>
          </a:xfrm>
          <a:prstGeom prst="rightBrac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957258" y="2485170"/>
            <a:ext cx="5980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pod kameny, kůrou, listím i ve sklepích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14450" y="3008390"/>
            <a:ext cx="43989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>
                <a:solidFill>
                  <a:schemeClr val="bg2"/>
                </a:solidFill>
              </a:rPr>
              <a:t>- </a:t>
            </a:r>
            <a:r>
              <a:rPr lang="cs-CZ" sz="2800" b="1" i="1" dirty="0" smtClean="0">
                <a:solidFill>
                  <a:schemeClr val="bg2"/>
                </a:solidFill>
              </a:rPr>
              <a:t>mořští </a:t>
            </a:r>
            <a:r>
              <a:rPr lang="cs-CZ" sz="2800" b="1" i="1" dirty="0">
                <a:solidFill>
                  <a:schemeClr val="bg2"/>
                </a:solidFill>
              </a:rPr>
              <a:t>zástupci </a:t>
            </a:r>
            <a:r>
              <a:rPr lang="cs-CZ" sz="2800" b="1" i="1" dirty="0" err="1">
                <a:solidFill>
                  <a:schemeClr val="bg2"/>
                </a:solidFill>
              </a:rPr>
              <a:t>rakovců</a:t>
            </a:r>
            <a:r>
              <a:rPr lang="cs-CZ" sz="2800" b="1" i="1" dirty="0">
                <a:solidFill>
                  <a:schemeClr val="bg2"/>
                </a:solidFill>
              </a:rPr>
              <a:t>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21168" y="3577776"/>
            <a:ext cx="2573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chemeClr val="bg2"/>
                </a:solidFill>
              </a:rPr>
              <a:t>humr evropský</a:t>
            </a:r>
            <a:endParaRPr lang="cs-CZ" sz="2800" b="1" i="1" dirty="0">
              <a:solidFill>
                <a:schemeClr val="bg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60705" y="4969987"/>
            <a:ext cx="2784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chemeClr val="bg2"/>
                </a:solidFill>
              </a:rPr>
              <a:t>langusta obecná</a:t>
            </a:r>
            <a:endParaRPr lang="cs-CZ" sz="2800" b="1" i="1" dirty="0">
              <a:solidFill>
                <a:schemeClr val="bg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99765" y="3577776"/>
            <a:ext cx="446147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největší z mořských </a:t>
            </a:r>
            <a:r>
              <a:rPr lang="cs-CZ" sz="2800" i="1" dirty="0" err="1" smtClean="0">
                <a:solidFill>
                  <a:schemeClr val="tx2"/>
                </a:solidFill>
              </a:rPr>
              <a:t>rakovců</a:t>
            </a:r>
            <a:endParaRPr lang="cs-CZ" sz="2800" i="1" dirty="0" smtClean="0">
              <a:solidFill>
                <a:schemeClr val="tx2"/>
              </a:solidFill>
            </a:endParaRPr>
          </a:p>
          <a:p>
            <a:r>
              <a:rPr lang="cs-CZ" sz="2800" i="1" dirty="0">
                <a:solidFill>
                  <a:schemeClr val="tx2"/>
                </a:solidFill>
              </a:rPr>
              <a:t> </a:t>
            </a:r>
            <a:r>
              <a:rPr lang="cs-CZ" sz="2800" i="1" dirty="0" smtClean="0">
                <a:solidFill>
                  <a:schemeClr val="tx2"/>
                </a:solidFill>
              </a:rPr>
              <a:t> (až 70 cm)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99765" y="4485717"/>
            <a:ext cx="3483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nestejně velká klepeta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60705" y="6016427"/>
            <a:ext cx="22573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nemá klepeta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605673" y="4103008"/>
            <a:ext cx="1361270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loveni </a:t>
            </a:r>
          </a:p>
          <a:p>
            <a:r>
              <a:rPr lang="cs-CZ" sz="2800" i="1" dirty="0" smtClean="0">
                <a:solidFill>
                  <a:schemeClr val="tx2"/>
                </a:solidFill>
              </a:rPr>
              <a:t>    pro </a:t>
            </a:r>
          </a:p>
          <a:p>
            <a:r>
              <a:rPr lang="cs-CZ" sz="2800" i="1" dirty="0" smtClean="0">
                <a:solidFill>
                  <a:schemeClr val="tx2"/>
                </a:solidFill>
              </a:rPr>
              <a:t> chutné </a:t>
            </a:r>
          </a:p>
          <a:p>
            <a:r>
              <a:rPr lang="cs-CZ" sz="2800" i="1" dirty="0">
                <a:solidFill>
                  <a:schemeClr val="tx2"/>
                </a:solidFill>
              </a:rPr>
              <a:t> </a:t>
            </a:r>
            <a:r>
              <a:rPr lang="cs-CZ" sz="2800" i="1" dirty="0" smtClean="0">
                <a:solidFill>
                  <a:schemeClr val="tx2"/>
                </a:solidFill>
              </a:rPr>
              <a:t> maso</a:t>
            </a:r>
            <a:endParaRPr lang="cs-CZ" sz="2800" i="1" dirty="0">
              <a:solidFill>
                <a:schemeClr val="tx2"/>
              </a:solidFill>
            </a:endParaRPr>
          </a:p>
        </p:txBody>
      </p:sp>
      <p:pic>
        <p:nvPicPr>
          <p:cNvPr id="21" name="Picture 13" descr="C:\Users\KonirovaV\AppData\Local\Microsoft\Windows\Temporary Internet Files\Content.IE5\K0O7W0UI\MP900400565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57"/>
          <a:stretch/>
        </p:blipFill>
        <p:spPr bwMode="auto">
          <a:xfrm>
            <a:off x="224259" y="4103008"/>
            <a:ext cx="1967014" cy="2263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Pravá složená závorka 21"/>
          <p:cNvSpPr/>
          <p:nvPr/>
        </p:nvSpPr>
        <p:spPr>
          <a:xfrm>
            <a:off x="7365288" y="3743863"/>
            <a:ext cx="375063" cy="2534173"/>
          </a:xfrm>
          <a:prstGeom prst="rightBrac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16" descr="C:\Users\KonirovaV\AppData\Local\Microsoft\Windows\Temporary Internet Files\Content.IE5\K0O7W0UI\MC9000527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2735" y="4953698"/>
            <a:ext cx="1251874" cy="1602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2260705" y="5493207"/>
            <a:ext cx="3902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menší než humr (50 cm)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4613411" y="2981008"/>
            <a:ext cx="4419751" cy="652252"/>
          </a:xfrm>
          <a:prstGeom prst="wedgeEllipseCallout">
            <a:avLst>
              <a:gd name="adj1" fmla="val -64594"/>
              <a:gd name="adj2" fmla="val 39135"/>
            </a:avLst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700" i="1" dirty="0" smtClean="0">
                <a:solidFill>
                  <a:schemeClr val="bg2"/>
                </a:solidFill>
              </a:rPr>
              <a:t>S pomocí obrázků urči čím se liší </a:t>
            </a:r>
          </a:p>
          <a:p>
            <a:pPr algn="ctr"/>
            <a:r>
              <a:rPr lang="cs-CZ" sz="1700" i="1" dirty="0">
                <a:solidFill>
                  <a:schemeClr val="bg2"/>
                </a:solidFill>
              </a:rPr>
              <a:t>h</a:t>
            </a:r>
            <a:r>
              <a:rPr lang="cs-CZ" sz="1700" i="1" dirty="0" smtClean="0">
                <a:solidFill>
                  <a:schemeClr val="bg2"/>
                </a:solidFill>
              </a:rPr>
              <a:t>umr od langusty.</a:t>
            </a:r>
            <a:endParaRPr lang="cs-CZ" sz="1700" i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686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69" dur="1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81" dur="1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 animBg="1"/>
      <p:bldP spid="9" grpId="0"/>
      <p:bldP spid="10" grpId="0"/>
      <p:bldP spid="11" grpId="0"/>
      <p:bldP spid="12" grpId="0"/>
      <p:bldP spid="17" grpId="0"/>
      <p:bldP spid="18" grpId="0"/>
      <p:bldP spid="19" grpId="0"/>
      <p:bldP spid="20" grpId="0"/>
      <p:bldP spid="22" grpId="0" animBg="1"/>
      <p:bldP spid="25" grpId="0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4802" y="476672"/>
            <a:ext cx="21178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>
                <a:solidFill>
                  <a:schemeClr val="bg2"/>
                </a:solidFill>
              </a:rPr>
              <a:t>krab obecný</a:t>
            </a:r>
          </a:p>
        </p:txBody>
      </p:sp>
      <p:sp>
        <p:nvSpPr>
          <p:cNvPr id="3" name="Obdélník 2"/>
          <p:cNvSpPr/>
          <p:nvPr/>
        </p:nvSpPr>
        <p:spPr>
          <a:xfrm>
            <a:off x="284802" y="3356992"/>
            <a:ext cx="29113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>
                <a:solidFill>
                  <a:schemeClr val="bg2"/>
                </a:solidFill>
              </a:rPr>
              <a:t>rak poustevníček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7675" y="4974204"/>
            <a:ext cx="13821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>
                <a:solidFill>
                  <a:schemeClr val="bg2"/>
                </a:solidFill>
              </a:rPr>
              <a:t>krevety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335821" y="476672"/>
            <a:ext cx="38859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pobřeží evropských moří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5821" y="999892"/>
            <a:ext cx="32351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nesouměrná klepeta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35821" y="1523873"/>
            <a:ext cx="48237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zadeček ohnutý pod hlavohruď</a:t>
            </a:r>
            <a:endParaRPr lang="cs-CZ" sz="2800" i="1" dirty="0">
              <a:solidFill>
                <a:schemeClr val="tx2"/>
              </a:solidFill>
            </a:endParaRPr>
          </a:p>
        </p:txBody>
      </p:sp>
      <p:pic>
        <p:nvPicPr>
          <p:cNvPr id="11" name="Picture 7" descr="C:\Users\KonirovaV\AppData\Local\Microsoft\Windows\Temporary Internet Files\Content.IE5\K0O7W0UI\MP90043332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58" t="21180" r="9652"/>
          <a:stretch/>
        </p:blipFill>
        <p:spPr bwMode="auto">
          <a:xfrm>
            <a:off x="6588224" y="224907"/>
            <a:ext cx="2092946" cy="1298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KonirovaV\AppData\Local\Microsoft\Windows\Temporary Internet Files\Content.IE5\DE4CGPLA\MC900209114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FFB342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117" y="999892"/>
            <a:ext cx="2203704" cy="217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KonirovaV\AppData\Local\Microsoft\Windows\Temporary Internet Files\Content.IE5\S7687CZ2\MC900346963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50" t="6244" b="9634"/>
          <a:stretch/>
        </p:blipFill>
        <p:spPr bwMode="auto">
          <a:xfrm>
            <a:off x="6221757" y="4038089"/>
            <a:ext cx="2246459" cy="1454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059832" y="3356991"/>
            <a:ext cx="66883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měkký zadeček schovává do prázdných </a:t>
            </a:r>
          </a:p>
          <a:p>
            <a:r>
              <a:rPr lang="cs-CZ" sz="2800" i="1" dirty="0" smtClean="0">
                <a:solidFill>
                  <a:schemeClr val="tx2"/>
                </a:solidFill>
              </a:rPr>
              <a:t>  ulit mořských plžů </a:t>
            </a:r>
            <a:endParaRPr lang="cs-CZ" sz="2800" i="1" dirty="0">
              <a:solidFill>
                <a:schemeClr val="tx2"/>
              </a:solidFill>
            </a:endParaRPr>
          </a:p>
        </p:txBody>
      </p:sp>
      <p:pic>
        <p:nvPicPr>
          <p:cNvPr id="16" name="Picture 9" descr="C:\Users\KonirovaV\AppData\Local\Microsoft\Windows\Temporary Internet Files\Content.IE5\S7687CZ2\MC900413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55880" y="4941466"/>
            <a:ext cx="2371328" cy="1387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335821" y="2047093"/>
            <a:ext cx="30588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pohybuje se bokem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53411" y="5640577"/>
            <a:ext cx="27381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- loveny pro maso</a:t>
            </a:r>
            <a:endParaRPr lang="cs-CZ" sz="2800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512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6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6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4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4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68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2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5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067" y="-243408"/>
            <a:ext cx="8229600" cy="1600200"/>
          </a:xfrm>
        </p:spPr>
        <p:txBody>
          <a:bodyPr/>
          <a:lstStyle/>
          <a:p>
            <a:r>
              <a:rPr lang="cs-CZ" sz="7200" i="1" dirty="0" smtClean="0">
                <a:solidFill>
                  <a:schemeClr val="bg2"/>
                </a:solidFill>
              </a:rPr>
              <a:t>Opakování</a:t>
            </a:r>
            <a:endParaRPr lang="cs-CZ" sz="7200" i="1" dirty="0">
              <a:solidFill>
                <a:schemeClr val="bg2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626923" y="1340768"/>
            <a:ext cx="5184576" cy="0"/>
          </a:xfrm>
          <a:prstGeom prst="line">
            <a:avLst/>
          </a:prstGeom>
          <a:ln w="317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23528" y="1556792"/>
            <a:ext cx="5544616" cy="523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1) </a:t>
            </a:r>
            <a:r>
              <a:rPr lang="cs-CZ" sz="2800" i="1" u="sng" dirty="0">
                <a:solidFill>
                  <a:schemeClr val="tx2"/>
                </a:solidFill>
              </a:rPr>
              <a:t>Vyber pravdivé </a:t>
            </a:r>
            <a:r>
              <a:rPr lang="cs-CZ" sz="2800" i="1" u="sng" dirty="0" smtClean="0">
                <a:solidFill>
                  <a:schemeClr val="tx2"/>
                </a:solidFill>
              </a:rPr>
              <a:t>tvrzení</a:t>
            </a:r>
            <a:r>
              <a:rPr lang="cs-CZ" sz="2800" i="1" dirty="0" smtClean="0">
                <a:solidFill>
                  <a:schemeClr val="tx2"/>
                </a:solidFill>
              </a:rPr>
              <a:t>. Rak říční: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417" y="3138882"/>
            <a:ext cx="80970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>
                <a:solidFill>
                  <a:schemeClr val="tx2"/>
                </a:solidFill>
              </a:rPr>
              <a:t>2</a:t>
            </a:r>
            <a:r>
              <a:rPr lang="cs-CZ" sz="2800" i="1" dirty="0" smtClean="0">
                <a:solidFill>
                  <a:schemeClr val="tx2"/>
                </a:solidFill>
              </a:rPr>
              <a:t>) </a:t>
            </a:r>
            <a:r>
              <a:rPr lang="cs-CZ" sz="2800" i="1" u="sng" dirty="0" smtClean="0">
                <a:solidFill>
                  <a:schemeClr val="tx2"/>
                </a:solidFill>
              </a:rPr>
              <a:t>Rozhodni:</a:t>
            </a:r>
            <a:r>
              <a:rPr lang="cs-CZ" sz="2800" i="1" dirty="0" smtClean="0">
                <a:solidFill>
                  <a:schemeClr val="tx2"/>
                </a:solidFill>
              </a:rPr>
              <a:t> Stínky řadíme mezi suchozemské </a:t>
            </a:r>
            <a:r>
              <a:rPr lang="cs-CZ" sz="2800" i="1" dirty="0" err="1" smtClean="0">
                <a:solidFill>
                  <a:schemeClr val="tx2"/>
                </a:solidFill>
              </a:rPr>
              <a:t>rakovce</a:t>
            </a:r>
            <a:r>
              <a:rPr lang="cs-CZ" sz="2800" i="1" dirty="0" smtClean="0">
                <a:solidFill>
                  <a:schemeClr val="tx2"/>
                </a:solidFill>
              </a:rPr>
              <a:t>.       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9" y="4123767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>
                <a:solidFill>
                  <a:schemeClr val="tx2"/>
                </a:solidFill>
              </a:rPr>
              <a:t>3</a:t>
            </a:r>
            <a:r>
              <a:rPr lang="cs-CZ" sz="2800" i="1" dirty="0" smtClean="0">
                <a:solidFill>
                  <a:schemeClr val="tx2"/>
                </a:solidFill>
              </a:rPr>
              <a:t>) </a:t>
            </a:r>
            <a:r>
              <a:rPr lang="cs-CZ" sz="2800" i="1" u="sng" dirty="0" smtClean="0">
                <a:solidFill>
                  <a:schemeClr val="tx2"/>
                </a:solidFill>
              </a:rPr>
              <a:t>Přiřaď co k sobě patří:</a:t>
            </a:r>
            <a:r>
              <a:rPr lang="cs-CZ" sz="2800" i="1" dirty="0" smtClean="0">
                <a:solidFill>
                  <a:schemeClr val="tx2"/>
                </a:solidFill>
              </a:rPr>
              <a:t> 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26369" y="3662102"/>
            <a:ext cx="885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tx2"/>
                </a:solidFill>
              </a:rPr>
              <a:t>ANO</a:t>
            </a:r>
            <a:endParaRPr lang="cs-CZ" sz="2400" i="1" dirty="0">
              <a:solidFill>
                <a:schemeClr val="tx2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960403" y="4646987"/>
            <a:ext cx="62471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>
                <a:solidFill>
                  <a:schemeClr val="tx2"/>
                </a:solidFill>
              </a:rPr>
              <a:t>a) d</a:t>
            </a:r>
            <a:r>
              <a:rPr lang="cs-CZ" sz="2800" i="1" dirty="0" smtClean="0">
                <a:solidFill>
                  <a:schemeClr val="tx2"/>
                </a:solidFill>
              </a:rPr>
              <a:t>élka až 70 cm + nestejně velká klepeta 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371741" y="5170207"/>
            <a:ext cx="43896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b) pohybuje se bokem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479424" y="6192857"/>
            <a:ext cx="262087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>
                <a:solidFill>
                  <a:schemeClr val="tx2"/>
                </a:solidFill>
              </a:rPr>
              <a:t>d</a:t>
            </a:r>
            <a:r>
              <a:rPr lang="cs-CZ" sz="2800" i="1" dirty="0" smtClean="0">
                <a:solidFill>
                  <a:schemeClr val="tx2"/>
                </a:solidFill>
              </a:rPr>
              <a:t>) nemá klepeta   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975" y="2092442"/>
            <a:ext cx="4480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a) je aktivní především ve dne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1121" y="2603231"/>
            <a:ext cx="4865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c) má uzavřenou cévní soustavu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68144" y="2080011"/>
            <a:ext cx="2547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>
                <a:solidFill>
                  <a:schemeClr val="tx2"/>
                </a:solidFill>
              </a:rPr>
              <a:t>b</a:t>
            </a:r>
            <a:r>
              <a:rPr lang="cs-CZ" sz="2800" i="1" dirty="0" smtClean="0">
                <a:solidFill>
                  <a:schemeClr val="tx2"/>
                </a:solidFill>
              </a:rPr>
              <a:t>) je masožravec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868144" y="2615662"/>
            <a:ext cx="23358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d) je chráněný 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1121" y="4646987"/>
            <a:ext cx="2149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1. </a:t>
            </a:r>
            <a:r>
              <a:rPr lang="cs-CZ" sz="2800" i="1" dirty="0">
                <a:solidFill>
                  <a:schemeClr val="tx2"/>
                </a:solidFill>
              </a:rPr>
              <a:t>h</a:t>
            </a:r>
            <a:r>
              <a:rPr lang="cs-CZ" sz="2800" i="1" dirty="0" smtClean="0">
                <a:solidFill>
                  <a:schemeClr val="tx2"/>
                </a:solidFill>
              </a:rPr>
              <a:t>umr ……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1121" y="5170207"/>
            <a:ext cx="26084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2. langusta ……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01121" y="5693427"/>
            <a:ext cx="20649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3. krab …… 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960403" y="5693427"/>
            <a:ext cx="5658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c) schovává zadeček do prázdných ulit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1121" y="6192857"/>
            <a:ext cx="37593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tx2"/>
                </a:solidFill>
              </a:rPr>
              <a:t>4. rak poustevníček ……</a:t>
            </a:r>
            <a:endParaRPr lang="cs-CZ" sz="2800" i="1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92958" y="3662101"/>
            <a:ext cx="7793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i="1" dirty="0" smtClean="0">
                <a:solidFill>
                  <a:schemeClr val="tx2"/>
                </a:solidFill>
              </a:rPr>
              <a:t>/ </a:t>
            </a:r>
            <a:r>
              <a:rPr lang="cs-CZ" sz="2400" i="1" dirty="0">
                <a:solidFill>
                  <a:schemeClr val="tx2"/>
                </a:solidFill>
              </a:rPr>
              <a:t>NE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192208" y="4509120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bg2"/>
                </a:solidFill>
              </a:rPr>
              <a:t>a)</a:t>
            </a:r>
            <a:endParaRPr lang="cs-CZ" sz="2800" i="1" dirty="0">
              <a:solidFill>
                <a:schemeClr val="bg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52398" y="5555560"/>
            <a:ext cx="4716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bg2"/>
                </a:solidFill>
              </a:rPr>
              <a:t>b)</a:t>
            </a:r>
            <a:endParaRPr lang="cs-CZ" sz="2800" i="1" dirty="0">
              <a:solidFill>
                <a:schemeClr val="bg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72339" y="6055159"/>
            <a:ext cx="450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bg2"/>
                </a:solidFill>
              </a:rPr>
              <a:t>c)</a:t>
            </a:r>
            <a:endParaRPr lang="cs-CZ" sz="2800" i="1" dirty="0">
              <a:solidFill>
                <a:schemeClr val="bg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21458" y="5032340"/>
            <a:ext cx="484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bg2"/>
                </a:solidFill>
              </a:rPr>
              <a:t>d)</a:t>
            </a:r>
            <a:endParaRPr lang="cs-CZ" sz="2800" i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33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11717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11717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11717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811717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13" grpId="0"/>
      <p:bldP spid="13" grpId="1"/>
      <p:bldP spid="14" grpId="0"/>
      <p:bldP spid="15" grpId="0"/>
      <p:bldP spid="16" grpId="0"/>
      <p:bldP spid="3" grpId="0"/>
      <p:bldP spid="3" grpId="1"/>
      <p:bldP spid="11" grpId="0"/>
      <p:bldP spid="11" grpId="1"/>
      <p:bldP spid="21" grpId="0"/>
      <p:bldP spid="21" grpId="1"/>
      <p:bldP spid="22" grpId="0"/>
      <p:bldP spid="22" grpId="1"/>
      <p:bldP spid="24" grpId="0"/>
      <p:bldP spid="25" grpId="0"/>
      <p:bldP spid="26" grpId="0"/>
      <p:bldP spid="27" grpId="0"/>
      <p:bldP spid="28" grpId="0"/>
      <p:bldP spid="5" grpId="0"/>
      <p:bldP spid="5" grpId="1"/>
      <p:bldP spid="8" grpId="0"/>
      <p:bldP spid="9" grpId="0"/>
      <p:bldP spid="10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i="1" dirty="0" smtClean="0">
                <a:solidFill>
                  <a:schemeClr val="bg2"/>
                </a:solidFill>
              </a:rPr>
              <a:t>Použité zdroje</a:t>
            </a:r>
            <a:endParaRPr lang="cs-CZ" sz="7200" i="1" dirty="0">
              <a:solidFill>
                <a:schemeClr val="bg2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987824" y="1556792"/>
            <a:ext cx="5688632" cy="0"/>
          </a:xfrm>
          <a:prstGeom prst="line">
            <a:avLst/>
          </a:prstGeom>
          <a:ln w="317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323528" y="1988840"/>
            <a:ext cx="7686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>
                <a:solidFill>
                  <a:schemeClr val="tx2"/>
                </a:solidFill>
              </a:rPr>
              <a:t>- použité obrázky – kliparty galerie MS Office 2010</a:t>
            </a:r>
          </a:p>
        </p:txBody>
      </p:sp>
    </p:spTree>
    <p:extLst>
      <p:ext uri="{BB962C8B-B14F-4D97-AF65-F5344CB8AC3E}">
        <p14:creationId xmlns:p14="http://schemas.microsoft.com/office/powerpoint/2010/main" val="4237452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/>
      </p:transition>
    </mc:Choice>
    <mc:Fallback xmlns="">
      <p:transition spd="slow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8">
      <a:dk1>
        <a:sysClr val="windowText" lastClr="000000"/>
      </a:dk1>
      <a:lt1>
        <a:sysClr val="window" lastClr="FFFFFF"/>
      </a:lt1>
      <a:dk2>
        <a:srgbClr val="811717"/>
      </a:dk2>
      <a:lt2>
        <a:srgbClr val="FFC984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1856</TotalTime>
  <Words>677</Words>
  <Application>Microsoft Office PowerPoint</Application>
  <PresentationFormat>Předvádění na obrazovce (4:3)</PresentationFormat>
  <Paragraphs>138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Korýši</vt:lpstr>
      <vt:lpstr>Skupiny korýšů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Konířová Věra</dc:creator>
  <cp:lastModifiedBy>Konířová Věra</cp:lastModifiedBy>
  <cp:revision>507</cp:revision>
  <dcterms:created xsi:type="dcterms:W3CDTF">2012-03-31T18:27:11Z</dcterms:created>
  <dcterms:modified xsi:type="dcterms:W3CDTF">2012-09-04T04:26:32Z</dcterms:modified>
</cp:coreProperties>
</file>