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7" r:id="rId4"/>
    <p:sldId id="259" r:id="rId5"/>
    <p:sldId id="262" r:id="rId6"/>
    <p:sldId id="263" r:id="rId7"/>
    <p:sldId id="260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000"/>
    <a:srgbClr val="00FF00"/>
    <a:srgbClr val="009900"/>
    <a:srgbClr val="33CC33"/>
    <a:srgbClr val="F3D700"/>
    <a:srgbClr val="FFCC00"/>
    <a:srgbClr val="FFAE00"/>
    <a:srgbClr val="FFD700"/>
    <a:srgbClr val="FFC500"/>
    <a:srgbClr val="00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26B51F8-F0E3-4FCB-AFB0-E107AE6A18E2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2D1526D-1C3F-44B0-897D-18950370F7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786" y="2564904"/>
            <a:ext cx="8766213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schemeClr val="accent2">
                    <a:lumMod val="50000"/>
                  </a:schemeClr>
                </a:solidFill>
              </a:rPr>
              <a:t>NÁZEV ŠKOLY: ZŠ Pardubice – </a:t>
            </a:r>
            <a:r>
              <a:rPr lang="cs-CZ" sz="2000" i="1" dirty="0" err="1">
                <a:solidFill>
                  <a:schemeClr val="accent2">
                    <a:lumMod val="50000"/>
                  </a:schemeClr>
                </a:solidFill>
              </a:rPr>
              <a:t>Spořilov</a:t>
            </a:r>
            <a:endParaRPr lang="cs-CZ" sz="2000" i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000" i="1" dirty="0">
                <a:solidFill>
                  <a:schemeClr val="accent2">
                    <a:lumMod val="50000"/>
                  </a:schemeClr>
                </a:solidFill>
              </a:rPr>
              <a:t>AUTOR: Věra Konířová</a:t>
            </a:r>
          </a:p>
          <a:p>
            <a:r>
              <a:rPr lang="cs-CZ" sz="2000" i="1" dirty="0">
                <a:solidFill>
                  <a:schemeClr val="accent2">
                    <a:lumMod val="50000"/>
                  </a:schemeClr>
                </a:solidFill>
              </a:rPr>
              <a:t>NÁZEV: VY_52_INOVACE_PŘÍRODOPIS 6. – 9</a:t>
            </a:r>
            <a:r>
              <a:rPr lang="cs-CZ" sz="2000" i="1" dirty="0" smtClean="0">
                <a:solidFill>
                  <a:schemeClr val="accent2">
                    <a:lumMod val="50000"/>
                  </a:schemeClr>
                </a:solidFill>
              </a:rPr>
              <a:t>._31.HMYZ</a:t>
            </a:r>
            <a:endParaRPr lang="cs-CZ" sz="2000" i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000" i="1" dirty="0">
                <a:solidFill>
                  <a:schemeClr val="accent2">
                    <a:lumMod val="50000"/>
                  </a:schemeClr>
                </a:solidFill>
              </a:rPr>
              <a:t>TÉMA: </a:t>
            </a:r>
            <a:r>
              <a:rPr lang="cs-CZ" sz="2000" i="1" dirty="0" smtClean="0">
                <a:solidFill>
                  <a:schemeClr val="accent2">
                    <a:lumMod val="50000"/>
                  </a:schemeClr>
                </a:solidFill>
              </a:rPr>
              <a:t>HMYZ</a:t>
            </a:r>
            <a:endParaRPr lang="cs-CZ" sz="2000" i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000" i="1" dirty="0">
                <a:solidFill>
                  <a:schemeClr val="accent2">
                    <a:lumMod val="50000"/>
                  </a:schemeClr>
                </a:solidFill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952" y="404664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65074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1793"/>
            <a:ext cx="878497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>
                <a:solidFill>
                  <a:srgbClr val="FFC000"/>
                </a:solidFill>
              </a:rPr>
              <a:t>ANOTACE: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Záměrem   prezentace   je  přiblížit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žákům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charakteristické </a:t>
            </a: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 znaky  hmyzu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-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stavbu  jejich  těla  a  jejich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rozmnožování </a:t>
            </a: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                a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následný  vývoj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Cílem  bublinových  popisků je motivace    </a:t>
            </a: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 žáků  a  rozvoj  jejich   komunikačních  dovedností.  Získané </a:t>
            </a: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 poznatky si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mohou žáci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prověřit krátkým závěrečným testem.</a:t>
            </a:r>
          </a:p>
          <a:p>
            <a:endParaRPr lang="cs-CZ" i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  K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prezentaci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je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vhodnější využít učebnu s interaktivní tabulí,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 aby se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žáci mohli aktivně účastnit řešení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závěrečného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testu. </a:t>
            </a:r>
            <a:endParaRPr lang="cs-CZ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 Jako    další    pomůcky    na    doplnění  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dané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prezentace </a:t>
            </a: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doporučujeme  učebnici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(především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kvůli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dalším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obrázkům </a:t>
            </a: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vztahujícím  se  k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probíranému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tématu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).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Prezentaci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lze také </a:t>
            </a:r>
            <a:endParaRPr lang="cs-CZ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případně  oživit  preparovanými  nebo živými zástupci hmyzu </a:t>
            </a: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nebo pozorováním mikroskopických preparátů s částmi jejich </a:t>
            </a: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těla (např. stavba křídla, nohy apod.).  </a:t>
            </a:r>
            <a:endParaRPr lang="cs-CZ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endParaRPr lang="cs-CZ" i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 Prezentace  byla  vytvořena  dne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1. 5.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2012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a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ověřena 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dne </a:t>
            </a:r>
            <a:endParaRPr lang="cs-CZ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           11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. 5.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2012.</a:t>
            </a:r>
            <a:endParaRPr lang="cs-CZ" i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9241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43097" y="609744"/>
            <a:ext cx="2900153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i="1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Hmyz</a:t>
            </a:r>
            <a:endParaRPr lang="cs-CZ" sz="8800" dirty="0"/>
          </a:p>
        </p:txBody>
      </p:sp>
      <p:pic>
        <p:nvPicPr>
          <p:cNvPr id="4" name="Picture 5" descr="C:\Users\KonirovaV\AppData\Local\Microsoft\Windows\Temporary Internet Files\Content.IE5\K0O7W0UI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556" y="2364006"/>
            <a:ext cx="5046081" cy="389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KonirovaV\AppData\Local\Microsoft\Windows\Temporary Internet Files\Content.IE5\K0O7W0UI\MC90043803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15383">
            <a:off x="6492598" y="2454324"/>
            <a:ext cx="1448622" cy="144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KonirovaV\AppData\Local\Microsoft\Windows\Temporary Internet Files\Content.IE5\DE4CGPLA\MC90043802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60414">
            <a:off x="745593" y="487544"/>
            <a:ext cx="1756183" cy="175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Users\KonirovaV\AppData\Local\Microsoft\Windows\Temporary Internet Files\Content.IE5\DE4CGPLA\MP90040722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92" t="6386" r="20979" b="6225"/>
          <a:stretch/>
        </p:blipFill>
        <p:spPr bwMode="auto">
          <a:xfrm rot="5400000">
            <a:off x="6500827" y="4380"/>
            <a:ext cx="1391913" cy="265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KonirovaV\AppData\Local\Microsoft\Windows\Temporary Internet Files\Content.IE5\AM1I8PN9\MC9003468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37770">
            <a:off x="6642199" y="4098267"/>
            <a:ext cx="1109167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85148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8000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Charakteristika</a:t>
            </a:r>
            <a:endParaRPr lang="cs-CZ" sz="8000" i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988840"/>
            <a:ext cx="61622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accent2">
                    <a:lumMod val="50000"/>
                  </a:schemeClr>
                </a:solidFill>
                <a:cs typeface="Andalus" pitchFamily="18" charset="-78"/>
              </a:rPr>
              <a:t>- nejpočetnější skupina živočichů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62243" y="2937263"/>
            <a:ext cx="3430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tělo se skládá z: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3687293" y="2773670"/>
            <a:ext cx="398770" cy="417958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2" idx="3"/>
          </p:cNvCxnSpPr>
          <p:nvPr/>
        </p:nvCxnSpPr>
        <p:spPr>
          <a:xfrm flipV="1">
            <a:off x="3692990" y="3191626"/>
            <a:ext cx="393073" cy="7247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687293" y="3198873"/>
            <a:ext cx="96419" cy="435186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108416" y="2512060"/>
            <a:ext cx="1149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ndalus" pitchFamily="18" charset="-78"/>
              </a:rPr>
              <a:t>hlavy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ndalus" pitchFamily="18" charset="-78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142079" y="2997119"/>
            <a:ext cx="1116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hrudi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754670" y="3516394"/>
            <a:ext cx="1653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zadečku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753907" y="4306025"/>
            <a:ext cx="1792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tykadla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 flipV="1">
            <a:off x="3555112" y="4306025"/>
            <a:ext cx="457200" cy="261611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35" idx="1"/>
          </p:cNvCxnSpPr>
          <p:nvPr/>
        </p:nvCxnSpPr>
        <p:spPr>
          <a:xfrm>
            <a:off x="3541101" y="4567636"/>
            <a:ext cx="452973" cy="263046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ný popisek 12"/>
          <p:cNvSpPr/>
          <p:nvPr/>
        </p:nvSpPr>
        <p:spPr>
          <a:xfrm>
            <a:off x="5414111" y="2449253"/>
            <a:ext cx="3575248" cy="1095731"/>
          </a:xfrm>
          <a:prstGeom prst="wedgeEllipseCallout">
            <a:avLst>
              <a:gd name="adj1" fmla="val -55231"/>
              <a:gd name="adj2" fmla="val 22842"/>
            </a:avLst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Urči sám nebo s pomocí učebnice - o které části těla hmyzu se jedná.</a:t>
            </a:r>
            <a:endParaRPr lang="cs-CZ" i="1" dirty="0">
              <a:solidFill>
                <a:schemeClr val="accent2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3528" y="4306025"/>
            <a:ext cx="14766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i="1" dirty="0">
                <a:solidFill>
                  <a:srgbClr val="8FE28A">
                    <a:lumMod val="50000"/>
                  </a:srgbClr>
                </a:solidFill>
              </a:rPr>
              <a:t>• hlava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021569" y="4039614"/>
            <a:ext cx="111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hmat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94074" y="4569072"/>
            <a:ext cx="885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čich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753907" y="6046399"/>
            <a:ext cx="26324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ústní ústrojí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753907" y="5092292"/>
            <a:ext cx="24513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složené oči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161479" y="5092292"/>
            <a:ext cx="49825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+ (někdy až 4 jednoduchá  </a:t>
            </a:r>
          </a:p>
          <a:p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 očka)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5678404" y="4128416"/>
            <a:ext cx="2309117" cy="616828"/>
          </a:xfrm>
          <a:prstGeom prst="wedgeEllipseCallout">
            <a:avLst>
              <a:gd name="adj1" fmla="val -79032"/>
              <a:gd name="adj2" fmla="val 28809"/>
            </a:avLst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K čemu slouží?</a:t>
            </a:r>
            <a:endParaRPr lang="cs-CZ" i="1" dirty="0">
              <a:solidFill>
                <a:schemeClr val="accent2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828967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2" grpId="0"/>
      <p:bldP spid="23" grpId="0"/>
      <p:bldP spid="29" grpId="0"/>
      <p:bldP spid="30" grpId="0"/>
      <p:bldP spid="32" grpId="0"/>
      <p:bldP spid="13" grpId="0" animBg="1"/>
      <p:bldP spid="18" grpId="0"/>
      <p:bldP spid="33" grpId="0"/>
      <p:bldP spid="35" grpId="0"/>
      <p:bldP spid="38" grpId="0"/>
      <p:bldP spid="46" grpId="0"/>
      <p:bldP spid="47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341648" y="1214755"/>
            <a:ext cx="68023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(horní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 pysk,  pár kusadel,  </a:t>
            </a:r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pár čelistí,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spodní pysk – </a:t>
            </a:r>
            <a:r>
              <a:rPr lang="cs-CZ" sz="2000" i="1" dirty="0" smtClean="0">
                <a:solidFill>
                  <a:schemeClr val="accent2">
                    <a:lumMod val="50000"/>
                  </a:schemeClr>
                </a:solidFill>
              </a:rPr>
              <a:t>na čelistech a spodním pysku  </a:t>
            </a:r>
          </a:p>
          <a:p>
            <a:r>
              <a:rPr lang="cs-CZ" sz="20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accent2">
                    <a:lumMod val="50000"/>
                  </a:schemeClr>
                </a:solidFill>
              </a:rPr>
              <a:t>makadla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214755"/>
            <a:ext cx="18020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▫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u="sng" dirty="0" smtClean="0">
                <a:solidFill>
                  <a:schemeClr val="accent2">
                    <a:lumMod val="50000"/>
                  </a:schemeClr>
                </a:solidFill>
              </a:rPr>
              <a:t>kousací</a:t>
            </a:r>
            <a:endParaRPr lang="cs-CZ" sz="28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556462"/>
            <a:ext cx="25811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▫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u="sng" dirty="0" smtClean="0">
                <a:solidFill>
                  <a:schemeClr val="accent2">
                    <a:lumMod val="50000"/>
                  </a:schemeClr>
                </a:solidFill>
              </a:rPr>
              <a:t>bodavě </a:t>
            </a:r>
            <a:r>
              <a:rPr lang="cs-CZ" sz="2800" i="1" u="sng" dirty="0">
                <a:solidFill>
                  <a:schemeClr val="accent2">
                    <a:lumMod val="50000"/>
                  </a:schemeClr>
                </a:solidFill>
              </a:rPr>
              <a:t>sací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4141237"/>
            <a:ext cx="22990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▫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u="sng" dirty="0" err="1" smtClean="0">
                <a:solidFill>
                  <a:schemeClr val="accent2">
                    <a:lumMod val="50000"/>
                  </a:schemeClr>
                </a:solidFill>
              </a:rPr>
              <a:t>lízavě</a:t>
            </a:r>
            <a:r>
              <a:rPr lang="cs-CZ" sz="2800" i="1" u="sng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u="sng" dirty="0">
                <a:solidFill>
                  <a:schemeClr val="accent2">
                    <a:lumMod val="50000"/>
                  </a:schemeClr>
                </a:solidFill>
              </a:rPr>
              <a:t>sací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5280009"/>
            <a:ext cx="11464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▫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u="sng" dirty="0" smtClean="0">
                <a:solidFill>
                  <a:schemeClr val="accent2">
                    <a:lumMod val="50000"/>
                  </a:schemeClr>
                </a:solidFill>
              </a:rPr>
              <a:t>sací</a:t>
            </a:r>
            <a:endParaRPr lang="cs-CZ" sz="28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695234"/>
            <a:ext cx="13436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▫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u="sng" dirty="0" err="1" smtClean="0">
                <a:solidFill>
                  <a:schemeClr val="accent2">
                    <a:lumMod val="50000"/>
                  </a:schemeClr>
                </a:solidFill>
              </a:rPr>
              <a:t>lízací</a:t>
            </a:r>
            <a:endParaRPr lang="cs-CZ" sz="28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30852" y="2415084"/>
            <a:ext cx="9829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př</a:t>
            </a:r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22939" y="260648"/>
            <a:ext cx="736611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dle  druhu  potravy,  kterou  přijímají </a:t>
            </a:r>
          </a:p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rozlišujeme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ústní ústrojí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: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1" name="Picture 9" descr="C:\Users\KonirovaV\AppData\Local\Microsoft\Windows\Temporary Internet Files\Content.IE5\DE4CGPLA\MC90043803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722" y="2060848"/>
            <a:ext cx="1495614" cy="149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052054" y="3587239"/>
            <a:ext cx="2257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př. komár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44648" y="4172014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př.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4" name="Picture 7" descr="MC9004380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3713" flipH="1">
            <a:off x="3763969" y="3871352"/>
            <a:ext cx="1227138" cy="1227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1687" y="4726012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př.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6" name="Picture 10" descr="C:\Users\KonirovaV\AppData\Local\Microsoft\Windows\Temporary Internet Files\Content.IE5\AM1I8PN9\MC900438041[1]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08" b="15787"/>
          <a:stretch/>
        </p:blipFill>
        <p:spPr bwMode="auto">
          <a:xfrm rot="3052994">
            <a:off x="2305095" y="5789165"/>
            <a:ext cx="1034473" cy="812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3" descr="C:\Users\KonirovaV\AppData\Local\Microsoft\Windows\Temporary Internet Files\Content.IE5\S7687CZ2\MC900197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742" y="4695234"/>
            <a:ext cx="1078867" cy="856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592312" y="5310786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př.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513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2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4723" y="1224077"/>
            <a:ext cx="13484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• hruď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606" y="5669780"/>
            <a:ext cx="1960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• zadeček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50399" y="5669780"/>
            <a:ext cx="3163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většina orgánů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3169" y="1224077"/>
            <a:ext cx="5851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- 3 páry článkovaných končetin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3168" y="2799225"/>
            <a:ext cx="2759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- 2 páry křídel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2115" y="1971129"/>
            <a:ext cx="421461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u některých první pár </a:t>
            </a:r>
          </a:p>
          <a:p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=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tvrdé  krovky </a:t>
            </a:r>
          </a:p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(např. brouci)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2115" y="3501008"/>
            <a:ext cx="3584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druhý pár -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blanitý</a:t>
            </a:r>
            <a:endParaRPr lang="cs-CZ" sz="2800" i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4441504" y="2204864"/>
            <a:ext cx="340611" cy="855971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41504" y="3060835"/>
            <a:ext cx="317065" cy="835052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álný popisek 23"/>
          <p:cNvSpPr/>
          <p:nvPr/>
        </p:nvSpPr>
        <p:spPr>
          <a:xfrm>
            <a:off x="3707904" y="322323"/>
            <a:ext cx="5148064" cy="729952"/>
          </a:xfrm>
          <a:prstGeom prst="wedgeEllipseCallout">
            <a:avLst>
              <a:gd name="adj1" fmla="val -87844"/>
              <a:gd name="adj2" fmla="val 81480"/>
            </a:avLst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Uveď co se nachází na hrudi hmyzu.</a:t>
            </a:r>
            <a:endParaRPr lang="cs-CZ" i="1" dirty="0">
              <a:solidFill>
                <a:schemeClr val="accent2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7" name="Picture 7" descr="C:\Users\KonirovaV\AppData\Local\Microsoft\Windows\Temporary Internet Files\Content.IE5\AM1I8PN9\MC900415680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36" r="21208" b="71158"/>
          <a:stretch/>
        </p:blipFill>
        <p:spPr bwMode="auto">
          <a:xfrm>
            <a:off x="4819995" y="4221088"/>
            <a:ext cx="2393744" cy="10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210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836712"/>
            <a:ext cx="7125113" cy="924475"/>
          </a:xfrm>
        </p:spPr>
        <p:txBody>
          <a:bodyPr/>
          <a:lstStyle/>
          <a:p>
            <a:pPr algn="ctr"/>
            <a:r>
              <a:rPr lang="cs-CZ" sz="6600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Přehled některých soustav</a:t>
            </a:r>
            <a:endParaRPr lang="cs-CZ" sz="6600" i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3869" y="3429000"/>
            <a:ext cx="6309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CS - otevřená, trubicovité srdce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636912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DS - 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941168"/>
            <a:ext cx="6974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VS - nitkovité (</a:t>
            </a:r>
            <a:r>
              <a:rPr lang="cs-CZ" sz="2800" i="1" dirty="0" err="1" smtClean="0">
                <a:solidFill>
                  <a:schemeClr val="accent2">
                    <a:lumMod val="50000"/>
                  </a:schemeClr>
                </a:solidFill>
              </a:rPr>
              <a:t>malphigické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) trubice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5" y="4221088"/>
            <a:ext cx="8699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NS - dokonalejší - vyvinula se ze žebříčkovité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5" y="5733256"/>
            <a:ext cx="1260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RS -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159361" y="5460236"/>
            <a:ext cx="3935992" cy="1192534"/>
          </a:xfrm>
          <a:prstGeom prst="wedgeEllipseCallout">
            <a:avLst>
              <a:gd name="adj1" fmla="val -60960"/>
              <a:gd name="adj2" fmla="val 27647"/>
            </a:avLst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Jsou zástupci hmyzu odděleného pohlaví nebo patří mezi obojetníky?</a:t>
            </a:r>
            <a:endParaRPr lang="cs-CZ" sz="2000" i="1" dirty="0">
              <a:solidFill>
                <a:schemeClr val="accent2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5004048" y="2470573"/>
            <a:ext cx="3024336" cy="698739"/>
          </a:xfrm>
          <a:prstGeom prst="wedgeEllipseCallout">
            <a:avLst>
              <a:gd name="adj1" fmla="val -95504"/>
              <a:gd name="adj2" fmla="val 10948"/>
            </a:avLst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Čím dýchá hmyz?</a:t>
            </a:r>
            <a:endParaRPr lang="cs-CZ" sz="2000" i="1" dirty="0">
              <a:solidFill>
                <a:schemeClr val="accent2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7888091" y="2730057"/>
            <a:ext cx="1152128" cy="530478"/>
          </a:xfrm>
          <a:prstGeom prst="cloudCallout">
            <a:avLst>
              <a:gd name="adj1" fmla="val -64123"/>
              <a:gd name="adj2" fmla="val -8016"/>
            </a:avLst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žábry</a:t>
            </a:r>
            <a:endParaRPr lang="cs-CZ" i="1" dirty="0">
              <a:solidFill>
                <a:schemeClr val="accent2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7259208" y="1988007"/>
            <a:ext cx="1728192" cy="648072"/>
          </a:xfrm>
          <a:prstGeom prst="cloudCallout">
            <a:avLst>
              <a:gd name="adj1" fmla="val -30454"/>
              <a:gd name="adj2" fmla="val 60362"/>
            </a:avLst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vzdušnice</a:t>
            </a:r>
            <a:endParaRPr lang="cs-CZ" i="1" dirty="0">
              <a:solidFill>
                <a:schemeClr val="accent2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6703610" y="3293545"/>
            <a:ext cx="1921033" cy="792088"/>
          </a:xfrm>
          <a:prstGeom prst="cloudCallout">
            <a:avLst>
              <a:gd name="adj1" fmla="val -44633"/>
              <a:gd name="adj2" fmla="val -75680"/>
            </a:avLst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celý povrch těla</a:t>
            </a:r>
            <a:endParaRPr lang="cs-CZ" i="1" dirty="0">
              <a:solidFill>
                <a:schemeClr val="accent2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03747" y="2636079"/>
            <a:ext cx="1951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vzdušnice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50717" y="5733256"/>
            <a:ext cx="36824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odděleného pohlaví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405528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4" grpId="0" animBg="1"/>
      <p:bldP spid="9" grpId="0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7829" y="548680"/>
            <a:ext cx="87783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vývoj hmyzu z vajíčka až do dospělého stavu </a:t>
            </a:r>
          </a:p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=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proměna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146275" y="1264168"/>
            <a:ext cx="633637" cy="409822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697011" y="1264168"/>
            <a:ext cx="559498" cy="409822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74611" y="1673990"/>
            <a:ext cx="4305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proměna nedokonalá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52268" y="1651118"/>
            <a:ext cx="3865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proměna dokonalá</a:t>
            </a:r>
            <a:endParaRPr lang="cs-CZ" sz="28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59520" y="2197583"/>
            <a:ext cx="1449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vajíčko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7033" y="2915850"/>
            <a:ext cx="437010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nymfa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(stádium podobné </a:t>
            </a:r>
          </a:p>
          <a:p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           dospělci)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7626" y="4003449"/>
            <a:ext cx="3308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dospělec (imago)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9433" y="4526669"/>
            <a:ext cx="1426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např.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1" name="Přímá spojnice se šipkou 20"/>
          <p:cNvCxnSpPr>
            <a:stCxn id="16" idx="2"/>
          </p:cNvCxnSpPr>
          <p:nvPr/>
        </p:nvCxnSpPr>
        <p:spPr>
          <a:xfrm>
            <a:off x="2284238" y="2720803"/>
            <a:ext cx="0" cy="195047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268621" y="3808402"/>
            <a:ext cx="0" cy="195047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18" descr="C:\Users\KonirovaV\AppData\Local\Microsoft\Windows\Temporary Internet Files\Content.IE5\K0O7W0UI\MC900083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427" y="4729991"/>
            <a:ext cx="1372497" cy="152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3075916" y="5936241"/>
            <a:ext cx="1584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kudlanka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260130" y="2197956"/>
            <a:ext cx="1449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vajíčko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80111" y="2915850"/>
            <a:ext cx="322075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larva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(nepodobá </a:t>
            </a:r>
          </a:p>
          <a:p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         se dospělci)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580598" y="4003449"/>
            <a:ext cx="45704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kukla (klidové stádium) 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58255" y="4729991"/>
            <a:ext cx="17508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dospělec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6983363" y="2737400"/>
            <a:ext cx="0" cy="195047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7033655" y="3808401"/>
            <a:ext cx="0" cy="195047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7016585" y="4534944"/>
            <a:ext cx="0" cy="195047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099622" y="5253211"/>
            <a:ext cx="1426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např.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3" name="Picture 7" descr="C:\Users\KonirovaV\AppData\Local\Microsoft\Windows\Temporary Internet Files\Content.IE5\DE4CGPLA\MC9000840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061" y="5350351"/>
            <a:ext cx="1572153" cy="110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7709566" y="6140370"/>
            <a:ext cx="1144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motýli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369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/>
      <p:bldP spid="16" grpId="0"/>
      <p:bldP spid="17" grpId="0"/>
      <p:bldP spid="18" grpId="0"/>
      <p:bldP spid="19" grpId="0"/>
      <p:bldP spid="24" grpId="0"/>
      <p:bldP spid="25" grpId="0"/>
      <p:bldP spid="26" grpId="0"/>
      <p:bldP spid="27" grpId="0"/>
      <p:bldP spid="28" grpId="0"/>
      <p:bldP spid="32" grpId="0"/>
      <p:bldP spid="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7365" y="404664"/>
            <a:ext cx="7125113" cy="924475"/>
          </a:xfrm>
        </p:spPr>
        <p:txBody>
          <a:bodyPr/>
          <a:lstStyle/>
          <a:p>
            <a:pPr algn="ctr"/>
            <a:r>
              <a:rPr lang="cs-CZ" sz="8000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Opakování</a:t>
            </a:r>
            <a:endParaRPr lang="cs-CZ" sz="8000" i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8172" y="1607102"/>
            <a:ext cx="8555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1) </a:t>
            </a:r>
            <a:r>
              <a:rPr lang="cs-CZ" sz="2400" i="1" u="sng" dirty="0" smtClean="0">
                <a:solidFill>
                  <a:schemeClr val="accent2">
                    <a:lumMod val="50000"/>
                  </a:schemeClr>
                </a:solidFill>
              </a:rPr>
              <a:t>Doplň větu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: Tělo  hmyzu  se  skládá  z  ………………, 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69420" y="2068768"/>
            <a:ext cx="3828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……………… a ……………… .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1943" y="5300420"/>
            <a:ext cx="52517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3) </a:t>
            </a:r>
            <a:r>
              <a:rPr lang="cs-CZ" sz="2400" i="1" u="sng" dirty="0" smtClean="0">
                <a:solidFill>
                  <a:schemeClr val="accent2">
                    <a:lumMod val="50000"/>
                  </a:schemeClr>
                </a:solidFill>
              </a:rPr>
              <a:t>Rozhodni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: Hmyz má 6 nohou.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09437" y="5300420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ANO 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13553" y="5288524"/>
            <a:ext cx="857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/ NE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1943" y="2530433"/>
            <a:ext cx="4087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2) </a:t>
            </a:r>
            <a:r>
              <a:rPr lang="cs-CZ" sz="2400" i="1" u="sng" dirty="0" smtClean="0">
                <a:solidFill>
                  <a:schemeClr val="accent2">
                    <a:lumMod val="50000"/>
                  </a:schemeClr>
                </a:solidFill>
              </a:rPr>
              <a:t>Přiřaď co k sobě patří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: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3235" y="3001896"/>
            <a:ext cx="2198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1. komár ……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2139" y="3463561"/>
            <a:ext cx="2007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2. včela ……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2139" y="3915425"/>
            <a:ext cx="2165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3. brouci ……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2139" y="4377089"/>
            <a:ext cx="2436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4. moucha ……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2139" y="4826859"/>
            <a:ext cx="22829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5. motýli …… 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29654" y="2992094"/>
            <a:ext cx="3735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a) ústní ústrojí kousací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512969" y="4838754"/>
            <a:ext cx="41585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e) </a:t>
            </a:r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ústní ústrojí </a:t>
            </a:r>
            <a:r>
              <a:rPr lang="cs-CZ" sz="2400" i="1" dirty="0" err="1" smtClean="0">
                <a:solidFill>
                  <a:schemeClr val="accent2">
                    <a:lumMod val="50000"/>
                  </a:schemeClr>
                </a:solidFill>
              </a:rPr>
              <a:t>lízavě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 sací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12969" y="4386891"/>
            <a:ext cx="33505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d) </a:t>
            </a:r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ústní ústrojí </a:t>
            </a:r>
            <a:r>
              <a:rPr lang="cs-CZ" sz="2400" i="1" dirty="0" err="1" smtClean="0">
                <a:solidFill>
                  <a:schemeClr val="accent2">
                    <a:lumMod val="50000"/>
                  </a:schemeClr>
                </a:solidFill>
              </a:rPr>
              <a:t>lízací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12969" y="3463560"/>
            <a:ext cx="31790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b) </a:t>
            </a:r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ústní ústrojí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sací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12969" y="3915424"/>
            <a:ext cx="43765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c) </a:t>
            </a:r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ústní ústrojí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bodavě sací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8172" y="5762085"/>
            <a:ext cx="8732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4) </a:t>
            </a:r>
            <a:r>
              <a:rPr lang="cs-CZ" sz="2400" i="1" u="sng" dirty="0" smtClean="0">
                <a:solidFill>
                  <a:schemeClr val="accent2">
                    <a:lumMod val="50000"/>
                  </a:schemeClr>
                </a:solidFill>
              </a:rPr>
              <a:t>Rozhodni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: Vývoj hmyzu vajíčko – nymfa – dospělec   </a:t>
            </a:r>
          </a:p>
          <a:p>
            <a:r>
              <a:rPr lang="cs-CZ" sz="24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                  nazýváme proměna dokonalá.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64972" y="6177583"/>
            <a:ext cx="1007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ANO/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172400" y="6177583"/>
            <a:ext cx="609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NE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83580" y="1422270"/>
            <a:ext cx="1011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hlavy</a:t>
            </a:r>
            <a:endParaRPr lang="cs-CZ" sz="24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45136" y="1883935"/>
            <a:ext cx="984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hrudi</a:t>
            </a:r>
            <a:endParaRPr lang="cs-CZ" sz="24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42566" y="1883935"/>
            <a:ext cx="1443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zadečku</a:t>
            </a:r>
            <a:endParaRPr lang="cs-CZ" sz="24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284992" y="3789040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</a:t>
            </a:r>
            <a:endParaRPr lang="cs-CZ" sz="24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84992" y="4725144"/>
            <a:ext cx="516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</a:t>
            </a:r>
            <a:endParaRPr lang="cs-CZ" sz="24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284992" y="2834486"/>
            <a:ext cx="484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</a:t>
            </a:r>
            <a:endParaRPr lang="cs-CZ" sz="24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83939" y="4250705"/>
            <a:ext cx="516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</a:t>
            </a:r>
            <a:endParaRPr lang="cs-CZ" sz="24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133398" y="3296151"/>
            <a:ext cx="5068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E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e)</a:t>
            </a:r>
            <a:endParaRPr lang="cs-CZ" sz="2400" i="1" dirty="0">
              <a:solidFill>
                <a:srgbClr val="FFE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00209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E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E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E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E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7" grpId="1"/>
      <p:bldP spid="8" grpId="0"/>
      <p:bldP spid="8" grpId="1"/>
      <p:bldP spid="4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0" grpId="1"/>
      <p:bldP spid="21" grpId="0"/>
      <p:bldP spid="21" grpId="1"/>
      <p:bldP spid="22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8000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Použité zdroje</a:t>
            </a:r>
            <a:endParaRPr lang="cs-CZ" sz="8000" i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2060848"/>
            <a:ext cx="89827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- použité obrázky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- </a:t>
            </a:r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kliparty galerie MS Office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</a:p>
          <a:p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2010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916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Spring">
  <a:themeElements>
    <a:clrScheme name="Vlastní 16">
      <a:dk1>
        <a:sysClr val="windowText" lastClr="000000"/>
      </a:dk1>
      <a:lt1>
        <a:sysClr val="window" lastClr="FFFFFF"/>
      </a:lt1>
      <a:dk2>
        <a:srgbClr val="66822D"/>
      </a:dk2>
      <a:lt2>
        <a:srgbClr val="BEF9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677</TotalTime>
  <Words>562</Words>
  <Application>Microsoft Office PowerPoint</Application>
  <PresentationFormat>Předvádění na obrazovce (4:3)</PresentationFormat>
  <Paragraphs>126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Prezentace aplikace PowerPoint</vt:lpstr>
      <vt:lpstr>Prezentace aplikace PowerPoint</vt:lpstr>
      <vt:lpstr>Prezentace aplikace PowerPoint</vt:lpstr>
      <vt:lpstr>Charakteristika</vt:lpstr>
      <vt:lpstr>Prezentace aplikace PowerPoint</vt:lpstr>
      <vt:lpstr>Prezentace aplikace PowerPoint</vt:lpstr>
      <vt:lpstr>Přehled některých soustav</vt:lpstr>
      <vt:lpstr>Prezentace aplikace PowerPoint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</dc:title>
  <dc:creator>Konířová Věra</dc:creator>
  <cp:lastModifiedBy>Konířová Věra</cp:lastModifiedBy>
  <cp:revision>208</cp:revision>
  <dcterms:created xsi:type="dcterms:W3CDTF">2012-05-01T14:08:25Z</dcterms:created>
  <dcterms:modified xsi:type="dcterms:W3CDTF">2012-08-26T07:18:40Z</dcterms:modified>
</cp:coreProperties>
</file>