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9" r:id="rId2"/>
    <p:sldId id="263" r:id="rId3"/>
    <p:sldId id="256" r:id="rId4"/>
    <p:sldId id="257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2636912"/>
            <a:ext cx="820891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ZŠ Pardubice – 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Spořilov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Věra Konířová</a:t>
            </a:r>
          </a:p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NÁZEV: VY_52_INOVACE_PŘÍRODOPIS 6. – 9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._32.ÚSTROJÍ SLUCHU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ÚSTROJÍ SLUCHU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1" y="548680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243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36656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Účelem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prezentace  je  zopakovat  a  rozšířit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již získané znalosti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žáků  o  ústrojí  sluchu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rovnováhy.   Prezentace   je   doplněna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motivačními  bublinovými  popisky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Své poznatky si mohou žáci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prověřit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krátkém závěrečném testu.</a:t>
            </a:r>
          </a:p>
          <a:p>
            <a:endParaRPr lang="cs-CZ" sz="20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Ověřování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vhodné provádět v učebně s interaktivní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tabulí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aby  se  žáci  mohli  aktivně  účastnit  řešení závěrečného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testu.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Dále  je  vhodné  prezentaci  doplnit  obrázky  sluchového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a    rovnovážného     ústrojí    v    učebnici    nebo     rozkládacím 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anatomickým modelem sluchového ústrojí.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Prezentace   byla   vytvořena   dne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2012   a  ověřena  dne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5. 2012.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92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Ústrojí sluchu</a:t>
            </a:r>
            <a:endParaRPr lang="cs-CZ" sz="60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8891" y="1927029"/>
            <a:ext cx="1470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- funkce: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8439" y="192702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vnímání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 descr="C:\Users\KonirovaV\AppData\Local\Microsoft\Windows\Temporary Internet Files\Content.IE5\S7687CZ2\MC900281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3890"/>
            <a:ext cx="1323315" cy="19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386336" y="1460673"/>
            <a:ext cx="4507485" cy="10387"/>
          </a:xfrm>
          <a:prstGeom prst="line">
            <a:avLst/>
          </a:prstGeom>
          <a:ln w="38100">
            <a:solidFill>
              <a:srgbClr val="9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828107" y="1916152"/>
            <a:ext cx="482426" cy="26161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3"/>
          </p:cNvCxnSpPr>
          <p:nvPr/>
        </p:nvCxnSpPr>
        <p:spPr>
          <a:xfrm>
            <a:off x="4828107" y="2188639"/>
            <a:ext cx="388923" cy="386462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ný popisek 2"/>
          <p:cNvSpPr/>
          <p:nvPr/>
        </p:nvSpPr>
        <p:spPr>
          <a:xfrm>
            <a:off x="467544" y="2643480"/>
            <a:ext cx="4251189" cy="1080120"/>
          </a:xfrm>
          <a:prstGeom prst="wedgeEllipseCallout">
            <a:avLst>
              <a:gd name="adj1" fmla="val 36888"/>
              <a:gd name="adj2" fmla="val -68787"/>
            </a:avLst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Odhadni, nebo najdi s pomocí učebnice, co  nám umožňuje vnímat sluchové ústrojí?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10532" y="1523737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zvuků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0419" y="2381870"/>
            <a:ext cx="1181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polohy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76172" y="1549761"/>
            <a:ext cx="2555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(rozsah přibližně   </a:t>
            </a:r>
          </a:p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 až 20 000 Hz)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984656"/>
            <a:ext cx="3780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orgán sluchu = ……… 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66299" y="3871343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ucho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241977" y="3696194"/>
            <a:ext cx="476756" cy="425577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240919" y="4132953"/>
            <a:ext cx="570460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240919" y="4121771"/>
            <a:ext cx="423728" cy="374923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3" descr="C:\Users\KonirovaV\AppData\Local\Microsoft\Windows\Temporary Internet Files\Content.IE5\AM1I8PN9\MP9003866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92736" y="2380758"/>
            <a:ext cx="1322648" cy="185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4718733" y="3344670"/>
            <a:ext cx="1040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vnější</a:t>
            </a:r>
            <a:endParaRPr lang="cs-CZ" sz="28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11379" y="3786012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střední</a:t>
            </a:r>
            <a:endParaRPr lang="cs-CZ" sz="28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68987" y="4262424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vnitřní</a:t>
            </a:r>
            <a:endParaRPr lang="cs-CZ" sz="28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6077" y="4785644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vnější ucho</a:t>
            </a:r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22149" y="4785644"/>
            <a:ext cx="2045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ušní boltec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22149" y="5308573"/>
            <a:ext cx="28648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vnější zvukovod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822149" y="5831793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bubínek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91697" y="5862570"/>
            <a:ext cx="49330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- rozhraní 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mezi vnějším a středním uchem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64225" y="4815925"/>
            <a:ext cx="3488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zachycení zvukových vln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36095" y="5339350"/>
            <a:ext cx="3079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vedení zvukových vln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40101" y="5862570"/>
            <a:ext cx="28023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(jemná, citlivá blána)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345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80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800" decel="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800" decel="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800" decel="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 animBg="1"/>
      <p:bldP spid="8" grpId="0"/>
      <p:bldP spid="9" grpId="0"/>
      <p:bldP spid="11" grpId="0"/>
      <p:bldP spid="12" grpId="0"/>
      <p:bldP spid="2" grpId="0"/>
      <p:bldP spid="24" grpId="0"/>
      <p:bldP spid="26" grpId="0"/>
      <p:bldP spid="28" grpId="0"/>
      <p:bldP spid="29" grpId="0"/>
      <p:bldP spid="13" grpId="0"/>
      <p:bldP spid="14" grpId="0"/>
      <p:bldP spid="15" grpId="0"/>
      <p:bldP spid="19" grpId="0"/>
      <p:bldP spid="21" grpId="0"/>
      <p:bldP spid="25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52032"/>
            <a:ext cx="2420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b="1" u="sng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střední ucho</a:t>
            </a:r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3002" y="652032"/>
            <a:ext cx="2845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sluchové kůstky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89835" y="1340768"/>
            <a:ext cx="1439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kladívko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4068" y="1484784"/>
            <a:ext cx="1778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kovadlinka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8678" y="1340768"/>
            <a:ext cx="1300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třmínek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88" y="3064317"/>
            <a:ext cx="6349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spojuje s nosohltanem Eustachova trubice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93996" y="3555518"/>
            <a:ext cx="7586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vyrovnává  tlak  vzduchu  mezi  dutinou  středoušní 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nosohltanovou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0112" y="1863988"/>
            <a:ext cx="3563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přenos 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zvukových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vln 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na  oválné  okénko </a:t>
            </a:r>
          </a:p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+ do vnitřního ucha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843808" y="1175252"/>
            <a:ext cx="576064" cy="165516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393094" y="1175252"/>
            <a:ext cx="0" cy="309532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724128" y="1175252"/>
            <a:ext cx="449101" cy="165516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59632" y="3789040"/>
            <a:ext cx="527296" cy="1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83568" y="4386515"/>
            <a:ext cx="2401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b="1" u="sng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vnitřní ucho</a:t>
            </a:r>
            <a:r>
              <a:rPr lang="cs-CZ" sz="2800" b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29653" y="4417292"/>
            <a:ext cx="2004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v kosti skalní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29653" y="4878957"/>
            <a:ext cx="3026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kostěný hlemýžď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29653" y="5402177"/>
            <a:ext cx="61143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blanitý  hlemýžď 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 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sluchovými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buňkami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" name="Picture 5" descr="C:\Users\KonirovaV\AppData\Local\Microsoft\Windows\Temporary Internet Files\Content.IE5\AM1I8PN9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861" y="563456"/>
            <a:ext cx="1397832" cy="122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54525" y="4909734"/>
            <a:ext cx="2592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vyplněn tekutinou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21098" y="5879229"/>
            <a:ext cx="31806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t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aké vyplněn 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tekutinou</a:t>
            </a:r>
          </a:p>
        </p:txBody>
      </p:sp>
    </p:spTree>
    <p:extLst>
      <p:ext uri="{BB962C8B-B14F-4D97-AF65-F5344CB8AC3E}">
        <p14:creationId xmlns:p14="http://schemas.microsoft.com/office/powerpoint/2010/main" val="366366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80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24" grpId="0"/>
      <p:bldP spid="25" grpId="0"/>
      <p:bldP spid="26" grpId="0"/>
      <p:bldP spid="27" grpId="0"/>
      <p:bldP spid="2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7629" y="575102"/>
            <a:ext cx="5017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z nich zvuk veden sluchovým nervem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15599" y="1098322"/>
            <a:ext cx="4326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mozková kůra spánkových laloků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6975" y="1621542"/>
            <a:ext cx="2321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jeho součástí 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68742" y="1621542"/>
            <a:ext cx="3174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- rovnovážné ústrojí: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3" y="4724697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přenos informací </a:t>
            </a:r>
          </a:p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do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1616156"/>
            <a:ext cx="32038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• vejčitý  váček</a:t>
            </a:r>
          </a:p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a kulovitý váček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2570262"/>
            <a:ext cx="32038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• 3 polokruhovité   </a:t>
            </a:r>
          </a:p>
          <a:p>
            <a:r>
              <a:rPr lang="cs-CZ" sz="2800" b="1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kanálky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67339" y="3524369"/>
            <a:ext cx="27494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smyslové  buňky    </a:t>
            </a:r>
          </a:p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citlivé na změnu   </a:t>
            </a:r>
          </a:p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polohy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089688" y="1359932"/>
            <a:ext cx="593723" cy="0"/>
          </a:xfrm>
          <a:prstGeom prst="straightConnector1">
            <a:avLst/>
          </a:prstGeom>
          <a:ln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ný popisek 26"/>
          <p:cNvSpPr/>
          <p:nvPr/>
        </p:nvSpPr>
        <p:spPr>
          <a:xfrm>
            <a:off x="1227510" y="2708920"/>
            <a:ext cx="4202392" cy="1118581"/>
          </a:xfrm>
          <a:prstGeom prst="wedgeEllipseCallout">
            <a:avLst>
              <a:gd name="adj1" fmla="val 65543"/>
              <a:gd name="adj2" fmla="val 175211"/>
            </a:avLst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Zopakuj si  která část mozku zpracovává informace </a:t>
            </a:r>
          </a:p>
          <a:p>
            <a:pPr algn="ctr"/>
            <a:r>
              <a:rPr lang="cs-CZ" i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z rovnovážného ústrojí.</a:t>
            </a:r>
            <a:endParaRPr lang="cs-CZ" i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88224" y="5094050"/>
            <a:ext cx="12939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mozečku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4940" y="4114336"/>
            <a:ext cx="1552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Nápověda:</a:t>
            </a:r>
            <a:endParaRPr lang="cs-CZ" sz="2400" b="1" i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1955" y="4114335"/>
            <a:ext cx="1592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a) mozeček</a:t>
            </a:r>
            <a:endParaRPr lang="cs-CZ" sz="2400" i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67375" y="4632385"/>
            <a:ext cx="1851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b) mezimozek</a:t>
            </a:r>
            <a:endParaRPr lang="cs-CZ" sz="2400" i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1955" y="5135630"/>
            <a:ext cx="2353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c) koncový mozek</a:t>
            </a:r>
            <a:endParaRPr lang="cs-CZ" sz="2400" i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29875" y="5172780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…………</a:t>
            </a:r>
            <a:endParaRPr lang="cs-CZ" sz="24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32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5" presetClass="emph" presetSubtype="0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1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27" grpId="0" animBg="1"/>
      <p:bldP spid="10" grpId="0"/>
      <p:bldP spid="12" grpId="0"/>
      <p:bldP spid="13" grpId="0"/>
      <p:bldP spid="13" grpId="1"/>
      <p:bldP spid="14" grpId="0"/>
      <p:bldP spid="14" grpId="1"/>
      <p:bldP spid="15" grpId="0"/>
      <p:bldP spid="15" grpId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Poruchy sluchu</a:t>
            </a:r>
            <a:endParaRPr lang="cs-CZ" sz="6000" dirty="0">
              <a:latin typeface="Baskerville Old Face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03848" y="1484784"/>
            <a:ext cx="4752528" cy="0"/>
          </a:xfrm>
          <a:prstGeom prst="line">
            <a:avLst/>
          </a:prstGeom>
          <a:ln w="38100">
            <a:solidFill>
              <a:srgbClr val="9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55576" y="1799238"/>
            <a:ext cx="3464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mohou být vyvolány: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1799238"/>
            <a:ext cx="3525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nadměrným hlukem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4221088"/>
            <a:ext cx="1555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úrazem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4869160"/>
            <a:ext cx="4103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vrozenou ztrátou sluchu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5517232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zánětem středního ucha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7" descr="C:\Users\KonirovaV\AppData\Local\Microsoft\Windows\Temporary Internet Files\Content.IE5\DE4CGPLA\MC900349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704" y="2492896"/>
            <a:ext cx="1812202" cy="145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KonirovaV\AppData\Local\Microsoft\Windows\Temporary Internet Files\Content.IE5\K0O7W0UI\MC900424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56580"/>
            <a:ext cx="1993900" cy="96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67544" y="2852936"/>
            <a:ext cx="2736304" cy="1187449"/>
          </a:xfrm>
          <a:prstGeom prst="wedgeEllipseCallout">
            <a:avLst>
              <a:gd name="adj1" fmla="val 71880"/>
              <a:gd name="adj2" fmla="val -92002"/>
            </a:avLst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Odhadni co může být příčinou poruch sluchu.</a:t>
            </a:r>
            <a:endParaRPr lang="cs-CZ" i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57592" y="4713637"/>
            <a:ext cx="2646816" cy="803595"/>
          </a:xfrm>
          <a:prstGeom prst="wedgeEllipseCallout">
            <a:avLst>
              <a:gd name="adj1" fmla="val 70246"/>
              <a:gd name="adj2" fmla="val -149535"/>
            </a:avLst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Následující obrázek ti napoví.</a:t>
            </a:r>
            <a:endParaRPr lang="cs-CZ" i="1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204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3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516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Opakování</a:t>
            </a:r>
            <a:endParaRPr lang="cs-CZ" sz="6000" dirty="0">
              <a:latin typeface="Baskerville Old Face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067944" y="1268760"/>
            <a:ext cx="3816424" cy="0"/>
          </a:xfrm>
          <a:prstGeom prst="line">
            <a:avLst/>
          </a:prstGeom>
          <a:ln w="38100">
            <a:solidFill>
              <a:srgbClr val="9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56787" y="1534149"/>
            <a:ext cx="7107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1)  </a:t>
            </a:r>
            <a:r>
              <a:rPr lang="cs-CZ" sz="2800" u="sng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 Vnější   ucho   tvoří   ………………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39928" y="2152368"/>
            <a:ext cx="34852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……………………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10775" y="1471569"/>
            <a:ext cx="1747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ušní boltec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09607" y="2060848"/>
            <a:ext cx="2545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vnější zvukovod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6787" y="2749136"/>
            <a:ext cx="82445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sz="2800" u="sng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Rozhodni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Bubínek  vytváří rozhraní  mezi  vnějším </a:t>
            </a:r>
          </a:p>
          <a:p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a středním uchem.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5540" y="3169021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4247" y="3169021"/>
            <a:ext cx="853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/ NE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787" y="3781782"/>
            <a:ext cx="8417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2800" u="sng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pravdivé tvrzení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Středoušní kůstky se nazývají: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305002"/>
            <a:ext cx="44887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a) kladívko, řemínek, okénko 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817955"/>
            <a:ext cx="4929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b) kovadlinka, hlemýžď, třmínek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327655"/>
            <a:ext cx="4876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c) třmínek, kladívko, kovadlinka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6787" y="6029703"/>
            <a:ext cx="8744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4) </a:t>
            </a:r>
            <a:r>
              <a:rPr lang="cs-CZ" sz="2800" u="sng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Rovnovážné ústrojí je součástí ……………… .   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84572" y="5950891"/>
            <a:ext cx="2266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00000"/>
                </a:solidFill>
                <a:latin typeface="Times New Roman" pitchFamily="18" charset="0"/>
                <a:cs typeface="Times New Roman" pitchFamily="18" charset="0"/>
              </a:rPr>
              <a:t>vnitřního ucha</a:t>
            </a:r>
            <a:endParaRPr lang="cs-CZ" sz="2800" dirty="0">
              <a:solidFill>
                <a:srgbClr val="9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83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Použité zdroje</a:t>
            </a:r>
            <a:endParaRPr lang="cs-CZ" sz="6000" dirty="0">
              <a:latin typeface="Baskerville Old Face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491880" y="1484784"/>
            <a:ext cx="4392488" cy="0"/>
          </a:xfrm>
          <a:prstGeom prst="line">
            <a:avLst/>
          </a:prstGeom>
          <a:ln w="38100">
            <a:solidFill>
              <a:srgbClr val="9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683568" y="1816032"/>
            <a:ext cx="756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použité obrázky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kliparty galerie MS Office 2010</a:t>
            </a:r>
          </a:p>
        </p:txBody>
      </p:sp>
    </p:spTree>
    <p:extLst>
      <p:ext uri="{BB962C8B-B14F-4D97-AF65-F5344CB8AC3E}">
        <p14:creationId xmlns:p14="http://schemas.microsoft.com/office/powerpoint/2010/main" val="103035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lastní 8">
      <a:dk1>
        <a:sysClr val="windowText" lastClr="000000"/>
      </a:dk1>
      <a:lt1>
        <a:sysClr val="window" lastClr="FFFFFF"/>
      </a:lt1>
      <a:dk2>
        <a:srgbClr val="811717"/>
      </a:dk2>
      <a:lt2>
        <a:srgbClr val="FFC984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687</TotalTime>
  <Words>466</Words>
  <Application>Microsoft Office PowerPoint</Application>
  <PresentationFormat>Předvádění na obrazovce (4:3)</PresentationFormat>
  <Paragraphs>104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Ústrojí sluchu</vt:lpstr>
      <vt:lpstr>Prezentace aplikace PowerPoint</vt:lpstr>
      <vt:lpstr>Prezentace aplikace PowerPoint</vt:lpstr>
      <vt:lpstr>Poruchy sluchu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Konířová Věra</cp:lastModifiedBy>
  <cp:revision>154</cp:revision>
  <dcterms:created xsi:type="dcterms:W3CDTF">2012-05-07T10:28:52Z</dcterms:created>
  <dcterms:modified xsi:type="dcterms:W3CDTF">2012-08-26T09:06:51Z</dcterms:modified>
</cp:coreProperties>
</file>