
<file path=[Content_Types].xml><?xml version="1.0" encoding="utf-8"?>
<Types xmlns="http://schemas.openxmlformats.org/package/2006/content-types">
  <Default Extension="jpeg" ContentType="image/jpeg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56" r:id="rId1"/>
  </p:sldMasterIdLst>
  <p:sldIdLst>
    <p:sldId id="262" r:id="rId2"/>
    <p:sldId id="267" r:id="rId3"/>
    <p:sldId id="257" r:id="rId4"/>
    <p:sldId id="258" r:id="rId5"/>
    <p:sldId id="259" r:id="rId6"/>
    <p:sldId id="260" r:id="rId7"/>
    <p:sldId id="261" r:id="rId8"/>
    <p:sldId id="263" r:id="rId9"/>
    <p:sldId id="264" r:id="rId10"/>
    <p:sldId id="266" r:id="rId11"/>
    <p:sldId id="265" r:id="rId12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0000"/>
    <a:srgbClr val="FF3300"/>
    <a:srgbClr val="FF9933"/>
    <a:srgbClr val="FF9900"/>
    <a:srgbClr val="FF6600"/>
    <a:srgbClr val="A50021"/>
    <a:srgbClr val="FF0000"/>
    <a:srgbClr val="6600CC"/>
    <a:srgbClr val="333399"/>
    <a:srgbClr val="9900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588" autoAdjust="0"/>
    <p:restoredTop sz="94671" autoAdjust="0"/>
  </p:normalViewPr>
  <p:slideViewPr>
    <p:cSldViewPr>
      <p:cViewPr varScale="1">
        <p:scale>
          <a:sx n="70" d="100"/>
          <a:sy n="70" d="100"/>
        </p:scale>
        <p:origin x="-1374" y="-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16"/>
          <p:cNvGrpSpPr/>
          <p:nvPr/>
        </p:nvGrpSpPr>
        <p:grpSpPr>
          <a:xfrm>
            <a:off x="0" y="3268345"/>
            <a:ext cx="9144000" cy="146304"/>
            <a:chOff x="0" y="3268345"/>
            <a:chExt cx="9144000" cy="146304"/>
          </a:xfrm>
        </p:grpSpPr>
        <p:sp>
          <p:nvSpPr>
            <p:cNvPr id="13" name="Rectangle 12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09600" y="1752600"/>
            <a:ext cx="7924800" cy="1470025"/>
          </a:xfrm>
          <a:prstGeom prst="rect">
            <a:avLst/>
          </a:prstGeom>
        </p:spPr>
        <p:txBody>
          <a:bodyPr anchor="b"/>
          <a:lstStyle>
            <a:lvl1pPr algn="ctr"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505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2800">
                <a:solidFill>
                  <a:schemeClr val="tx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499616"/>
            <a:ext cx="8229600" cy="4626547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  <p:grpSp>
        <p:nvGrpSpPr>
          <p:cNvPr id="2" name="Group 13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  <p:sp>
        <p:nvSpPr>
          <p:cNvPr id="19" name="Title 18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67512" y="4406900"/>
            <a:ext cx="7827201" cy="1362075"/>
          </a:xfrm>
          <a:prstGeom prst="rect">
            <a:avLst/>
          </a:prstGeo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67512" y="2667000"/>
            <a:ext cx="7827201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12"/>
          <p:cNvGrpSpPr/>
          <p:nvPr/>
        </p:nvGrpSpPr>
        <p:grpSpPr>
          <a:xfrm flipH="1">
            <a:off x="0" y="4228465"/>
            <a:ext cx="9144000" cy="146304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  <p:sp>
        <p:nvSpPr>
          <p:cNvPr id="14" name="Title 1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4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6" name="Rectangle 15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297112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600200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297112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  <p:sp>
        <p:nvSpPr>
          <p:cNvPr id="16" name="Title 1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6"/>
          <p:cNvGrpSpPr/>
          <p:nvPr/>
        </p:nvGrpSpPr>
        <p:grpSpPr>
          <a:xfrm>
            <a:off x="0" y="1371600"/>
            <a:ext cx="9144000" cy="73152"/>
            <a:chOff x="0" y="3268345"/>
            <a:chExt cx="9144000" cy="146304"/>
          </a:xfrm>
        </p:grpSpPr>
        <p:sp>
          <p:nvSpPr>
            <p:cNvPr id="18" name="Rectangle 1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1" name="Rectangle 2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  <p:sp>
        <p:nvSpPr>
          <p:cNvPr id="12" name="Title 1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12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14" name="Rectangle 13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  <p:grpSp>
        <p:nvGrpSpPr>
          <p:cNvPr id="5" name="Group 10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2" name="Rectangle 11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3" name="Rectangle 12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4" name="Rectangle 13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5" name="Rectangle 14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793750"/>
          </a:xfrm>
          <a:prstGeom prst="rect">
            <a:avLst/>
          </a:prstGeom>
        </p:spPr>
        <p:txBody>
          <a:bodyPr anchor="b">
            <a:normAutofit/>
          </a:bodyPr>
          <a:lstStyle>
            <a:lvl1pPr algn="l">
              <a:defRPr sz="28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1371600"/>
            <a:ext cx="5111750" cy="475456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371600"/>
            <a:ext cx="3008313" cy="47545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  <p:grpSp>
        <p:nvGrpSpPr>
          <p:cNvPr id="8" name="Group 13"/>
          <p:cNvGrpSpPr/>
          <p:nvPr/>
        </p:nvGrpSpPr>
        <p:grpSpPr>
          <a:xfrm flipH="1">
            <a:off x="0" y="1143000"/>
            <a:ext cx="9144000" cy="73152"/>
            <a:chOff x="0" y="3268345"/>
            <a:chExt cx="9144000" cy="146304"/>
          </a:xfrm>
        </p:grpSpPr>
        <p:sp>
          <p:nvSpPr>
            <p:cNvPr id="15" name="Rectangle 14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6" name="Rectangle 15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7" name="Rectangle 16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Picture Placeholder 14"/>
          <p:cNvSpPr>
            <a:spLocks noGrp="1"/>
          </p:cNvSpPr>
          <p:nvPr>
            <p:ph type="pic" sz="quarter" idx="13"/>
          </p:nvPr>
        </p:nvSpPr>
        <p:spPr>
          <a:xfrm>
            <a:off x="1801368" y="685800"/>
            <a:ext cx="5495544" cy="3886200"/>
          </a:xfrm>
          <a:solidFill>
            <a:schemeClr val="accent1"/>
          </a:solidFill>
          <a:effectLst>
            <a:reflection blurRad="6350" stA="52000" endA="300" endPos="35000" dir="5400000" sy="-100000" algn="bl" rotWithShape="0"/>
          </a:effectLst>
          <a:scene3d>
            <a:camera prst="orthographicFront"/>
            <a:lightRig rig="contrasting" dir="t"/>
          </a:scene3d>
          <a:sp3d contourW="12700" prstMaterial="softEdge">
            <a:bevelT prst="cross"/>
            <a:contourClr>
              <a:srgbClr val="FFFFFF"/>
            </a:contourClr>
          </a:sp3d>
        </p:spPr>
        <p:txBody>
          <a:bodyPr/>
          <a:lstStyle/>
          <a:p>
            <a:r>
              <a:rPr lang="cs-CZ" smtClean="0"/>
              <a:t>Kliknutím na ikonu přidáte obrázek.</a:t>
            </a:r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  <a:prstGeom prst="rect">
            <a:avLst/>
          </a:prstGeo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  <p:grpSp>
        <p:nvGrpSpPr>
          <p:cNvPr id="3" name="Group 15"/>
          <p:cNvGrpSpPr/>
          <p:nvPr/>
        </p:nvGrpSpPr>
        <p:grpSpPr>
          <a:xfrm>
            <a:off x="-9144" y="-18288"/>
            <a:ext cx="9144000" cy="146304"/>
            <a:chOff x="0" y="3268345"/>
            <a:chExt cx="9144000" cy="146304"/>
          </a:xfrm>
        </p:grpSpPr>
        <p:sp>
          <p:nvSpPr>
            <p:cNvPr id="17" name="Rectangle 16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8" name="Rectangle 17"/>
            <p:cNvSpPr/>
            <p:nvPr userDrawn="1"/>
          </p:nvSpPr>
          <p:spPr>
            <a:xfrm>
              <a:off x="5495544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9" name="Rectangle 18"/>
            <p:cNvSpPr/>
            <p:nvPr userDrawn="1"/>
          </p:nvSpPr>
          <p:spPr>
            <a:xfrm>
              <a:off x="6592824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20" name="Rectangle 19"/>
            <p:cNvSpPr/>
            <p:nvPr userDrawn="1"/>
          </p:nvSpPr>
          <p:spPr>
            <a:xfrm>
              <a:off x="7690104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grpSp>
        <p:nvGrpSpPr>
          <p:cNvPr id="2" name="Group 7"/>
          <p:cNvGrpSpPr/>
          <p:nvPr/>
        </p:nvGrpSpPr>
        <p:grpSpPr>
          <a:xfrm flipH="1">
            <a:off x="0" y="1371600"/>
            <a:ext cx="9144000" cy="73152"/>
            <a:chOff x="0" y="3268345"/>
            <a:chExt cx="9144000" cy="146304"/>
          </a:xfrm>
        </p:grpSpPr>
        <p:sp>
          <p:nvSpPr>
            <p:cNvPr id="9" name="Rectangle 8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2" name="Rectangle 11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858000" y="274638"/>
            <a:ext cx="1828800" cy="5851525"/>
          </a:xfrm>
          <a:prstGeom prst="rect">
            <a:avLst/>
          </a:prstGeo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1722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839712" y="6356350"/>
            <a:ext cx="1868424" cy="365125"/>
          </a:xfrm>
        </p:spPr>
        <p:txBody>
          <a:bodyPr/>
          <a:lstStyle/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  <p:grpSp>
        <p:nvGrpSpPr>
          <p:cNvPr id="7" name="Group 6"/>
          <p:cNvGrpSpPr/>
          <p:nvPr/>
        </p:nvGrpSpPr>
        <p:grpSpPr>
          <a:xfrm rot="5400000" flipH="1">
            <a:off x="3332988" y="3384804"/>
            <a:ext cx="6867144" cy="73152"/>
            <a:chOff x="0" y="3268345"/>
            <a:chExt cx="9144000" cy="146304"/>
          </a:xfrm>
        </p:grpSpPr>
        <p:sp>
          <p:nvSpPr>
            <p:cNvPr id="8" name="Rectangle 7"/>
            <p:cNvSpPr/>
            <p:nvPr userDrawn="1"/>
          </p:nvSpPr>
          <p:spPr>
            <a:xfrm>
              <a:off x="0" y="3268345"/>
              <a:ext cx="9144000" cy="146304"/>
            </a:xfrm>
            <a:prstGeom prst="rect">
              <a:avLst/>
            </a:prstGeom>
            <a:solidFill>
              <a:schemeClr val="tx2">
                <a:lumMod val="7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9" name="Rectangle 8"/>
            <p:cNvSpPr/>
            <p:nvPr userDrawn="1"/>
          </p:nvSpPr>
          <p:spPr>
            <a:xfrm>
              <a:off x="5181600" y="3268345"/>
              <a:ext cx="1097280" cy="146304"/>
            </a:xfrm>
            <a:prstGeom prst="rect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0" name="Rectangle 9"/>
            <p:cNvSpPr/>
            <p:nvPr userDrawn="1"/>
          </p:nvSpPr>
          <p:spPr>
            <a:xfrm>
              <a:off x="6278880" y="3268345"/>
              <a:ext cx="1097280" cy="146304"/>
            </a:xfrm>
            <a:prstGeom prst="rect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  <p:sp>
          <p:nvSpPr>
            <p:cNvPr id="11" name="Rectangle 10"/>
            <p:cNvSpPr/>
            <p:nvPr userDrawn="1"/>
          </p:nvSpPr>
          <p:spPr>
            <a:xfrm>
              <a:off x="7376160" y="3268345"/>
              <a:ext cx="1097280" cy="146304"/>
            </a:xfrm>
            <a:prstGeom prst="rect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/>
            </a:p>
          </p:txBody>
        </p:sp>
      </p:grp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26" y="0"/>
            <a:ext cx="9144000" cy="6286520"/>
          </a:xfrm>
          <a:prstGeom prst="rect">
            <a:avLst/>
          </a:prstGeom>
          <a:gradFill flip="none" rotWithShape="1">
            <a:gsLst>
              <a:gs pos="1000">
                <a:schemeClr val="bg2">
                  <a:alpha val="0"/>
                </a:schemeClr>
              </a:gs>
              <a:gs pos="100000">
                <a:schemeClr val="bg1">
                  <a:alpha val="92000"/>
                </a:schemeClr>
              </a:gs>
            </a:gsLst>
            <a:lin ang="16200000" scaled="1"/>
            <a:tileRect/>
          </a:gradFill>
          <a:ln w="28575" cap="flat" cmpd="sng" algn="ctr">
            <a:noFill/>
            <a:prstDash val="solid"/>
          </a:ln>
        </p:spPr>
        <p:style>
          <a:lnRef idx="2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ko-KR" alt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6574536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ysClr val="windowText" lastClr="000000"/>
                </a:solidFill>
              </a:defRPr>
            </a:lvl1pPr>
          </a:lstStyle>
          <a:p>
            <a:fld id="{27D79300-FB58-46DF-9984-C87D640610DD}" type="datetimeFigureOut">
              <a:rPr lang="cs-CZ" smtClean="0"/>
              <a:t>26.8.2012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ysClr val="windowText" lastClr="000000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60248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ysClr val="windowText" lastClr="000000"/>
                </a:solidFill>
              </a:defRPr>
            </a:lvl1pPr>
          </a:lstStyle>
          <a:p>
            <a:fld id="{E17D584D-728B-42FD-89CD-A1031E50CE3D}" type="slidenum">
              <a:rPr lang="cs-CZ" smtClean="0"/>
              <a:t>‹#›</a:t>
            </a:fld>
            <a:endParaRPr lang="cs-CZ"/>
          </a:p>
        </p:txBody>
      </p:sp>
      <p:sp>
        <p:nvSpPr>
          <p:cNvPr id="8" name="Title Placeholder 7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757" r:id="rId1"/>
    <p:sldLayoutId id="2147483758" r:id="rId2"/>
    <p:sldLayoutId id="2147483759" r:id="rId3"/>
    <p:sldLayoutId id="2147483760" r:id="rId4"/>
    <p:sldLayoutId id="2147483761" r:id="rId5"/>
    <p:sldLayoutId id="2147483762" r:id="rId6"/>
    <p:sldLayoutId id="2147483763" r:id="rId7"/>
    <p:sldLayoutId id="2147483764" r:id="rId8"/>
    <p:sldLayoutId id="2147483765" r:id="rId9"/>
    <p:sldLayoutId id="2147483766" r:id="rId10"/>
    <p:sldLayoutId id="2147483767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4400" kern="1200">
          <a:ln>
            <a:noFill/>
          </a:ln>
          <a:solidFill>
            <a:srgbClr val="FFFFFF"/>
          </a:solidFill>
          <a:effectLst>
            <a:glow rad="101600">
              <a:schemeClr val="tx2"/>
            </a:glow>
          </a:effectLst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spcBef>
          <a:spcPct val="20000"/>
        </a:spcBef>
        <a:buClr>
          <a:schemeClr val="tx2"/>
        </a:buClr>
        <a:buSzPct val="70000"/>
        <a:buFont typeface="Wingdings 2" pitchFamily="18" charset="2"/>
        <a:buChar char="¥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Clr>
          <a:schemeClr val="accent4"/>
        </a:buClr>
        <a:buSzPct val="60000"/>
        <a:buFont typeface="Wingdings 2" pitchFamily="18" charset="2"/>
        <a:buChar char="¥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Clr>
          <a:schemeClr val="accent5"/>
        </a:buClr>
        <a:buSzPct val="57000"/>
        <a:buFont typeface="Wingdings 2" pitchFamily="18" charset="2"/>
        <a:buChar char="¥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Clr>
          <a:schemeClr val="accent6"/>
        </a:buClr>
        <a:buSzPct val="55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Clr>
          <a:schemeClr val="accent2"/>
        </a:buClr>
        <a:buSzPct val="50000"/>
        <a:buFont typeface="Wingdings 2" pitchFamily="18" charset="2"/>
        <a:buChar char="¥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2545027"/>
            <a:ext cx="8172400" cy="1631216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>
                <a:solidFill>
                  <a:schemeClr val="bg1">
                    <a:lumMod val="50000"/>
                  </a:schemeClr>
                </a:solidFill>
              </a:rPr>
              <a:t>NÁZEV ŠKOLY: ZŠ Pardubice – </a:t>
            </a:r>
            <a:r>
              <a:rPr lang="cs-CZ" sz="2000" dirty="0" err="1">
                <a:solidFill>
                  <a:schemeClr val="bg1">
                    <a:lumMod val="50000"/>
                  </a:schemeClr>
                </a:solidFill>
              </a:rPr>
              <a:t>Spořilov</a:t>
            </a:r>
            <a:endParaRPr lang="cs-CZ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1">
                    <a:lumMod val="50000"/>
                  </a:schemeClr>
                </a:solidFill>
              </a:rPr>
              <a:t>AUTOR: Věra Konířová</a:t>
            </a:r>
          </a:p>
          <a:p>
            <a:r>
              <a:rPr lang="cs-CZ" sz="2000" dirty="0">
                <a:solidFill>
                  <a:schemeClr val="bg1">
                    <a:lumMod val="50000"/>
                  </a:schemeClr>
                </a:solidFill>
              </a:rPr>
              <a:t>NÁZEV: VY_52_INOVACE_PŘÍRODOPIS 6. – 9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</a:rPr>
              <a:t>._33.ZRAKOVÉ ÚSTROJÍ</a:t>
            </a:r>
            <a:endParaRPr lang="cs-CZ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1">
                    <a:lumMod val="50000"/>
                  </a:schemeClr>
                </a:solidFill>
              </a:rPr>
              <a:t>TÉMA: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</a:rPr>
              <a:t>ZRAKOVÉ ÚSTROJÍ</a:t>
            </a:r>
            <a:endParaRPr lang="cs-CZ" sz="2000" dirty="0">
              <a:solidFill>
                <a:schemeClr val="bg1">
                  <a:lumMod val="50000"/>
                </a:schemeClr>
              </a:solidFill>
            </a:endParaRPr>
          </a:p>
          <a:p>
            <a:r>
              <a:rPr lang="cs-CZ" sz="2000" dirty="0">
                <a:solidFill>
                  <a:schemeClr val="bg1">
                    <a:lumMod val="50000"/>
                  </a:schemeClr>
                </a:solidFill>
              </a:rPr>
              <a:t>ČÍSLO PROJEKTU: CZ.1.07/1.4.00/21.2349 </a:t>
            </a:r>
          </a:p>
        </p:txBody>
      </p:sp>
      <p:pic>
        <p:nvPicPr>
          <p:cNvPr id="1026" name="Picture 2" descr="C:\Users\KonirovaV\Desktop\logo opvk eu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9952" y="476672"/>
            <a:ext cx="5744095" cy="1409007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02092194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251520" y="2545027"/>
            <a:ext cx="8172400" cy="40011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endParaRPr lang="cs-CZ" sz="2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" name="TextovéPole 1"/>
          <p:cNvSpPr txBox="1"/>
          <p:nvPr/>
        </p:nvSpPr>
        <p:spPr>
          <a:xfrm>
            <a:off x="251520" y="348624"/>
            <a:ext cx="8892480" cy="317009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>
                  <a:glow rad="101600">
                    <a:schemeClr val="tx2"/>
                  </a:glow>
                </a:effectLst>
                <a:latin typeface="+mj-lt"/>
              </a:rPr>
              <a:t>ANOTACE: </a:t>
            </a:r>
            <a:r>
              <a:rPr lang="cs-CZ" sz="2000" dirty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Cílem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 prezentace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je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 zopakovat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a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 rozšířit  stávající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vědomosti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  žáků </a:t>
            </a:r>
          </a:p>
          <a:p>
            <a:r>
              <a:rPr lang="cs-CZ" sz="2000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   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o zrakovém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ústrojí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.  Své nové poznatky si mohou žáci prověřit v závěru </a:t>
            </a:r>
          </a:p>
          <a:p>
            <a:r>
              <a:rPr lang="cs-CZ" sz="2000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   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prezentace formou řešení jednoduchých testových úloh.</a:t>
            </a:r>
            <a:endParaRPr lang="cs-CZ" sz="2000" dirty="0" smtClean="0">
              <a:solidFill>
                <a:schemeClr val="bg1">
                  <a:lumMod val="50000"/>
                </a:schemeClr>
              </a:solidFill>
              <a:effectLst/>
              <a:latin typeface="+mj-lt"/>
            </a:endParaRPr>
          </a:p>
          <a:p>
            <a:endParaRPr lang="cs-CZ" sz="2000" dirty="0" smtClean="0">
              <a:solidFill>
                <a:schemeClr val="bg1">
                  <a:lumMod val="50000"/>
                </a:schemeClr>
              </a:solidFill>
              <a:effectLst/>
              <a:latin typeface="+mj-lt"/>
            </a:endParaRPr>
          </a:p>
          <a:p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                   Prezentaci   je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vhodnější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  realizovat   v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učebně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  s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interaktivní tabulí </a:t>
            </a:r>
            <a:endParaRPr lang="cs-CZ" sz="2000" dirty="0" smtClean="0">
              <a:solidFill>
                <a:schemeClr val="bg1">
                  <a:lumMod val="50000"/>
                </a:schemeClr>
              </a:solidFill>
              <a:effectLst/>
              <a:latin typeface="+mj-lt"/>
            </a:endParaRPr>
          </a:p>
          <a:p>
            <a:r>
              <a:rPr lang="cs-CZ" sz="2000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                  -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z  důvodu  aktivnějšího  zapojení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žáků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 při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řešení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 opakovacího  testu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. </a:t>
            </a:r>
            <a:endParaRPr lang="cs-CZ" sz="2000" dirty="0" smtClean="0">
              <a:solidFill>
                <a:schemeClr val="bg1">
                  <a:lumMod val="50000"/>
                </a:schemeClr>
              </a:solidFill>
              <a:effectLst/>
              <a:latin typeface="+mj-lt"/>
            </a:endParaRPr>
          </a:p>
          <a:p>
            <a:r>
              <a:rPr lang="cs-CZ" sz="2000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   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Vhodné  je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také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 při  prezentaci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využít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 obrázky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stavby oka z učebnice </a:t>
            </a:r>
            <a:endParaRPr lang="cs-CZ" sz="2000" dirty="0" smtClean="0">
              <a:solidFill>
                <a:schemeClr val="bg1">
                  <a:lumMod val="50000"/>
                </a:schemeClr>
              </a:solidFill>
              <a:effectLst/>
              <a:latin typeface="+mj-lt"/>
            </a:endParaRPr>
          </a:p>
          <a:p>
            <a:r>
              <a:rPr lang="cs-CZ" sz="2000" dirty="0">
                <a:solidFill>
                  <a:schemeClr val="bg1">
                    <a:lumMod val="50000"/>
                  </a:schemeClr>
                </a:solidFill>
                <a:latin typeface="+mj-lt"/>
              </a:rPr>
              <a:t>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latin typeface="+mj-lt"/>
              </a:rPr>
              <a:t>                 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nebo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rozkládacího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anatomického modelu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oka.</a:t>
            </a:r>
            <a:endParaRPr lang="cs-CZ" sz="2000" dirty="0">
              <a:solidFill>
                <a:schemeClr val="bg1">
                  <a:lumMod val="50000"/>
                </a:schemeClr>
              </a:solidFill>
              <a:effectLst/>
              <a:latin typeface="+mj-lt"/>
            </a:endParaRPr>
          </a:p>
          <a:p>
            <a:endParaRPr lang="cs-CZ" sz="2000" dirty="0">
              <a:solidFill>
                <a:schemeClr val="bg1">
                  <a:lumMod val="50000"/>
                </a:schemeClr>
              </a:solidFill>
              <a:effectLst/>
              <a:latin typeface="+mj-lt"/>
            </a:endParaRPr>
          </a:p>
          <a:p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                   Prezentace </a:t>
            </a:r>
            <a:r>
              <a:rPr lang="cs-CZ" sz="2000" dirty="0" smtClean="0">
                <a:solidFill>
                  <a:schemeClr val="bg1">
                    <a:lumMod val="50000"/>
                  </a:schemeClr>
                </a:solidFill>
                <a:effectLst/>
                <a:latin typeface="+mj-lt"/>
              </a:rPr>
              <a:t>byla vytvořena dne 7. 5. 2012 a ověřena dne 11. 5. 2012.</a:t>
            </a:r>
            <a:endParaRPr lang="cs-CZ" sz="2000" dirty="0">
              <a:solidFill>
                <a:schemeClr val="bg1">
                  <a:lumMod val="50000"/>
                </a:schemeClr>
              </a:solidFill>
              <a:effectLst/>
              <a:latin typeface="+mj-lt"/>
            </a:endParaRPr>
          </a:p>
        </p:txBody>
      </p:sp>
    </p:spTree>
    <p:extLst>
      <p:ext uri="{BB962C8B-B14F-4D97-AF65-F5344CB8AC3E}">
        <p14:creationId xmlns:p14="http://schemas.microsoft.com/office/powerpoint/2010/main" val="62152705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chemeClr val="bg1">
                    <a:lumMod val="50000"/>
                  </a:schemeClr>
                </a:solidFill>
              </a:rPr>
              <a:t>Zrakové ústrojí</a:t>
            </a:r>
            <a:endParaRPr lang="cs-CZ" sz="80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3" name="Picture 10" descr="C:\Users\KonirovaV\AppData\Local\Microsoft\Windows\Temporary Internet Files\Content.IE5\AM1I8PN9\MP900406700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25677" y="2695852"/>
            <a:ext cx="5880230" cy="39186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323527" y="2080012"/>
            <a:ext cx="36364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orgánem zraku je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oko</a:t>
            </a:r>
            <a:endParaRPr lang="cs-CZ" sz="2800" b="1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1556792"/>
            <a:ext cx="521027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ze smyslů je nejvýznamnější </a:t>
            </a:r>
            <a:r>
              <a:rPr lang="cs-CZ" sz="2800" b="1" u="sng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zrak</a:t>
            </a:r>
            <a:endParaRPr lang="cs-CZ" sz="2800" b="1" u="sng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154336004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42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12" dur="17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Nadpis 2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CC0000"/>
                </a:solidFill>
              </a:rPr>
              <a:t>Stavba oka</a:t>
            </a:r>
            <a:endParaRPr lang="cs-CZ" sz="6600" dirty="0">
              <a:solidFill>
                <a:srgbClr val="CC0000"/>
              </a:solidFill>
            </a:endParaRPr>
          </a:p>
        </p:txBody>
      </p:sp>
      <p:pic>
        <p:nvPicPr>
          <p:cNvPr id="4" name="Picture 13" descr="C:\Users\KonirovaV\AppData\Local\Microsoft\Windows\Temporary Internet Files\Content.IE5\S7687CZ2\MC900286854[1].wmf"/>
          <p:cNvPicPr>
            <a:picLocks noChangeAspect="1" noChangeArrowheads="1"/>
          </p:cNvPicPr>
          <p:nvPr/>
        </p:nvPicPr>
        <p:blipFill rotWithShape="1"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3573" t="37285"/>
          <a:stretch/>
        </p:blipFill>
        <p:spPr bwMode="auto">
          <a:xfrm>
            <a:off x="349513" y="1707023"/>
            <a:ext cx="2478268" cy="222603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2987825" y="1683184"/>
            <a:ext cx="61561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oční  koule  se  nachází  v 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</a:rPr>
              <a:t>očnici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</a:p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(dutina v lebce)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87825" y="2637291"/>
            <a:ext cx="354699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je tvořena 3 vrstvami: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203848" y="3160511"/>
            <a:ext cx="32240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/>
                <a:cs typeface="Verdana"/>
              </a:rPr>
              <a:t>▪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Verdana"/>
                <a:ea typeface="Verdana"/>
                <a:cs typeface="Verdana"/>
              </a:rPr>
              <a:t>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povrchová vrstva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=</a:t>
            </a:r>
            <a:endParaRPr lang="cs-CZ" sz="2800" b="1" u="sng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3466004" y="3775228"/>
            <a:ext cx="5677997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vepředu  přechází  v  průhlednou  </a:t>
            </a:r>
          </a:p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rohovku</a:t>
            </a:r>
            <a:endParaRPr lang="cs-CZ" sz="2800" b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3203847" y="4729335"/>
            <a:ext cx="27286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/>
                <a:cs typeface="Verdana"/>
              </a:rPr>
              <a:t>▪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latin typeface="Verdana"/>
                <a:ea typeface="Verdana"/>
                <a:cs typeface="Verdana"/>
              </a:rPr>
              <a:t>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střední vrstva =</a:t>
            </a:r>
            <a:endParaRPr lang="cs-CZ" sz="2800" b="1" u="sng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3466004" y="5388904"/>
            <a:ext cx="312701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v přední části tvoří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7151865" y="5374658"/>
            <a:ext cx="224070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řasnaté  </a:t>
            </a:r>
          </a:p>
          <a:p>
            <a:r>
              <a:rPr lang="cs-CZ" sz="2800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tělísko</a:t>
            </a:r>
            <a:endParaRPr lang="cs-CZ" sz="2800" b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922111" y="6237312"/>
            <a:ext cx="16049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duhovku</a:t>
            </a:r>
            <a:endParaRPr lang="cs-CZ" sz="2800" b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 flipH="1">
            <a:off x="6092124" y="3586436"/>
            <a:ext cx="237256" cy="1887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 flipH="1">
            <a:off x="5580112" y="5200113"/>
            <a:ext cx="237256" cy="188791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6724607" y="5650514"/>
            <a:ext cx="42725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0" name="Přímá spojnice se šipkou 29"/>
          <p:cNvCxnSpPr/>
          <p:nvPr/>
        </p:nvCxnSpPr>
        <p:spPr>
          <a:xfrm flipH="1">
            <a:off x="6223717" y="5650514"/>
            <a:ext cx="500890" cy="58679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TextovéPole 32"/>
          <p:cNvSpPr txBox="1"/>
          <p:nvPr/>
        </p:nvSpPr>
        <p:spPr>
          <a:xfrm>
            <a:off x="467544" y="3933056"/>
            <a:ext cx="2036007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Obr. řezu oční koulí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6329380" y="3160511"/>
            <a:ext cx="1324402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u="sng" dirty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bělima</a:t>
            </a:r>
          </a:p>
        </p:txBody>
      </p:sp>
      <p:sp>
        <p:nvSpPr>
          <p:cNvPr id="12" name="Obdélník 11"/>
          <p:cNvSpPr/>
          <p:nvPr/>
        </p:nvSpPr>
        <p:spPr>
          <a:xfrm>
            <a:off x="5820394" y="4729335"/>
            <a:ext cx="168187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b="1" u="sng" dirty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cévnatka</a:t>
            </a:r>
          </a:p>
        </p:txBody>
      </p:sp>
    </p:spTree>
    <p:extLst>
      <p:ext uri="{BB962C8B-B14F-4D97-AF65-F5344CB8AC3E}">
        <p14:creationId xmlns:p14="http://schemas.microsoft.com/office/powerpoint/2010/main" val="2657911529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1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2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20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2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9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0" fill="hold">
                      <p:stCondLst>
                        <p:cond delay="indefinite"/>
                      </p:stCondLst>
                      <p:childTnLst>
                        <p:par>
                          <p:cTn id="31" fill="hold">
                            <p:stCondLst>
                              <p:cond delay="0"/>
                            </p:stCondLst>
                            <p:childTnLst>
                              <p:par>
                                <p:cTn id="3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4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5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6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7" fill="hold">
                      <p:stCondLst>
                        <p:cond delay="indefinite"/>
                      </p:stCondLst>
                      <p:childTnLst>
                        <p:par>
                          <p:cTn id="38" fill="hold">
                            <p:stCondLst>
                              <p:cond delay="0"/>
                            </p:stCondLst>
                            <p:childTnLst>
                              <p:par>
                                <p:cTn id="39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1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2" fill="hold">
                      <p:stCondLst>
                        <p:cond delay="indefinite"/>
                      </p:stCondLst>
                      <p:childTnLst>
                        <p:par>
                          <p:cTn id="43" fill="hold">
                            <p:stCondLst>
                              <p:cond delay="0"/>
                            </p:stCondLst>
                            <p:childTnLst>
                              <p:par>
                                <p:cTn id="4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6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4" fill="hold">
                      <p:stCondLst>
                        <p:cond delay="indefinite"/>
                      </p:stCondLst>
                      <p:childTnLst>
                        <p:par>
                          <p:cTn id="55" fill="hold">
                            <p:stCondLst>
                              <p:cond delay="0"/>
                            </p:stCondLst>
                            <p:childTnLst>
                              <p:par>
                                <p:cTn id="5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8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9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0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1" fill="hold">
                      <p:stCondLst>
                        <p:cond delay="indefinite"/>
                      </p:stCondLst>
                      <p:childTnLst>
                        <p:par>
                          <p:cTn id="62" fill="hold">
                            <p:stCondLst>
                              <p:cond delay="0"/>
                            </p:stCondLst>
                            <p:childTnLst>
                              <p:par>
                                <p:cTn id="63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65" dur="1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0" dur="5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1" fill="hold">
                      <p:stCondLst>
                        <p:cond delay="indefinite"/>
                      </p:stCondLst>
                      <p:childTnLst>
                        <p:par>
                          <p:cTn id="72" fill="hold">
                            <p:stCondLst>
                              <p:cond delay="0"/>
                            </p:stCondLst>
                            <p:childTnLst>
                              <p:par>
                                <p:cTn id="7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8" fill="hold">
                      <p:stCondLst>
                        <p:cond delay="indefinite"/>
                      </p:stCondLst>
                      <p:childTnLst>
                        <p:par>
                          <p:cTn id="79" fill="hold">
                            <p:stCondLst>
                              <p:cond delay="0"/>
                            </p:stCondLst>
                            <p:childTnLst>
                              <p:par>
                                <p:cTn id="8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2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9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500"/>
                                        <p:tgtEl>
                                          <p:spTgt spid="3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5" grpId="0"/>
      <p:bldP spid="6" grpId="0"/>
      <p:bldP spid="7" grpId="0"/>
      <p:bldP spid="8" grpId="0"/>
      <p:bldP spid="9" grpId="0"/>
      <p:bldP spid="10" grpId="0"/>
      <p:bldP spid="11" grpId="0"/>
      <p:bldP spid="13" grpId="0"/>
      <p:bldP spid="33" grpId="0"/>
      <p:bldP spid="2" grpId="0"/>
      <p:bldP spid="12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Obdélník 2"/>
          <p:cNvSpPr/>
          <p:nvPr/>
        </p:nvSpPr>
        <p:spPr>
          <a:xfrm>
            <a:off x="323528" y="1358771"/>
            <a:ext cx="1800558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-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duhovka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Obdélník 3"/>
          <p:cNvSpPr/>
          <p:nvPr/>
        </p:nvSpPr>
        <p:spPr>
          <a:xfrm>
            <a:off x="323528" y="404664"/>
            <a:ext cx="640130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-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na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řasnatém tělísku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je zavěšena </a:t>
            </a:r>
            <a:r>
              <a:rPr lang="cs-CZ" sz="2800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čočka</a:t>
            </a:r>
          </a:p>
        </p:txBody>
      </p:sp>
      <p:sp>
        <p:nvSpPr>
          <p:cNvPr id="5" name="Obdélník 4"/>
          <p:cNvSpPr/>
          <p:nvPr/>
        </p:nvSpPr>
        <p:spPr>
          <a:xfrm>
            <a:off x="2051720" y="1881991"/>
            <a:ext cx="6470297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- otvor v ní se nazývá </a:t>
            </a:r>
            <a:r>
              <a:rPr lang="cs-CZ" sz="2800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zornice</a:t>
            </a:r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 (tmavá část)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6588224" y="404664"/>
            <a:ext cx="255577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(průhledná </a:t>
            </a:r>
          </a:p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      + pružná)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" name="Obdélník 1"/>
          <p:cNvSpPr/>
          <p:nvPr/>
        </p:nvSpPr>
        <p:spPr>
          <a:xfrm>
            <a:off x="2051720" y="1358771"/>
            <a:ext cx="6215484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- obsahuje pigment  (určuje zbarvení oka)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323528" y="2405211"/>
            <a:ext cx="262443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/>
                <a:cs typeface="Verdana"/>
              </a:rPr>
              <a:t>▪ vnitřní vrstva =</a:t>
            </a:r>
            <a:endParaRPr lang="cs-CZ" sz="2800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847738" y="2405211"/>
            <a:ext cx="126829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u="sng" dirty="0" smtClean="0">
                <a:solidFill>
                  <a:srgbClr val="CC000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sítnice</a:t>
            </a:r>
            <a:endParaRPr lang="cs-CZ" sz="2800" b="1" u="sng" dirty="0">
              <a:solidFill>
                <a:srgbClr val="CC000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798825" y="2928430"/>
            <a:ext cx="651669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obsahuje vlastní receptory -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světločivné  </a:t>
            </a:r>
          </a:p>
          <a:p>
            <a:r>
              <a:rPr lang="cs-CZ" sz="2800" b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                                             buňky</a:t>
            </a:r>
            <a:endParaRPr lang="cs-CZ" sz="2800" b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3029646" y="3754108"/>
            <a:ext cx="10863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tyčinky</a:t>
            </a:r>
            <a:endParaRPr lang="cs-CZ" sz="2800" i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743231" y="3754108"/>
            <a:ext cx="85876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čípky</a:t>
            </a:r>
            <a:endParaRPr lang="cs-CZ" sz="2800" i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9" name="TextovéPole 18"/>
          <p:cNvSpPr txBox="1"/>
          <p:nvPr/>
        </p:nvSpPr>
        <p:spPr>
          <a:xfrm>
            <a:off x="4066656" y="2405211"/>
            <a:ext cx="3407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(tvoří tzv. oční pozadí)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pic>
        <p:nvPicPr>
          <p:cNvPr id="21" name="Picture 10" descr="C:\Users\KonirovaV\AppData\Local\Microsoft\Windows\Temporary Internet Files\Content.IE5\AM1I8PN9\MP900425262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3528" y="3105878"/>
            <a:ext cx="2321114" cy="19075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2" name="TextovéPole 21"/>
          <p:cNvSpPr txBox="1"/>
          <p:nvPr/>
        </p:nvSpPr>
        <p:spPr>
          <a:xfrm>
            <a:off x="2847738" y="4277328"/>
            <a:ext cx="1680268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citlivé </a:t>
            </a:r>
          </a:p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na světlo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3" name="TextovéPole 22"/>
          <p:cNvSpPr txBox="1"/>
          <p:nvPr/>
        </p:nvSpPr>
        <p:spPr>
          <a:xfrm>
            <a:off x="4743231" y="4277328"/>
            <a:ext cx="3062249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umožňují barevné </a:t>
            </a:r>
          </a:p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vidění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4" name="TextovéPole 23"/>
          <p:cNvSpPr txBox="1"/>
          <p:nvPr/>
        </p:nvSpPr>
        <p:spPr>
          <a:xfrm>
            <a:off x="4743231" y="5231435"/>
            <a:ext cx="2945230" cy="95410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nejvíce jich je </a:t>
            </a:r>
          </a:p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v tzv. </a:t>
            </a:r>
            <a:r>
              <a:rPr lang="cs-CZ" sz="2800" u="sng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žluté skvrně</a:t>
            </a:r>
            <a:endParaRPr lang="cs-CZ" sz="2800" u="sng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4761927" y="6185542"/>
            <a:ext cx="42274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= místo nejostřejšího vidění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cxnSp>
        <p:nvCxnSpPr>
          <p:cNvPr id="11" name="Přímá spojnice se šipkou 10"/>
          <p:cNvCxnSpPr/>
          <p:nvPr/>
        </p:nvCxnSpPr>
        <p:spPr>
          <a:xfrm flipH="1">
            <a:off x="4066656" y="3667601"/>
            <a:ext cx="361328" cy="21493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6" name="Přímá spojnice se šipkou 25"/>
          <p:cNvCxnSpPr/>
          <p:nvPr/>
        </p:nvCxnSpPr>
        <p:spPr>
          <a:xfrm>
            <a:off x="4427984" y="3657011"/>
            <a:ext cx="340398" cy="22552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3" name="Obdélník 32"/>
          <p:cNvSpPr/>
          <p:nvPr/>
        </p:nvSpPr>
        <p:spPr>
          <a:xfrm>
            <a:off x="2798825" y="5231435"/>
            <a:ext cx="1963102" cy="954107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nerozlišují </a:t>
            </a:r>
          </a:p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barvy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cxnSp>
        <p:nvCxnSpPr>
          <p:cNvPr id="35" name="Přímá spojnice se šipkou 34"/>
          <p:cNvCxnSpPr/>
          <p:nvPr/>
        </p:nvCxnSpPr>
        <p:spPr>
          <a:xfrm flipH="1">
            <a:off x="5205076" y="6089914"/>
            <a:ext cx="334425" cy="191256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9" name="TextovéPole 38"/>
          <p:cNvSpPr txBox="1"/>
          <p:nvPr/>
        </p:nvSpPr>
        <p:spPr>
          <a:xfrm>
            <a:off x="467543" y="5132428"/>
            <a:ext cx="2020425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Obr.  </a:t>
            </a:r>
            <a:r>
              <a:rPr lang="cs-CZ" dirty="0">
                <a:solidFill>
                  <a:schemeClr val="bg1">
                    <a:lumMod val="50000"/>
                  </a:schemeClr>
                </a:solidFill>
              </a:rPr>
              <a:t>o</a:t>
            </a:r>
            <a:r>
              <a:rPr lang="cs-CZ" dirty="0" smtClean="0">
                <a:solidFill>
                  <a:schemeClr val="bg1">
                    <a:lumMod val="50000"/>
                  </a:schemeClr>
                </a:solidFill>
              </a:rPr>
              <a:t>čního pozadí</a:t>
            </a:r>
            <a:endParaRPr lang="cs-CZ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07832366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25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25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49" dur="1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0" fill="hold">
                      <p:stCondLst>
                        <p:cond delay="indefinite"/>
                      </p:stCondLst>
                      <p:childTnLst>
                        <p:par>
                          <p:cTn id="51" fill="hold">
                            <p:stCondLst>
                              <p:cond delay="0"/>
                            </p:stCondLst>
                            <p:childTnLst>
                              <p:par>
                                <p:cTn id="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1" dur="2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10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4" dur="2000"/>
                                        <p:tgtEl>
                                          <p:spTgt spid="3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5" fill="hold">
                      <p:stCondLst>
                        <p:cond delay="indefinite"/>
                      </p:stCondLst>
                      <p:childTnLst>
                        <p:par>
                          <p:cTn id="66" fill="hold">
                            <p:stCondLst>
                              <p:cond delay="0"/>
                            </p:stCondLst>
                            <p:childTnLst>
                              <p:par>
                                <p:cTn id="6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9" dur="5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1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3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9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1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2" fill="hold">
                      <p:stCondLst>
                        <p:cond delay="indefinite"/>
                      </p:stCondLst>
                      <p:childTnLst>
                        <p:par>
                          <p:cTn id="123" fill="hold">
                            <p:stCondLst>
                              <p:cond delay="0"/>
                            </p:stCondLst>
                            <p:childTnLst>
                              <p:par>
                                <p:cTn id="12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6" dur="500"/>
                                        <p:tgtEl>
                                          <p:spTgt spid="3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7" fill="hold">
                      <p:stCondLst>
                        <p:cond delay="indefinite"/>
                      </p:stCondLst>
                      <p:childTnLst>
                        <p:par>
                          <p:cTn id="128" fill="hold">
                            <p:stCondLst>
                              <p:cond delay="0"/>
                            </p:stCondLst>
                            <p:childTnLst>
                              <p:par>
                                <p:cTn id="12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2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3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/>
      <p:bldP spid="4" grpId="0"/>
      <p:bldP spid="5" grpId="0"/>
      <p:bldP spid="6" grpId="0"/>
      <p:bldP spid="2" grpId="0"/>
      <p:bldP spid="7" grpId="0"/>
      <p:bldP spid="8" grpId="0"/>
      <p:bldP spid="9" grpId="0"/>
      <p:bldP spid="16" grpId="0"/>
      <p:bldP spid="17" grpId="0"/>
      <p:bldP spid="19" grpId="0"/>
      <p:bldP spid="22" grpId="0"/>
      <p:bldP spid="23" grpId="0"/>
      <p:bldP spid="24" grpId="0"/>
      <p:bldP spid="25" grpId="0"/>
      <p:bldP spid="33" grpId="0"/>
      <p:bldP spid="39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00642" y="457508"/>
            <a:ext cx="24721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</a:t>
            </a:r>
            <a:r>
              <a:rPr lang="cs-CZ" sz="2800" u="sng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slepá skvrna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=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78979" y="457508"/>
            <a:ext cx="44064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místo odstupu očního nervu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00642" y="988999"/>
            <a:ext cx="374884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vnitřní prostor vyplněn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5528390" y="988998"/>
            <a:ext cx="361270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(průhledná rosolovitá  </a:t>
            </a:r>
          </a:p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                  hmota)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300642" y="1943105"/>
            <a:ext cx="423186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světlo prochází okem přes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6095564" y="1956163"/>
            <a:ext cx="9541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čočku</a:t>
            </a:r>
            <a:endParaRPr lang="cs-CZ" sz="2800" i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418364" y="1943105"/>
            <a:ext cx="10406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sklivec</a:t>
            </a:r>
            <a:endParaRPr lang="cs-CZ" sz="2800" i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923274" y="2375302"/>
            <a:ext cx="135646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i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</a:t>
            </a:r>
            <a:r>
              <a:rPr lang="cs-CZ" sz="2800" i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 sítnici</a:t>
            </a:r>
            <a:endParaRPr lang="cs-CZ" sz="2800" i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4218425" y="2898522"/>
            <a:ext cx="50754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obraz je zmenšený + obrácený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4303958" y="3421742"/>
            <a:ext cx="4775724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vzruchy  jsou  převedeny   </a:t>
            </a:r>
          </a:p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zrakovým  nervem </a:t>
            </a:r>
          </a:p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do koncového mozku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4298324" y="4806736"/>
            <a:ext cx="4775724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zde je obraz obrácen  nazpět </a:t>
            </a:r>
          </a:p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v souladu se skutečností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3962915" y="988999"/>
            <a:ext cx="1638590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pPr lvl="0"/>
            <a:r>
              <a:rPr lang="cs-CZ" sz="2800" b="1" dirty="0">
                <a:solidFill>
                  <a:srgbClr val="A5DFFE">
                    <a:lumMod val="50000"/>
                  </a:srgb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sklivcem</a:t>
            </a:r>
          </a:p>
        </p:txBody>
      </p:sp>
      <p:sp>
        <p:nvSpPr>
          <p:cNvPr id="19" name="Obdélník 18"/>
          <p:cNvSpPr/>
          <p:nvPr/>
        </p:nvSpPr>
        <p:spPr>
          <a:xfrm>
            <a:off x="4434848" y="1943105"/>
            <a:ext cx="123950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i="1" dirty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rohovku</a:t>
            </a:r>
            <a:endParaRPr lang="cs-CZ" sz="2800" i="1" dirty="0"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cxnSp>
        <p:nvCxnSpPr>
          <p:cNvPr id="21" name="Přímá spojnice se šipkou 20"/>
          <p:cNvCxnSpPr/>
          <p:nvPr/>
        </p:nvCxnSpPr>
        <p:spPr>
          <a:xfrm>
            <a:off x="5698355" y="2217773"/>
            <a:ext cx="31380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2" name="Přímá spojnice se šipkou 21"/>
          <p:cNvCxnSpPr/>
          <p:nvPr/>
        </p:nvCxnSpPr>
        <p:spPr>
          <a:xfrm>
            <a:off x="4532506" y="2636912"/>
            <a:ext cx="31380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3" name="Přímá spojnice se šipkou 22"/>
          <p:cNvCxnSpPr/>
          <p:nvPr/>
        </p:nvCxnSpPr>
        <p:spPr>
          <a:xfrm>
            <a:off x="7049671" y="2217773"/>
            <a:ext cx="313805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4" name="TextovéPole 23"/>
          <p:cNvSpPr txBox="1"/>
          <p:nvPr/>
        </p:nvSpPr>
        <p:spPr>
          <a:xfrm>
            <a:off x="300642" y="5760843"/>
            <a:ext cx="333988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akomodace oka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=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3527087" y="5754942"/>
            <a:ext cx="434253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schopnost  čočky zaostřovat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70271227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5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7" fill="hold">
                      <p:stCondLst>
                        <p:cond delay="indefinite"/>
                      </p:stCondLst>
                      <p:childTnLst>
                        <p:par>
                          <p:cTn id="58" fill="hold">
                            <p:stCondLst>
                              <p:cond delay="0"/>
                            </p:stCondLst>
                            <p:childTnLst>
                              <p:par>
                                <p:cTn id="5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2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4" fill="hold">
                      <p:stCondLst>
                        <p:cond delay="indefinite"/>
                      </p:stCondLst>
                      <p:childTnLst>
                        <p:par>
                          <p:cTn id="65" fill="hold">
                            <p:stCondLst>
                              <p:cond delay="0"/>
                            </p:stCondLst>
                            <p:childTnLst>
                              <p:par>
                                <p:cTn id="6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3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5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1" fill="hold">
                      <p:stCondLst>
                        <p:cond delay="indefinite"/>
                      </p:stCondLst>
                      <p:childTnLst>
                        <p:par>
                          <p:cTn id="82" fill="hold">
                            <p:stCondLst>
                              <p:cond delay="0"/>
                            </p:stCondLst>
                            <p:childTnLst>
                              <p:par>
                                <p:cTn id="8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8" fill="hold">
                      <p:stCondLst>
                        <p:cond delay="indefinite"/>
                      </p:stCondLst>
                      <p:childTnLst>
                        <p:par>
                          <p:cTn id="89" fill="hold">
                            <p:stCondLst>
                              <p:cond delay="0"/>
                            </p:stCondLst>
                            <p:childTnLst>
                              <p:par>
                                <p:cTn id="9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5" fill="hold">
                      <p:stCondLst>
                        <p:cond delay="indefinite"/>
                      </p:stCondLst>
                      <p:childTnLst>
                        <p:par>
                          <p:cTn id="96" fill="hold">
                            <p:stCondLst>
                              <p:cond delay="0"/>
                            </p:stCondLst>
                            <p:childTnLst>
                              <p:par>
                                <p:cTn id="9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7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9" fill="hold">
                      <p:stCondLst>
                        <p:cond delay="indefinite"/>
                      </p:stCondLst>
                      <p:childTnLst>
                        <p:par>
                          <p:cTn id="110" fill="hold">
                            <p:stCondLst>
                              <p:cond delay="0"/>
                            </p:stCondLst>
                            <p:childTnLst>
                              <p:par>
                                <p:cTn id="11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4" dur="1000" fill="hold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5" dur="1000"/>
                                        <p:tgtEl>
                                          <p:spTgt spid="2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6" fill="hold">
                      <p:stCondLst>
                        <p:cond delay="indefinite"/>
                      </p:stCondLst>
                      <p:childTnLst>
                        <p:par>
                          <p:cTn id="117" fill="hold">
                            <p:stCondLst>
                              <p:cond delay="0"/>
                            </p:stCondLst>
                            <p:childTnLst>
                              <p:par>
                                <p:cTn id="11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0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1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2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/>
      <p:bldP spid="7" grpId="0"/>
      <p:bldP spid="8" grpId="0"/>
      <p:bldP spid="9" grpId="0"/>
      <p:bldP spid="10" grpId="0"/>
      <p:bldP spid="13" grpId="0"/>
      <p:bldP spid="14" grpId="0"/>
      <p:bldP spid="17" grpId="0"/>
      <p:bldP spid="18" grpId="0"/>
      <p:bldP spid="19" grpId="0"/>
      <p:bldP spid="24" grpId="0"/>
      <p:bldP spid="25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323575" y="404664"/>
            <a:ext cx="514198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mezi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přídatné orgány oka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patří: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</a:t>
            </a:r>
            <a:endParaRPr lang="cs-CZ" sz="2800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539552" y="927884"/>
            <a:ext cx="295183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/>
                <a:cs typeface="Verdana"/>
              </a:rPr>
              <a:t>▪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/>
                <a:ea typeface="Verdana"/>
                <a:cs typeface="Verdana"/>
              </a:rPr>
              <a:t>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okohybné svaly</a:t>
            </a:r>
            <a:endParaRPr lang="cs-CZ" sz="2800" b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520700" y="1881991"/>
            <a:ext cx="318067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/>
                <a:cs typeface="Verdana"/>
              </a:rPr>
              <a:t>▪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/>
                <a:ea typeface="Verdana"/>
                <a:cs typeface="Verdana"/>
              </a:rPr>
              <a:t>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oční víčka + řasy</a:t>
            </a:r>
            <a:endParaRPr lang="cs-CZ" sz="2800" b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614386" y="1881991"/>
            <a:ext cx="156485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ochrana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Oválný popisek 5"/>
          <p:cNvSpPr/>
          <p:nvPr/>
        </p:nvSpPr>
        <p:spPr>
          <a:xfrm>
            <a:off x="5961576" y="1549673"/>
            <a:ext cx="2712506" cy="576547"/>
          </a:xfrm>
          <a:prstGeom prst="wedgeEllipseCallout">
            <a:avLst>
              <a:gd name="adj1" fmla="val -76178"/>
              <a:gd name="adj2" fmla="val 55399"/>
            </a:avLst>
          </a:prstGeom>
          <a:solidFill>
            <a:schemeClr val="bg2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accent1"/>
                </a:solidFill>
              </a:rPr>
              <a:t>Jakou mají funkci?</a:t>
            </a:r>
            <a:endParaRPr lang="cs-CZ" sz="2000" i="1" dirty="0">
              <a:solidFill>
                <a:schemeClr val="accent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18383" y="2405211"/>
            <a:ext cx="734021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(oko také dále chrání </a:t>
            </a:r>
            <a:r>
              <a:rPr lang="cs-CZ" sz="2800" i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nadočnicový oblouk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s</a:t>
            </a:r>
            <a:r>
              <a:rPr lang="cs-CZ" sz="2800" i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 obočím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)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522977" y="2928431"/>
            <a:ext cx="177965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/>
                <a:cs typeface="Verdana"/>
              </a:rPr>
              <a:t>▪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/>
                <a:ea typeface="Verdana"/>
                <a:cs typeface="Verdana"/>
              </a:rPr>
              <a:t>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spojivka</a:t>
            </a:r>
            <a:endParaRPr lang="cs-CZ" sz="2800" b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2141244" y="2928431"/>
            <a:ext cx="717638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700" dirty="0" smtClean="0">
                <a:solidFill>
                  <a:schemeClr val="bg1">
                    <a:lumMod val="50000"/>
                  </a:schemeClr>
                </a:solidFill>
              </a:rPr>
              <a:t>- jemná prokrvená blanka na vnitřní straně víček</a:t>
            </a:r>
            <a:endParaRPr lang="cs-CZ" sz="27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141244" y="3451651"/>
            <a:ext cx="477585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700" dirty="0" smtClean="0">
                <a:solidFill>
                  <a:schemeClr val="bg1">
                    <a:lumMod val="50000"/>
                  </a:schemeClr>
                </a:solidFill>
              </a:rPr>
              <a:t>- přechází na přední část bělimy</a:t>
            </a:r>
            <a:endParaRPr lang="cs-CZ" sz="27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4" name="TextovéPole 13"/>
          <p:cNvSpPr txBox="1"/>
          <p:nvPr/>
        </p:nvSpPr>
        <p:spPr>
          <a:xfrm>
            <a:off x="3256664" y="927884"/>
            <a:ext cx="588733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- umožňují  pohyb  oční  koule  všemi  </a:t>
            </a:r>
          </a:p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směry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6" name="TextovéPole 45"/>
          <p:cNvSpPr txBox="1"/>
          <p:nvPr/>
        </p:nvSpPr>
        <p:spPr>
          <a:xfrm>
            <a:off x="539552" y="3974871"/>
            <a:ext cx="22284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/>
                <a:cs typeface="Verdana"/>
              </a:rPr>
              <a:t>▪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Verdana"/>
                <a:ea typeface="Verdana"/>
                <a:cs typeface="Verdana"/>
              </a:rPr>
              <a:t> </a:t>
            </a:r>
            <a:r>
              <a:rPr lang="cs-CZ" sz="2800" b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slzné žlázy</a:t>
            </a:r>
            <a:endParaRPr lang="cs-CZ" sz="2800" b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7" name="TextovéPole 46"/>
          <p:cNvSpPr txBox="1"/>
          <p:nvPr/>
        </p:nvSpPr>
        <p:spPr>
          <a:xfrm>
            <a:off x="2637984" y="4481248"/>
            <a:ext cx="24039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produkují </a:t>
            </a:r>
            <a:r>
              <a:rPr lang="cs-CZ" sz="2800" i="1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slzy</a:t>
            </a:r>
            <a:endParaRPr lang="cs-CZ" sz="2800" i="1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48" name="TextovéPole 47"/>
          <p:cNvSpPr txBox="1"/>
          <p:nvPr/>
        </p:nvSpPr>
        <p:spPr>
          <a:xfrm>
            <a:off x="2637984" y="3974871"/>
            <a:ext cx="35931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u vnějšího koutku oka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9" name="TextovéPole 48"/>
          <p:cNvSpPr txBox="1"/>
          <p:nvPr/>
        </p:nvSpPr>
        <p:spPr>
          <a:xfrm>
            <a:off x="4860032" y="4481248"/>
            <a:ext cx="3342582" cy="507831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700" dirty="0" smtClean="0">
                <a:solidFill>
                  <a:schemeClr val="bg1">
                    <a:lumMod val="50000"/>
                  </a:schemeClr>
                </a:solidFill>
              </a:rPr>
              <a:t>- antibakteriální účinky</a:t>
            </a:r>
            <a:endParaRPr lang="cs-CZ" sz="27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0" name="TextovéPole 49"/>
          <p:cNvSpPr txBox="1"/>
          <p:nvPr/>
        </p:nvSpPr>
        <p:spPr>
          <a:xfrm>
            <a:off x="4860032" y="4935236"/>
            <a:ext cx="317753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700" dirty="0" smtClean="0">
                <a:solidFill>
                  <a:schemeClr val="bg1">
                    <a:lumMod val="50000"/>
                  </a:schemeClr>
                </a:solidFill>
              </a:rPr>
              <a:t>- zvlhčování rohovky</a:t>
            </a:r>
            <a:endParaRPr lang="cs-CZ" sz="27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1" name="TextovéPole 50"/>
          <p:cNvSpPr txBox="1"/>
          <p:nvPr/>
        </p:nvSpPr>
        <p:spPr>
          <a:xfrm>
            <a:off x="4860032" y="5381328"/>
            <a:ext cx="290816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700" dirty="0" smtClean="0">
                <a:solidFill>
                  <a:schemeClr val="bg1">
                    <a:lumMod val="50000"/>
                  </a:schemeClr>
                </a:solidFill>
              </a:rPr>
              <a:t>- snižují tření víček</a:t>
            </a:r>
            <a:endParaRPr lang="cs-CZ" sz="27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2" name="TextovéPole 51"/>
          <p:cNvSpPr txBox="1"/>
          <p:nvPr/>
        </p:nvSpPr>
        <p:spPr>
          <a:xfrm>
            <a:off x="2598624" y="5826175"/>
            <a:ext cx="6725904" cy="93871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 </a:t>
            </a:r>
            <a:r>
              <a:rPr lang="cs-CZ" sz="2700" dirty="0" smtClean="0">
                <a:solidFill>
                  <a:schemeClr val="bg1">
                    <a:lumMod val="50000"/>
                  </a:schemeClr>
                </a:solidFill>
              </a:rPr>
              <a:t>odchází slznými kanálky (vnitřní koutek oka)  </a:t>
            </a:r>
          </a:p>
          <a:p>
            <a:r>
              <a:rPr lang="cs-CZ" sz="27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700" dirty="0" smtClean="0">
                <a:solidFill>
                  <a:schemeClr val="bg1">
                    <a:lumMod val="50000"/>
                  </a:schemeClr>
                </a:solidFill>
              </a:rPr>
              <a:t>do dutiny nosní či přetékají přes okraje víček </a:t>
            </a:r>
            <a:endParaRPr lang="cs-CZ" sz="27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8" name="Oválný popisek 57"/>
          <p:cNvSpPr/>
          <p:nvPr/>
        </p:nvSpPr>
        <p:spPr>
          <a:xfrm>
            <a:off x="241046" y="5196846"/>
            <a:ext cx="3605531" cy="661683"/>
          </a:xfrm>
          <a:prstGeom prst="wedgeEllipseCallout">
            <a:avLst>
              <a:gd name="adj1" fmla="val 66984"/>
              <a:gd name="adj2" fmla="val -80094"/>
            </a:avLst>
          </a:prstGeom>
          <a:solidFill>
            <a:schemeClr val="tx2">
              <a:lumMod val="50000"/>
            </a:schemeClr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accent1"/>
                </a:solidFill>
              </a:rPr>
              <a:t>Odhadni nebo najdi </a:t>
            </a:r>
          </a:p>
          <a:p>
            <a:pPr algn="ctr"/>
            <a:r>
              <a:rPr lang="cs-CZ" sz="2000" i="1" dirty="0" smtClean="0">
                <a:solidFill>
                  <a:schemeClr val="accent1"/>
                </a:solidFill>
              </a:rPr>
              <a:t>v učebnici k čemu slouží.</a:t>
            </a:r>
            <a:endParaRPr lang="cs-CZ" sz="2000" i="1" dirty="0">
              <a:solidFill>
                <a:schemeClr val="accent1"/>
              </a:solidFill>
            </a:endParaRPr>
          </a:p>
        </p:txBody>
      </p:sp>
      <p:cxnSp>
        <p:nvCxnSpPr>
          <p:cNvPr id="60" name="Přímá spojnice se šipkou 59"/>
          <p:cNvCxnSpPr/>
          <p:nvPr/>
        </p:nvCxnSpPr>
        <p:spPr>
          <a:xfrm>
            <a:off x="2747390" y="6093296"/>
            <a:ext cx="147177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3532905826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25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25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25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25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8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6" fill="hold">
                      <p:stCondLst>
                        <p:cond delay="indefinite"/>
                      </p:stCondLst>
                      <p:childTnLst>
                        <p:par>
                          <p:cTn id="67" fill="hold">
                            <p:stCondLst>
                              <p:cond delay="0"/>
                            </p:stCondLst>
                            <p:childTnLst>
                              <p:par>
                                <p:cTn id="68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0" dur="1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1" dur="1250" fill="hold"/>
                                        <p:tgtEl>
                                          <p:spTgt spid="4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2" dur="1250"/>
                                        <p:tgtEl>
                                          <p:spTgt spid="4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3" fill="hold">
                      <p:stCondLst>
                        <p:cond delay="indefinite"/>
                      </p:stCondLst>
                      <p:childTnLst>
                        <p:par>
                          <p:cTn id="74" fill="hold">
                            <p:stCondLst>
                              <p:cond delay="0"/>
                            </p:stCondLst>
                            <p:childTnLst>
                              <p:par>
                                <p:cTn id="7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7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4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9" dur="1000"/>
                                        <p:tgtEl>
                                          <p:spTgt spid="4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0" fill="hold">
                      <p:stCondLst>
                        <p:cond delay="indefinite"/>
                      </p:stCondLst>
                      <p:childTnLst>
                        <p:par>
                          <p:cTn id="81" fill="hold">
                            <p:stCondLst>
                              <p:cond delay="0"/>
                            </p:stCondLst>
                            <p:childTnLst>
                              <p:par>
                                <p:cTn id="8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5" dur="1000" fill="hold"/>
                                        <p:tgtEl>
                                          <p:spTgt spid="4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6" dur="10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7" fill="hold">
                      <p:stCondLst>
                        <p:cond delay="indefinite"/>
                      </p:stCondLst>
                      <p:childTnLst>
                        <p:par>
                          <p:cTn id="88" fill="hold">
                            <p:stCondLst>
                              <p:cond delay="0"/>
                            </p:stCondLst>
                            <p:childTnLst>
                              <p:par>
                                <p:cTn id="8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1" dur="1000"/>
                                        <p:tgtEl>
                                          <p:spTgt spid="5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2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5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4" fill="hold">
                      <p:stCondLst>
                        <p:cond delay="indefinite"/>
                      </p:stCondLst>
                      <p:childTnLst>
                        <p:par>
                          <p:cTn id="95" fill="hold">
                            <p:stCondLst>
                              <p:cond delay="0"/>
                            </p:stCondLst>
                            <p:childTnLst>
                              <p:par>
                                <p:cTn id="9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4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4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5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8" fill="hold">
                      <p:stCondLst>
                        <p:cond delay="indefinite"/>
                      </p:stCondLst>
                      <p:childTnLst>
                        <p:par>
                          <p:cTn id="109" fill="hold">
                            <p:stCondLst>
                              <p:cond delay="0"/>
                            </p:stCondLst>
                            <p:childTnLst>
                              <p:par>
                                <p:cTn id="1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2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3" dur="1000" fill="hold"/>
                                        <p:tgtEl>
                                          <p:spTgt spid="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4" dur="10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5" fill="hold">
                      <p:stCondLst>
                        <p:cond delay="indefinite"/>
                      </p:stCondLst>
                      <p:childTnLst>
                        <p:par>
                          <p:cTn id="116" fill="hold">
                            <p:stCondLst>
                              <p:cond delay="0"/>
                            </p:stCondLst>
                            <p:childTnLst>
                              <p:par>
                                <p:cTn id="117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19" dur="500"/>
                                        <p:tgtEl>
                                          <p:spTgt spid="6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4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5" dur="10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26" dur="10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6" grpId="0" animBg="1"/>
      <p:bldP spid="7" grpId="0"/>
      <p:bldP spid="10" grpId="0"/>
      <p:bldP spid="11" grpId="0"/>
      <p:bldP spid="13" grpId="0"/>
      <p:bldP spid="14" grpId="0"/>
      <p:bldP spid="46" grpId="0"/>
      <p:bldP spid="47" grpId="0"/>
      <p:bldP spid="48" grpId="0"/>
      <p:bldP spid="49" grpId="0"/>
      <p:bldP spid="50" grpId="0"/>
      <p:bldP spid="51" grpId="0"/>
      <p:bldP spid="52" grpId="0"/>
      <p:bldP spid="5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algn="ctr"/>
            <a:r>
              <a:rPr lang="cs-CZ" sz="6600" dirty="0" smtClean="0">
                <a:solidFill>
                  <a:srgbClr val="CC0000"/>
                </a:solidFill>
              </a:rPr>
              <a:t>Vady zraku</a:t>
            </a:r>
            <a:endParaRPr lang="cs-CZ" sz="6600" dirty="0">
              <a:solidFill>
                <a:srgbClr val="CC0000"/>
              </a:solidFill>
            </a:endParaRPr>
          </a:p>
        </p:txBody>
      </p:sp>
      <p:pic>
        <p:nvPicPr>
          <p:cNvPr id="3" name="Picture 7" descr="C:\Users\KonirovaV\AppData\Local\Microsoft\Windows\Temporary Internet Files\Content.IE5\S7687CZ2\MP900427637[1].jpg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1519" y="1740736"/>
            <a:ext cx="2520281" cy="252028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2914482" y="4245392"/>
            <a:ext cx="24491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/>
                <a:cs typeface="Verdana"/>
              </a:rPr>
              <a:t>▪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krátkozrakost</a:t>
            </a:r>
            <a:endParaRPr lang="cs-CZ" sz="2800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914482" y="4753692"/>
            <a:ext cx="242027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/>
                <a:cs typeface="Verdana"/>
              </a:rPr>
              <a:t>▪ dalekozrakost</a:t>
            </a:r>
            <a:endParaRPr lang="cs-CZ" sz="2800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904938" y="5260074"/>
            <a:ext cx="241412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/>
                <a:cs typeface="Verdana"/>
              </a:rPr>
              <a:t>▪ astigmatismus</a:t>
            </a:r>
            <a:endParaRPr lang="cs-CZ" sz="2800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7073057" y="5686290"/>
            <a:ext cx="2395487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dvojité vidění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904937" y="3785706"/>
            <a:ext cx="30719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/>
                <a:cs typeface="Verdana"/>
              </a:rPr>
              <a:t>▪ porucha barvocitu</a:t>
            </a:r>
            <a:endParaRPr lang="cs-CZ" sz="2800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2914482" y="2961277"/>
            <a:ext cx="129715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/>
                <a:cs typeface="Verdana"/>
              </a:rPr>
              <a:t>▪ šilhání</a:t>
            </a:r>
            <a:endParaRPr lang="cs-CZ" sz="2800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01492" y="2961277"/>
            <a:ext cx="5042508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porucha  funkce  okohybných   </a:t>
            </a:r>
          </a:p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svalů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2904938" y="2471539"/>
            <a:ext cx="145103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ea typeface="Verdana"/>
                <a:cs typeface="Verdana"/>
              </a:rPr>
              <a:t>▪ slepota</a:t>
            </a:r>
            <a:endParaRPr lang="cs-CZ" sz="2800" dirty="0">
              <a:solidFill>
                <a:schemeClr val="bg1">
                  <a:lumMod val="50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  <p:sp>
        <p:nvSpPr>
          <p:cNvPr id="11" name="Oválný popisek 10"/>
          <p:cNvSpPr/>
          <p:nvPr/>
        </p:nvSpPr>
        <p:spPr>
          <a:xfrm>
            <a:off x="4355976" y="1628800"/>
            <a:ext cx="3649278" cy="864817"/>
          </a:xfrm>
          <a:prstGeom prst="wedgeEllipseCallout">
            <a:avLst>
              <a:gd name="adj1" fmla="val -87874"/>
              <a:gd name="adj2" fmla="val 38012"/>
            </a:avLst>
          </a:prstGeom>
          <a:solidFill>
            <a:schemeClr val="bg2"/>
          </a:solidFill>
          <a:ln>
            <a:solidFill>
              <a:schemeClr val="bg1">
                <a:lumMod val="5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000" i="1" dirty="0" smtClean="0">
                <a:solidFill>
                  <a:schemeClr val="accent1"/>
                </a:solidFill>
              </a:rPr>
              <a:t>Jmenuj některé z vad zraku které znáš.</a:t>
            </a:r>
            <a:endParaRPr lang="cs-CZ" sz="2000" i="1" dirty="0">
              <a:solidFill>
                <a:schemeClr val="accent1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5288068" y="5255403"/>
            <a:ext cx="3855929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- nesprávné  zakřivení   </a:t>
            </a:r>
          </a:p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rohovky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cxnSp>
        <p:nvCxnSpPr>
          <p:cNvPr id="16" name="Přímá spojnice se šipkou 15"/>
          <p:cNvCxnSpPr/>
          <p:nvPr/>
        </p:nvCxnSpPr>
        <p:spPr>
          <a:xfrm>
            <a:off x="6833320" y="5947900"/>
            <a:ext cx="169394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1" name="Obdélník 20"/>
          <p:cNvSpPr/>
          <p:nvPr/>
        </p:nvSpPr>
        <p:spPr>
          <a:xfrm>
            <a:off x="5530004" y="6093296"/>
            <a:ext cx="308610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písmen a předmětů </a:t>
            </a:r>
            <a:endParaRPr lang="cs-CZ" sz="2800" dirty="0"/>
          </a:p>
        </p:txBody>
      </p:sp>
      <p:pic>
        <p:nvPicPr>
          <p:cNvPr id="22" name="Picture 7" descr="C:\Users\KonirovaV\AppData\Local\Microsoft\Windows\Temporary Internet Files\Content.IE5\K0O7W0UI\MP900321042[1].jpg"/>
          <p:cNvPicPr>
            <a:picLocks noChangeAspect="1" noChangeArrowheads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643965" y="4383524"/>
            <a:ext cx="1259698" cy="8985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23" name="Picture 12" descr="C:\Users\KonirovaV\AppData\Local\Microsoft\Windows\Temporary Internet Files\Content.IE5\AM1I8PN9\MP900405210[1].jpg"/>
          <p:cNvPicPr>
            <a:picLocks noChangeAspect="1" noChangeArrowheads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7073058" y="4311840"/>
            <a:ext cx="1688876" cy="9650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072125574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2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8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4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5" dur="125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6" dur="125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1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2" dur="125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3" dur="125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8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0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5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6" dur="125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7" dur="125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25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25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25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25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2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1" dur="20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2" fill="hold">
                      <p:stCondLst>
                        <p:cond delay="indefinite"/>
                      </p:stCondLst>
                      <p:childTnLst>
                        <p:par>
                          <p:cTn id="73" fill="hold">
                            <p:stCondLst>
                              <p:cond delay="0"/>
                            </p:stCondLst>
                            <p:childTnLst>
                              <p:par>
                                <p:cTn id="74" presetID="5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6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7" dur="125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8" dur="125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9" fill="hold">
                      <p:stCondLst>
                        <p:cond delay="indefinite"/>
                      </p:stCondLst>
                      <p:childTnLst>
                        <p:par>
                          <p:cTn id="80" fill="hold">
                            <p:stCondLst>
                              <p:cond delay="0"/>
                            </p:stCondLst>
                            <p:childTnLst>
                              <p:par>
                                <p:cTn id="8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0" dur="5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1" fill="hold">
                      <p:stCondLst>
                        <p:cond delay="indefinite"/>
                      </p:stCondLst>
                      <p:childTnLst>
                        <p:par>
                          <p:cTn id="92" fill="hold">
                            <p:stCondLst>
                              <p:cond delay="0"/>
                            </p:stCondLst>
                            <p:childTnLst>
                              <p:par>
                                <p:cTn id="9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7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0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1" dur="1000" fill="hold"/>
                                        <p:tgtEl>
                                          <p:spTgt spid="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2" dur="1000"/>
                                        <p:tgtEl>
                                          <p:spTgt spid="2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  <p:bldP spid="5" grpId="0"/>
      <p:bldP spid="6" grpId="0"/>
      <p:bldP spid="7" grpId="0"/>
      <p:bldP spid="8" grpId="0"/>
      <p:bldP spid="9" grpId="0"/>
      <p:bldP spid="10" grpId="0"/>
      <p:bldP spid="12" grpId="0"/>
      <p:bldP spid="11" grpId="0" animBg="1"/>
      <p:bldP spid="13" grpId="0"/>
      <p:bldP spid="21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chemeClr val="bg1">
                    <a:lumMod val="50000"/>
                  </a:schemeClr>
                </a:solidFill>
              </a:rPr>
              <a:t>Opakování</a:t>
            </a:r>
            <a:endParaRPr lang="cs-CZ" sz="8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1700808"/>
            <a:ext cx="806926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1) </a:t>
            </a:r>
            <a:r>
              <a:rPr lang="cs-CZ" sz="2800" u="sng" dirty="0" smtClean="0">
                <a:solidFill>
                  <a:schemeClr val="bg1">
                    <a:lumMod val="50000"/>
                  </a:schemeClr>
                </a:solidFill>
              </a:rPr>
              <a:t>Vyber pravdivé tvrzení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: Povrchovou vrstvu oka tvoří: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3981979" y="2224028"/>
            <a:ext cx="149271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a) bělima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5585595" y="2224028"/>
            <a:ext cx="184377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b) cévnatka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7452320" y="2224028"/>
            <a:ext cx="147989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c) sítnice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251520" y="2919126"/>
            <a:ext cx="70645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2) </a:t>
            </a:r>
            <a:r>
              <a:rPr lang="cs-CZ" sz="2800" u="sng" dirty="0" smtClean="0">
                <a:solidFill>
                  <a:schemeClr val="bg1">
                    <a:lumMod val="50000"/>
                  </a:schemeClr>
                </a:solidFill>
              </a:rPr>
              <a:t>Rozhodni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: Otvor v duhovce se nazývá čočka.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9" name="TextovéPole 8"/>
          <p:cNvSpPr txBox="1"/>
          <p:nvPr/>
        </p:nvSpPr>
        <p:spPr>
          <a:xfrm>
            <a:off x="7227199" y="2919126"/>
            <a:ext cx="119936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ANO /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8320780" y="2911690"/>
            <a:ext cx="644728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NE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251520" y="3573016"/>
            <a:ext cx="8892480" cy="181588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3) </a:t>
            </a:r>
            <a:r>
              <a:rPr lang="cs-CZ" sz="2800" u="sng" dirty="0" smtClean="0">
                <a:solidFill>
                  <a:schemeClr val="bg1">
                    <a:lumMod val="50000"/>
                  </a:schemeClr>
                </a:solidFill>
              </a:rPr>
              <a:t>Doplň větu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: Místo  nejostřejšího  vidění  v  oku,  kde  se   </a:t>
            </a:r>
          </a:p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 nachází nejvíce světločivných buněk umožňujících barevné   </a:t>
            </a:r>
          </a:p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 vidění, je tzv.  </a:t>
            </a:r>
          </a:p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5" name="TextovéPole 14"/>
          <p:cNvSpPr txBox="1"/>
          <p:nvPr/>
        </p:nvSpPr>
        <p:spPr>
          <a:xfrm>
            <a:off x="2632891" y="4480957"/>
            <a:ext cx="215796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…………… .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6" name="TextovéPole 15"/>
          <p:cNvSpPr txBox="1"/>
          <p:nvPr/>
        </p:nvSpPr>
        <p:spPr>
          <a:xfrm>
            <a:off x="2668957" y="4365104"/>
            <a:ext cx="190789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C0000"/>
                </a:solidFill>
              </a:rPr>
              <a:t>žlutá skvrna</a:t>
            </a:r>
            <a:endParaRPr lang="cs-CZ" sz="2800" dirty="0">
              <a:solidFill>
                <a:srgbClr val="CC0000"/>
              </a:solidFill>
            </a:endParaRPr>
          </a:p>
        </p:txBody>
      </p:sp>
      <p:sp>
        <p:nvSpPr>
          <p:cNvPr id="17" name="TextovéPole 16"/>
          <p:cNvSpPr txBox="1"/>
          <p:nvPr/>
        </p:nvSpPr>
        <p:spPr>
          <a:xfrm>
            <a:off x="251520" y="5127288"/>
            <a:ext cx="88924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4) </a:t>
            </a:r>
            <a:r>
              <a:rPr lang="cs-CZ" sz="2800" u="sng" dirty="0" smtClean="0">
                <a:solidFill>
                  <a:schemeClr val="bg1">
                    <a:lumMod val="50000"/>
                  </a:schemeClr>
                </a:solidFill>
              </a:rPr>
              <a:t>Rozhodni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: Tyčinky jsou světločivné buňky citlivé na světlo,  </a:t>
            </a:r>
          </a:p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 které nerozlišují barvy.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8" name="Obdélník 17"/>
          <p:cNvSpPr/>
          <p:nvPr/>
        </p:nvSpPr>
        <p:spPr>
          <a:xfrm>
            <a:off x="5086099" y="5558175"/>
            <a:ext cx="998991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ANO</a:t>
            </a:r>
            <a:endParaRPr lang="cs-CZ" sz="2800" dirty="0"/>
          </a:p>
        </p:txBody>
      </p:sp>
      <p:sp>
        <p:nvSpPr>
          <p:cNvPr id="19" name="Obdélník 18"/>
          <p:cNvSpPr/>
          <p:nvPr/>
        </p:nvSpPr>
        <p:spPr>
          <a:xfrm>
            <a:off x="5917679" y="5558175"/>
            <a:ext cx="94448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/ NE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992855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9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2" fill="hold">
                      <p:stCondLst>
                        <p:cond delay="indefinite"/>
                      </p:stCondLst>
                      <p:childTnLst>
                        <p:par>
                          <p:cTn id="23" fill="hold">
                            <p:stCondLst>
                              <p:cond delay="0"/>
                            </p:stCondLst>
                            <p:childTnLst>
                              <p:par>
                                <p:cTn id="2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7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9" fill="hold">
                      <p:stCondLst>
                        <p:cond delay="indefinite"/>
                      </p:stCondLst>
                      <p:childTnLst>
                        <p:par>
                          <p:cTn id="30" fill="hold">
                            <p:stCondLst>
                              <p:cond delay="0"/>
                            </p:stCondLst>
                            <p:childTnLst>
                              <p:par>
                                <p:cTn id="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4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1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8" dur="1000" fill="hold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0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2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7" fill="hold">
                      <p:stCondLst>
                        <p:cond delay="indefinite"/>
                      </p:stCondLst>
                      <p:childTnLst>
                        <p:par>
                          <p:cTn id="68" fill="hold">
                            <p:stCondLst>
                              <p:cond delay="0"/>
                            </p:stCondLst>
                            <p:childTnLst>
                              <p:par>
                                <p:cTn id="6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1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2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4" fill="hold">
                      <p:stCondLst>
                        <p:cond delay="indefinite"/>
                      </p:stCondLst>
                      <p:childTnLst>
                        <p:par>
                          <p:cTn id="75" fill="hold">
                            <p:stCondLst>
                              <p:cond delay="0"/>
                            </p:stCondLst>
                            <p:childTnLst>
                              <p:par>
                                <p:cTn id="7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7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8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1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3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5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6" fill="hold">
                      <p:stCondLst>
                        <p:cond delay="indefinite"/>
                      </p:stCondLst>
                      <p:childTnLst>
                        <p:par>
                          <p:cTn id="87" fill="hold">
                            <p:stCondLst>
                              <p:cond delay="0"/>
                            </p:stCondLst>
                            <p:childTnLst>
                              <p:par>
                                <p:cTn id="88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89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0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91" dur="5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2" presetID="55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3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95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96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97" presetID="55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98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1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2" fill="hold">
                      <p:stCondLst>
                        <p:cond delay="indefinite"/>
                      </p:stCondLst>
                      <p:childTnLst>
                        <p:par>
                          <p:cTn id="103" fill="hold">
                            <p:stCondLst>
                              <p:cond delay="0"/>
                            </p:stCondLst>
                            <p:childTnLst>
                              <p:par>
                                <p:cTn id="104" presetID="5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05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/>
                                        <p:tgtEl>
                                          <p:spTgt spid="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07" dur="10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0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09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10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1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12" dur="5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7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8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9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0" fill="hold">
                      <p:stCondLst>
                        <p:cond delay="indefinite"/>
                      </p:stCondLst>
                      <p:childTnLst>
                        <p:par>
                          <p:cTn id="121" fill="hold">
                            <p:stCondLst>
                              <p:cond delay="0"/>
                            </p:stCondLst>
                            <p:childTnLst>
                              <p:par>
                                <p:cTn id="122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3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4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5" dur="5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6" presetID="55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7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8" dur="1000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9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30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4" grpId="1"/>
      <p:bldP spid="5" grpId="0"/>
      <p:bldP spid="5" grpId="1"/>
      <p:bldP spid="6" grpId="0"/>
      <p:bldP spid="6" grpId="1"/>
      <p:bldP spid="8" grpId="0"/>
      <p:bldP spid="9" grpId="0"/>
      <p:bldP spid="9" grpId="1"/>
      <p:bldP spid="11" grpId="0"/>
      <p:bldP spid="11" grpId="1"/>
      <p:bldP spid="13" grpId="0"/>
      <p:bldP spid="15" grpId="0"/>
      <p:bldP spid="16" grpId="0"/>
      <p:bldP spid="17" grpId="0"/>
      <p:bldP spid="18" grpId="0"/>
      <p:bldP spid="18" grpId="1"/>
      <p:bldP spid="19" grpId="0"/>
      <p:bldP spid="19" grpId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251520" y="2492896"/>
            <a:ext cx="9145016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6) </a:t>
            </a:r>
            <a:r>
              <a:rPr lang="cs-CZ" sz="2800" u="sng" dirty="0" smtClean="0">
                <a:solidFill>
                  <a:schemeClr val="bg1">
                    <a:lumMod val="50000"/>
                  </a:schemeClr>
                </a:solidFill>
              </a:rPr>
              <a:t>Seřaď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následující  části  oka  jak  jimi  postupně prochází   </a:t>
            </a:r>
          </a:p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 světlo: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TextovéPole 2"/>
          <p:cNvSpPr txBox="1"/>
          <p:nvPr/>
        </p:nvSpPr>
        <p:spPr>
          <a:xfrm>
            <a:off x="251520" y="404664"/>
            <a:ext cx="8892480" cy="9541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5) </a:t>
            </a:r>
            <a:r>
              <a:rPr lang="cs-CZ" sz="2800" u="sng" dirty="0" smtClean="0">
                <a:solidFill>
                  <a:schemeClr val="bg1">
                    <a:lumMod val="50000"/>
                  </a:schemeClr>
                </a:solidFill>
              </a:rPr>
              <a:t>Vyber  pravdivé  tvrzení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:  Průhledná  rosolovitá  hmota  </a:t>
            </a:r>
          </a:p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vyplňující vnitřek oka je: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4139952" y="835551"/>
            <a:ext cx="275799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a) řasnaté tělísko 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4139952" y="1358771"/>
            <a:ext cx="1524007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b) sklivec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4140470" y="1881991"/>
            <a:ext cx="17463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c) rohovka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0" name="TextovéPole 9"/>
          <p:cNvSpPr txBox="1"/>
          <p:nvPr/>
        </p:nvSpPr>
        <p:spPr>
          <a:xfrm>
            <a:off x="4177978" y="3429229"/>
            <a:ext cx="453970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C0000"/>
                </a:solidFill>
              </a:rPr>
              <a:t>a)</a:t>
            </a:r>
            <a:endParaRPr lang="cs-CZ" sz="2800" dirty="0">
              <a:solidFill>
                <a:srgbClr val="CC0000"/>
              </a:solidFill>
            </a:endParaRPr>
          </a:p>
        </p:txBody>
      </p:sp>
      <p:sp>
        <p:nvSpPr>
          <p:cNvPr id="11" name="TextovéPole 10"/>
          <p:cNvSpPr txBox="1"/>
          <p:nvPr/>
        </p:nvSpPr>
        <p:spPr>
          <a:xfrm>
            <a:off x="1979712" y="3429229"/>
            <a:ext cx="57900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C0000"/>
                </a:solidFill>
              </a:rPr>
              <a:t>b) </a:t>
            </a:r>
            <a:endParaRPr lang="cs-CZ" sz="2800" dirty="0">
              <a:solidFill>
                <a:srgbClr val="CC0000"/>
              </a:solidFill>
            </a:endParaRPr>
          </a:p>
        </p:txBody>
      </p:sp>
      <p:sp>
        <p:nvSpPr>
          <p:cNvPr id="12" name="TextovéPole 11"/>
          <p:cNvSpPr txBox="1"/>
          <p:nvPr/>
        </p:nvSpPr>
        <p:spPr>
          <a:xfrm>
            <a:off x="3102776" y="3429229"/>
            <a:ext cx="457176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C0000"/>
                </a:solidFill>
              </a:rPr>
              <a:t>c)</a:t>
            </a:r>
            <a:endParaRPr lang="cs-CZ" sz="2800" dirty="0">
              <a:solidFill>
                <a:srgbClr val="CC0000"/>
              </a:solidFill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848950" y="3429229"/>
            <a:ext cx="482824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C0000"/>
                </a:solidFill>
              </a:rPr>
              <a:t>d)</a:t>
            </a:r>
            <a:endParaRPr lang="cs-CZ" sz="2800" dirty="0">
              <a:solidFill>
                <a:srgbClr val="CC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1669926" y="2923783"/>
            <a:ext cx="7104445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a) sítnice     b) čočka     c) sklivec     d) rohovka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8" name="TextovéPole 7"/>
          <p:cNvSpPr txBox="1"/>
          <p:nvPr/>
        </p:nvSpPr>
        <p:spPr>
          <a:xfrm>
            <a:off x="788035" y="3573016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…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cxnSp>
        <p:nvCxnSpPr>
          <p:cNvPr id="14" name="Přímá spojnice se šipkou 13"/>
          <p:cNvCxnSpPr/>
          <p:nvPr/>
        </p:nvCxnSpPr>
        <p:spPr>
          <a:xfrm>
            <a:off x="1405253" y="3720042"/>
            <a:ext cx="432048" cy="0"/>
          </a:xfrm>
          <a:prstGeom prst="straightConnector1">
            <a:avLst/>
          </a:prstGeom>
          <a:ln>
            <a:solidFill>
              <a:srgbClr val="CC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6" name="TextovéPole 15"/>
          <p:cNvSpPr txBox="1"/>
          <p:nvPr/>
        </p:nvSpPr>
        <p:spPr>
          <a:xfrm>
            <a:off x="1979712" y="3573016"/>
            <a:ext cx="543739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…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17" name="Obdélník 16"/>
          <p:cNvSpPr/>
          <p:nvPr/>
        </p:nvSpPr>
        <p:spPr>
          <a:xfrm>
            <a:off x="4133094" y="3573016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…</a:t>
            </a:r>
          </a:p>
        </p:txBody>
      </p:sp>
      <p:sp>
        <p:nvSpPr>
          <p:cNvPr id="18" name="Obdélník 17"/>
          <p:cNvSpPr/>
          <p:nvPr/>
        </p:nvSpPr>
        <p:spPr>
          <a:xfrm>
            <a:off x="3032713" y="3573016"/>
            <a:ext cx="543739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…</a:t>
            </a:r>
          </a:p>
        </p:txBody>
      </p:sp>
      <p:cxnSp>
        <p:nvCxnSpPr>
          <p:cNvPr id="19" name="Přímá spojnice se šipkou 18"/>
          <p:cNvCxnSpPr/>
          <p:nvPr/>
        </p:nvCxnSpPr>
        <p:spPr>
          <a:xfrm>
            <a:off x="3615794" y="3720042"/>
            <a:ext cx="432048" cy="0"/>
          </a:xfrm>
          <a:prstGeom prst="straightConnector1">
            <a:avLst/>
          </a:prstGeom>
          <a:ln>
            <a:solidFill>
              <a:srgbClr val="CC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0" name="Přímá spojnice se šipkou 19"/>
          <p:cNvCxnSpPr/>
          <p:nvPr/>
        </p:nvCxnSpPr>
        <p:spPr>
          <a:xfrm>
            <a:off x="2523451" y="3720042"/>
            <a:ext cx="432048" cy="0"/>
          </a:xfrm>
          <a:prstGeom prst="straightConnector1">
            <a:avLst/>
          </a:prstGeom>
          <a:ln>
            <a:solidFill>
              <a:srgbClr val="CC0000"/>
            </a:solidFill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22" name="TextovéPole 21"/>
          <p:cNvSpPr txBox="1"/>
          <p:nvPr/>
        </p:nvSpPr>
        <p:spPr>
          <a:xfrm>
            <a:off x="251520" y="4234823"/>
            <a:ext cx="8892480" cy="138499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7) </a:t>
            </a:r>
            <a:r>
              <a:rPr lang="cs-CZ" sz="2800" u="sng" dirty="0" smtClean="0">
                <a:solidFill>
                  <a:schemeClr val="bg1">
                    <a:lumMod val="50000"/>
                  </a:schemeClr>
                </a:solidFill>
              </a:rPr>
              <a:t>Rozhodni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:  Obraz  na  sítnici  je  zmenšený  +  obrácený </a:t>
            </a:r>
          </a:p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 a  až  v  koncovém  mozku je  obrácen nazpět v souladu </a:t>
            </a:r>
          </a:p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 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   se skutečností.  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5" name="TextovéPole 24"/>
          <p:cNvSpPr txBox="1"/>
          <p:nvPr/>
        </p:nvSpPr>
        <p:spPr>
          <a:xfrm>
            <a:off x="251521" y="5746643"/>
            <a:ext cx="8892480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8) </a:t>
            </a:r>
            <a:r>
              <a:rPr lang="cs-CZ" sz="2800" u="sng" dirty="0" smtClean="0">
                <a:solidFill>
                  <a:schemeClr val="bg1">
                    <a:lumMod val="50000"/>
                  </a:schemeClr>
                </a:solidFill>
              </a:rPr>
              <a:t>Doplň větu</a:t>
            </a:r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: Blanku  na  vnitřní  straně víček označujeme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6" name="TextovéPole 25"/>
          <p:cNvSpPr txBox="1"/>
          <p:nvPr/>
        </p:nvSpPr>
        <p:spPr>
          <a:xfrm>
            <a:off x="2568327" y="6165304"/>
            <a:ext cx="1340432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rgbClr val="CC0000"/>
                </a:solidFill>
              </a:rPr>
              <a:t>spojivka</a:t>
            </a:r>
            <a:endParaRPr lang="cs-CZ" sz="2800" dirty="0">
              <a:solidFill>
                <a:srgbClr val="CC0000"/>
              </a:solidFill>
            </a:endParaRPr>
          </a:p>
        </p:txBody>
      </p:sp>
      <p:sp>
        <p:nvSpPr>
          <p:cNvPr id="27" name="TextovéPole 26"/>
          <p:cNvSpPr txBox="1"/>
          <p:nvPr/>
        </p:nvSpPr>
        <p:spPr>
          <a:xfrm>
            <a:off x="5194977" y="5096598"/>
            <a:ext cx="998991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ANO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8" name="TextovéPole 27"/>
          <p:cNvSpPr txBox="1"/>
          <p:nvPr/>
        </p:nvSpPr>
        <p:spPr>
          <a:xfrm>
            <a:off x="6093664" y="5096598"/>
            <a:ext cx="845103" cy="52322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/ NE</a:t>
            </a:r>
            <a:endParaRPr lang="cs-CZ" sz="28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29" name="Obdélník 28"/>
          <p:cNvSpPr/>
          <p:nvPr/>
        </p:nvSpPr>
        <p:spPr>
          <a:xfrm>
            <a:off x="2410631" y="6269863"/>
            <a:ext cx="1841466" cy="523220"/>
          </a:xfrm>
          <a:prstGeom prst="rect">
            <a:avLst/>
          </a:prstGeom>
        </p:spPr>
        <p:txBody>
          <a:bodyPr wrap="none">
            <a:spAutoFit/>
          </a:bodyPr>
          <a:lstStyle/>
          <a:p>
            <a:r>
              <a:rPr lang="cs-CZ" sz="2800" dirty="0" smtClean="0">
                <a:solidFill>
                  <a:schemeClr val="bg1">
                    <a:lumMod val="50000"/>
                  </a:schemeClr>
                </a:solidFill>
              </a:rPr>
              <a:t>………… </a:t>
            </a:r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.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595474501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6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23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28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0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35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3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2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44" dur="10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49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1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5" dur="1000" fill="hold"/>
                                        <p:tgtEl>
                                          <p:spTgt spid="1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5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59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1" dur="1000"/>
                                        <p:tgtEl>
                                          <p:spTgt spid="1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2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2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6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69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0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1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2" presetID="55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76" dur="10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77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9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0" dur="1000" fill="hold"/>
                                        <p:tgtEl>
                                          <p:spTgt spid="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1" dur="1000"/>
                                        <p:tgtEl>
                                          <p:spTgt spid="1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2" fill="hold">
                      <p:stCondLst>
                        <p:cond delay="indefinite"/>
                      </p:stCondLst>
                      <p:childTnLst>
                        <p:par>
                          <p:cTn id="83" fill="hold">
                            <p:stCondLst>
                              <p:cond delay="0"/>
                            </p:stCondLst>
                            <p:childTnLst>
                              <p:par>
                                <p:cTn id="84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86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7" dur="1000" fill="hold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88" dur="10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9" fill="hold">
                      <p:stCondLst>
                        <p:cond delay="indefinite"/>
                      </p:stCondLst>
                      <p:childTnLst>
                        <p:par>
                          <p:cTn id="90" fill="hold">
                            <p:stCondLst>
                              <p:cond delay="0"/>
                            </p:stCondLst>
                            <p:childTnLst>
                              <p:par>
                                <p:cTn id="9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0"/>
                                  </p:iterate>
                                  <p:childTnLst>
                                    <p:set>
                                      <p:cBhvr>
                                        <p:cTn id="9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3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4" dur="10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5" dur="1000"/>
                                        <p:tgtEl>
                                          <p:spTgt spid="2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96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98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9" dur="1000" fill="hold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0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1" fill="hold">
                      <p:stCondLst>
                        <p:cond delay="indefinite"/>
                      </p:stCondLst>
                      <p:childTnLst>
                        <p:par>
                          <p:cTn id="102" fill="hold">
                            <p:stCondLst>
                              <p:cond delay="0"/>
                            </p:stCondLst>
                            <p:childTnLst>
                              <p:par>
                                <p:cTn id="103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05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6" dur="1000" fill="hold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07" dur="1000"/>
                                        <p:tgtEl>
                                          <p:spTgt spid="2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108" presetID="55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1" dur="1000" fill="hold"/>
                                        <p:tgtEl>
                                          <p:spTgt spid="2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12" dur="1000"/>
                                        <p:tgtEl>
                                          <p:spTgt spid="2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3" fill="hold">
                      <p:stCondLst>
                        <p:cond delay="indefinite"/>
                      </p:stCondLst>
                      <p:childTnLst>
                        <p:par>
                          <p:cTn id="114" fill="hold">
                            <p:stCondLst>
                              <p:cond delay="0"/>
                            </p:stCondLst>
                            <p:childTnLst>
                              <p:par>
                                <p:cTn id="115" presetID="55" presetClass="exit" presetSubtype="0" fill="hold" grpId="1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16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7" dur="1000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18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19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0" presetID="16" presetClass="emph" presetSubtype="0" fill="hold" grpId="1" nodeType="with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21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2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23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24" presetID="55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25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26" dur="1000"/>
                                        <p:tgtEl>
                                          <p:spTgt spid="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27" dur="10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8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29" fill="hold">
                      <p:stCondLst>
                        <p:cond delay="indefinite"/>
                      </p:stCondLst>
                      <p:childTnLst>
                        <p:par>
                          <p:cTn id="130" fill="hold">
                            <p:stCondLst>
                              <p:cond delay="0"/>
                            </p:stCondLst>
                            <p:childTnLst>
                              <p:par>
                                <p:cTn id="131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3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4" dur="10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35" dur="10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6" fill="hold">
                      <p:stCondLst>
                        <p:cond delay="indefinite"/>
                      </p:stCondLst>
                      <p:childTnLst>
                        <p:par>
                          <p:cTn id="137" fill="hold">
                            <p:stCondLst>
                              <p:cond delay="0"/>
                            </p:stCondLst>
                            <p:childTnLst>
                              <p:par>
                                <p:cTn id="138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0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1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2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3" fill="hold">
                      <p:stCondLst>
                        <p:cond delay="indefinite"/>
                      </p:stCondLst>
                      <p:childTnLst>
                        <p:par>
                          <p:cTn id="144" fill="hold">
                            <p:stCondLst>
                              <p:cond delay="0"/>
                            </p:stCondLst>
                            <p:childTnLst>
                              <p:par>
                                <p:cTn id="145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47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8" dur="1000" fill="hold"/>
                                        <p:tgtEl>
                                          <p:spTgt spid="12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9" dur="10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0" fill="hold">
                      <p:stCondLst>
                        <p:cond delay="indefinite"/>
                      </p:stCondLst>
                      <p:childTnLst>
                        <p:par>
                          <p:cTn id="151" fill="hold">
                            <p:stCondLst>
                              <p:cond delay="0"/>
                            </p:stCondLst>
                            <p:childTnLst>
                              <p:par>
                                <p:cTn id="152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5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54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5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56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7" fill="hold">
                      <p:stCondLst>
                        <p:cond delay="indefinite"/>
                      </p:stCondLst>
                      <p:childTnLst>
                        <p:par>
                          <p:cTn id="158" fill="hold">
                            <p:stCondLst>
                              <p:cond delay="0"/>
                            </p:stCondLst>
                            <p:childTnLst>
                              <p:par>
                                <p:cTn id="159" presetID="16" presetClass="emph" presetSubtype="0" fill="hold" grpId="1" nodeType="clickEffect">
                                  <p:stCondLst>
                                    <p:cond delay="0"/>
                                  </p:stCondLst>
                                  <p:iterate type="lt">
                                    <p:tmPct val="4000"/>
                                  </p:iterate>
                                  <p:childTnLst>
                                    <p:set>
                                      <p:cBhvr override="childStyle">
                                        <p:cTn id="160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style.color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1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fillcolor</p:attrName>
                                        </p:attrNameLst>
                                      </p:cBhvr>
                                      <p:to>
                                        <p:clrVal>
                                          <a:srgbClr val="CC0000"/>
                                        </p:clrVal>
                                      </p:to>
                                    </p:set>
                                    <p:set>
                                      <p:cBhvr>
                                        <p:cTn id="162" dur="500" fill="hold"/>
                                        <p:tgtEl>
                                          <p:spTgt spid="27"/>
                                        </p:tgtEl>
                                        <p:attrNameLst>
                                          <p:attrName>fill.type</p:attrName>
                                        </p:attrNameLst>
                                      </p:cBhvr>
                                      <p:to>
                                        <p:strVal val="solid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63" presetID="55" presetClass="exit" presetSubtype="0" fill="hold" grpId="1" nodeType="with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>
                                        <p:cTn id="164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w"/>
                                          </p:val>
                                        </p:tav>
                                        <p:tav tm="100000">
                                          <p:val>
                                            <p:strVal val="ppt_w*0.70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5" dur="1000"/>
                                        <p:tgtEl>
                                          <p:spTgt spid="28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h"/>
                                          </p:val>
                                        </p:tav>
                                        <p:tav tm="100000">
                                          <p:val>
                                            <p:strVal val="ppt_h"/>
                                          </p:val>
                                        </p:tav>
                                      </p:tavLst>
                                    </p:anim>
                                    <p:animEffect transition="out" filter="fade">
                                      <p:cBhvr>
                                        <p:cTn id="166" dur="1000"/>
                                        <p:tgtEl>
                                          <p:spTgt spid="2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67" dur="1" fill="hold">
                                          <p:stCondLst>
                                            <p:cond delay="999"/>
                                          </p:stCondLst>
                                        </p:cTn>
                                        <p:tgtEl>
                                          <p:spTgt spid="2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68" fill="hold">
                      <p:stCondLst>
                        <p:cond delay="indefinite"/>
                      </p:stCondLst>
                      <p:childTnLst>
                        <p:par>
                          <p:cTn id="169" fill="hold">
                            <p:stCondLst>
                              <p:cond delay="0"/>
                            </p:stCondLst>
                            <p:childTnLst>
                              <p:par>
                                <p:cTn id="17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72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3" dur="1000" fill="hold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74" dur="1000"/>
                                        <p:tgtEl>
                                          <p:spTgt spid="2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  <p:bldP spid="4" grpId="0"/>
      <p:bldP spid="4" grpId="1"/>
      <p:bldP spid="5" grpId="0"/>
      <p:bldP spid="5" grpId="1"/>
      <p:bldP spid="6" grpId="0"/>
      <p:bldP spid="6" grpId="1"/>
      <p:bldP spid="10" grpId="0"/>
      <p:bldP spid="11" grpId="0"/>
      <p:bldP spid="12" grpId="0"/>
      <p:bldP spid="13" grpId="0"/>
      <p:bldP spid="7" grpId="0"/>
      <p:bldP spid="8" grpId="0"/>
      <p:bldP spid="16" grpId="0"/>
      <p:bldP spid="17" grpId="0"/>
      <p:bldP spid="18" grpId="0"/>
      <p:bldP spid="22" grpId="0"/>
      <p:bldP spid="25" grpId="0"/>
      <p:bldP spid="26" grpId="0"/>
      <p:bldP spid="27" grpId="0"/>
      <p:bldP spid="27" grpId="1"/>
      <p:bldP spid="28" grpId="0"/>
      <p:bldP spid="28" grpId="1"/>
      <p:bldP spid="29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/>
          <a:p>
            <a:pPr algn="ctr"/>
            <a:r>
              <a:rPr lang="cs-CZ" sz="8000" dirty="0" smtClean="0">
                <a:solidFill>
                  <a:schemeClr val="bg1">
                    <a:lumMod val="50000"/>
                  </a:schemeClr>
                </a:solidFill>
              </a:rPr>
              <a:t>Použité zdroje</a:t>
            </a:r>
            <a:endParaRPr lang="cs-CZ" sz="8000" dirty="0">
              <a:solidFill>
                <a:schemeClr val="bg1">
                  <a:lumMod val="50000"/>
                </a:schemeClr>
              </a:solidFill>
            </a:endParaRPr>
          </a:p>
        </p:txBody>
      </p:sp>
      <p:sp>
        <p:nvSpPr>
          <p:cNvPr id="3" name="Obdélník 2"/>
          <p:cNvSpPr/>
          <p:nvPr/>
        </p:nvSpPr>
        <p:spPr>
          <a:xfrm>
            <a:off x="348974" y="1628800"/>
            <a:ext cx="7848872" cy="523220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sz="2800" dirty="0">
                <a:solidFill>
                  <a:schemeClr val="bg1">
                    <a:lumMod val="50000"/>
                  </a:schemeClr>
                </a:solidFill>
              </a:rPr>
              <a:t>- použité obrázky - kliparty galerie MS Office 2010</a:t>
            </a:r>
          </a:p>
        </p:txBody>
      </p:sp>
    </p:spTree>
    <p:extLst>
      <p:ext uri="{BB962C8B-B14F-4D97-AF65-F5344CB8AC3E}">
        <p14:creationId xmlns:p14="http://schemas.microsoft.com/office/powerpoint/2010/main" val="3717016402"/>
      </p:ext>
    </p:extLst>
  </p:cSld>
  <p:clrMapOvr>
    <a:masterClrMapping/>
  </p:clrMapOvr>
  <p:transition spd="slow">
    <p:wipe dir="d"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4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outHorizontal)">
                                      <p:cBhvr>
                                        <p:cTn id="7" dur="15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55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2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w*0.7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3" dur="1000" fill="hold"/>
                                        <p:tgtEl>
                                          <p:spTgt spid="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h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Mountain">
  <a:themeElements>
    <a:clrScheme name="Vlastní 25">
      <a:dk1>
        <a:srgbClr val="A5DFFE"/>
      </a:dk1>
      <a:lt1>
        <a:srgbClr val="FFFFFF"/>
      </a:lt1>
      <a:dk2>
        <a:srgbClr val="2AB7FF"/>
      </a:dk2>
      <a:lt2>
        <a:srgbClr val="D4F0FF"/>
      </a:lt2>
      <a:accent1>
        <a:srgbClr val="20378C"/>
      </a:accent1>
      <a:accent2>
        <a:srgbClr val="A20000"/>
      </a:accent2>
      <a:accent3>
        <a:srgbClr val="534088"/>
      </a:accent3>
      <a:accent4>
        <a:srgbClr val="2D9123"/>
      </a:accent4>
      <a:accent5>
        <a:srgbClr val="7E2C80"/>
      </a:accent5>
      <a:accent6>
        <a:srgbClr val="4A4EC5"/>
      </a:accent6>
      <a:hlink>
        <a:srgbClr val="BBECFF"/>
      </a:hlink>
      <a:folHlink>
        <a:srgbClr val="DDDDDD"/>
      </a:folHlink>
    </a:clrScheme>
    <a:fontScheme name="Mountain">
      <a:maj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HY 헤드라인 M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ill Sans MT"/>
        <a:ea typeface=""/>
        <a:cs typeface=""/>
        <a:font script="Cyrl" typeface="Arial"/>
        <a:font script="Grek" typeface="Arial"/>
        <a:font script="Jpan" typeface="HG丸ｺﾞｼｯｸM-PRO"/>
        <a:font script="Hang" typeface="맑은 고딕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Mountain">
      <a:fillStyleLst>
        <a:solidFill>
          <a:schemeClr val="phClr"/>
        </a:solidFill>
        <a:gradFill rotWithShape="1">
          <a:gsLst>
            <a:gs pos="0">
              <a:schemeClr val="phClr">
                <a:tint val="100000"/>
                <a:shade val="100000"/>
                <a:hueMod val="100000"/>
                <a:satMod val="100000"/>
              </a:schemeClr>
            </a:gs>
            <a:gs pos="50000">
              <a:schemeClr val="phClr">
                <a:tint val="25000"/>
                <a:shade val="100000"/>
                <a:hueMod val="100000"/>
                <a:satMod val="100000"/>
              </a:schemeClr>
            </a:gs>
            <a:gs pos="100000">
              <a:schemeClr val="phClr">
                <a:tint val="100000"/>
                <a:shade val="100000"/>
                <a:hueMod val="100000"/>
                <a:satMod val="100000"/>
              </a:schemeClr>
            </a:gs>
          </a:gsLst>
          <a:lin ang="5400000" scaled="1"/>
        </a:gradFill>
        <a:gradFill rotWithShape="1">
          <a:gsLst>
            <a:gs pos="0">
              <a:schemeClr val="phClr">
                <a:tint val="40000"/>
                <a:shade val="100000"/>
                <a:hueMod val="100000"/>
                <a:satMod val="100000"/>
              </a:schemeClr>
            </a:gs>
            <a:gs pos="30000">
              <a:schemeClr val="phClr">
                <a:tint val="100000"/>
                <a:shade val="100000"/>
                <a:hueMod val="100000"/>
                <a:satMod val="100000"/>
              </a:schemeClr>
            </a:gs>
            <a:gs pos="68000">
              <a:schemeClr val="phClr">
                <a:tint val="100000"/>
                <a:shade val="100000"/>
                <a:hueMod val="100000"/>
                <a:satMod val="100000"/>
              </a:schemeClr>
            </a:gs>
            <a:gs pos="100000">
              <a:schemeClr val="phClr">
                <a:tint val="40000"/>
                <a:shade val="100000"/>
                <a:hueMod val="100000"/>
                <a:satMod val="100000"/>
              </a:schemeClr>
            </a:gs>
          </a:gsLst>
          <a:lin ang="5400000" scaled="1"/>
        </a:gradFill>
      </a:fillStyleLst>
      <a:lnStyleLst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algn="br" rotWithShape="0">
              <a:srgbClr val="000000">
                <a:alpha val="0"/>
              </a:srgbClr>
            </a:outerShdw>
          </a:effectLst>
        </a:effectStyle>
        <a:effectStyle>
          <a:effectLst>
            <a:outerShdw blurRad="38100" dist="25400" dir="5400000" algn="ctr" rotWithShape="0">
              <a:srgbClr val="EBE9ED">
                <a:alpha val="0"/>
              </a:srgbClr>
            </a:outerShdw>
          </a:effectLst>
          <a:scene3d>
            <a:camera prst="orthographicFront">
              <a:rot lat="0" lon="0" rev="0"/>
            </a:camera>
            <a:lightRig rig="glow" dir="b"/>
          </a:scene3d>
          <a:sp3d contourW="6350" prstMaterial="softEdge">
            <a:bevelT w="25400" h="25400"/>
            <a:contourClr>
              <a:schemeClr val="phClr">
                <a:tint val="9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reflection blurRad="12700" stA="40000" endPos="40000" dist="25400" dir="5400000" sy="-100000" rotWithShape="0"/>
          </a:effectLst>
          <a:scene3d>
            <a:camera prst="perspectiveFront"/>
            <a:lightRig rig="glow" dir="b"/>
          </a:scene3d>
          <a:sp3d contourW="6350" prstMaterial="softEdge">
            <a:bevelT w="50800" h="25400"/>
            <a:contourClr>
              <a:schemeClr val="phClr">
                <a:tint val="100000"/>
                <a:shade val="80000"/>
                <a:hueMod val="100000"/>
                <a:satMod val="10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40000"/>
                <a:satMod val="165000"/>
              </a:schemeClr>
            </a:gs>
            <a:gs pos="50000">
              <a:schemeClr val="phClr">
                <a:shade val="95000"/>
                <a:satMod val="100000"/>
              </a:schemeClr>
            </a:gs>
            <a:gs pos="100000">
              <a:schemeClr val="phClr">
                <a:tint val="10000"/>
                <a:satMod val="300000"/>
              </a:schemeClr>
            </a:gs>
          </a:gsLst>
          <a:lin ang="13000000" scaled="0"/>
        </a:gradFill>
        <a:blipFill>
          <a:blip xmlns:r="http://schemas.openxmlformats.org/officeDocument/2006/relationships" r:embed="rId1">
            <a:duotone>
              <a:schemeClr val="phClr">
                <a:shade val="75000"/>
              </a:schemeClr>
              <a:schemeClr val="phClr">
                <a:tint val="55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Horský motiv</Template>
  <TotalTime>1168</TotalTime>
  <Words>689</Words>
  <Application>Microsoft Office PowerPoint</Application>
  <PresentationFormat>Předvádění na obrazovce (4:3)</PresentationFormat>
  <Paragraphs>155</Paragraphs>
  <Slides>11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11</vt:i4>
      </vt:variant>
    </vt:vector>
  </HeadingPairs>
  <TitlesOfParts>
    <vt:vector size="12" baseType="lpstr">
      <vt:lpstr>Mountain</vt:lpstr>
      <vt:lpstr>Prezentace aplikace PowerPoint</vt:lpstr>
      <vt:lpstr>Prezentace aplikace PowerPoint</vt:lpstr>
      <vt:lpstr>Zrakové ústrojí</vt:lpstr>
      <vt:lpstr>Stavba oka</vt:lpstr>
      <vt:lpstr>Prezentace aplikace PowerPoint</vt:lpstr>
      <vt:lpstr>Prezentace aplikace PowerPoint</vt:lpstr>
      <vt:lpstr>Prezentace aplikace PowerPoint</vt:lpstr>
      <vt:lpstr>Vady zraku</vt:lpstr>
      <vt:lpstr>Opakování</vt:lpstr>
      <vt:lpstr>Prezentace aplikace PowerPoint</vt:lpstr>
      <vt:lpstr>Použité zdroje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Konířová Věra</dc:creator>
  <cp:lastModifiedBy>Konířová Věra</cp:lastModifiedBy>
  <cp:revision>303</cp:revision>
  <dcterms:created xsi:type="dcterms:W3CDTF">2012-05-07T10:28:52Z</dcterms:created>
  <dcterms:modified xsi:type="dcterms:W3CDTF">2012-08-26T11:05:17Z</dcterms:modified>
</cp:coreProperties>
</file>