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3" r:id="rId2"/>
    <p:sldId id="265" r:id="rId3"/>
    <p:sldId id="256" r:id="rId4"/>
    <p:sldId id="257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2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E255588-B4C5-481E-B461-849AD764203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82D2969-E86F-4CD4-AEB5-F6F3E9BF2CD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2.png"/><Relationship Id="rId5" Type="http://schemas.openxmlformats.org/officeDocument/2006/relationships/image" Target="../media/image7.jpeg"/><Relationship Id="rId10" Type="http://schemas.openxmlformats.org/officeDocument/2006/relationships/image" Target="../media/image11.png"/><Relationship Id="rId4" Type="http://schemas.openxmlformats.org/officeDocument/2006/relationships/image" Target="../media/image6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523108"/>
            <a:ext cx="87484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schemeClr val="tx2"/>
                </a:solidFill>
              </a:rPr>
              <a:t>NÁZEV ŠKOLY: ZŠ Pardubice – </a:t>
            </a:r>
            <a:r>
              <a:rPr lang="cs-CZ" sz="2000" i="1" dirty="0" err="1">
                <a:solidFill>
                  <a:schemeClr val="tx2"/>
                </a:solidFill>
              </a:rPr>
              <a:t>Spořilov</a:t>
            </a:r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>
                <a:solidFill>
                  <a:schemeClr val="tx2"/>
                </a:solidFill>
              </a:rPr>
              <a:t>AUTOR: Věra Konířová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NÁZEV: VY_52_INOVACE_PŘÍRODOPIS 6. – 9</a:t>
            </a:r>
            <a:r>
              <a:rPr lang="cs-CZ" sz="2000" i="1" dirty="0" smtClean="0">
                <a:solidFill>
                  <a:schemeClr val="tx2"/>
                </a:solidFill>
              </a:rPr>
              <a:t>._34.CHUŤOVÉ, ČICHOVÉ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                                                                    A HMATOVÉ ÚSTROJÍ</a:t>
            </a:r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>
                <a:solidFill>
                  <a:schemeClr val="tx2"/>
                </a:solidFill>
              </a:rPr>
              <a:t>TÉMA: </a:t>
            </a:r>
            <a:r>
              <a:rPr lang="cs-CZ" sz="2000" i="1" dirty="0" smtClean="0">
                <a:solidFill>
                  <a:schemeClr val="tx2"/>
                </a:solidFill>
              </a:rPr>
              <a:t>CHUŤOVÉ, ČICHOVÉ A HMATOVÉ ÚSTROJÍ</a:t>
            </a:r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>
                <a:solidFill>
                  <a:schemeClr val="tx2"/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010" y="476672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5301208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i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73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523108"/>
            <a:ext cx="87484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 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2941" y="116632"/>
            <a:ext cx="874846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accent6"/>
                </a:solidFill>
              </a:rPr>
              <a:t>ANOTACE: </a:t>
            </a:r>
            <a:r>
              <a:rPr lang="cs-CZ" sz="2000" i="1" dirty="0" smtClean="0">
                <a:solidFill>
                  <a:schemeClr val="tx2"/>
                </a:solidFill>
              </a:rPr>
              <a:t>Prezentace  slouží k zopakování a rozšíření již dříve získaných znalostí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žáků  o  chuťovém,  čichovém  a  hmatovém ústrojí. Cílem bublinových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popisků  je  rozvíjet  myšlení   žáků   a   podporovat   jejich   spolupráci </a:t>
            </a: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 s  vyučujícím.  Nové  vědomosti  si  mají žáci možnost shrnout formou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zodpovězení několika stručných otázek.</a:t>
            </a:r>
          </a:p>
          <a:p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</a:t>
            </a:r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K  prezentaci  postačí  učebna  vybavená dataprojektorem, ale  můžeme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</a:t>
            </a:r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využít   i   učebnu   s   interaktivní   tabulí.  Pro  zpestření   prezentace </a:t>
            </a: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 si  mohou  žáci  sami  formou  ochutnávky  vybraných  potravin ověřit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rozložení chutí na jazyku. Můžeme žákům také předložit různé vzorky             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látek  k  detekci  čichových  vjemů  (vůně  a  zápachu) - např.  květinu,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různé  vzorky  koření, aromatický sýr apod.. Dále si žáci sami  pomocí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jednoduchých  pokusů   mohou   ověřit   učivo   o   hmatovém   ústrojí.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Vhodný  je  např. pokus s peříčkem - k ověření citlivosti různých částí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těla  k  vnímání  dotyku.  Peříčkem   lehce   přejíždíme  např.  </a:t>
            </a:r>
            <a:r>
              <a:rPr lang="cs-CZ" sz="2000" i="1" dirty="0">
                <a:solidFill>
                  <a:schemeClr val="tx2"/>
                </a:solidFill>
              </a:rPr>
              <a:t>p</a:t>
            </a:r>
            <a:r>
              <a:rPr lang="cs-CZ" sz="2000" i="1" dirty="0" smtClean="0">
                <a:solidFill>
                  <a:schemeClr val="tx2"/>
                </a:solidFill>
              </a:rPr>
              <a:t>o  kůži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předloktí, </a:t>
            </a:r>
            <a:r>
              <a:rPr lang="cs-CZ" sz="2000" i="1" dirty="0" smtClean="0">
                <a:solidFill>
                  <a:schemeClr val="tx2"/>
                </a:solidFill>
              </a:rPr>
              <a:t> hřbetu  ruky  a  bříšek  prstů  a  zkoumáme  jejich </a:t>
            </a:r>
            <a:r>
              <a:rPr lang="cs-CZ" sz="2000" i="1" dirty="0" smtClean="0">
                <a:solidFill>
                  <a:schemeClr val="tx2"/>
                </a:solidFill>
              </a:rPr>
              <a:t>citlivost.     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Výsledkem </a:t>
            </a:r>
            <a:r>
              <a:rPr lang="cs-CZ" sz="2000" i="1" dirty="0" smtClean="0">
                <a:solidFill>
                  <a:schemeClr val="tx2"/>
                </a:solidFill>
              </a:rPr>
              <a:t>pokusu  </a:t>
            </a:r>
            <a:r>
              <a:rPr lang="cs-CZ" sz="2000" i="1" dirty="0" smtClean="0">
                <a:solidFill>
                  <a:schemeClr val="tx2"/>
                </a:solidFill>
              </a:rPr>
              <a:t>by  mělo  být  zjištění,  že  kůže  předloktí a bříšek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prstů reaguje citlivěji než na hřbetě </a:t>
            </a:r>
            <a:r>
              <a:rPr lang="cs-CZ" sz="2000" i="1" dirty="0" smtClean="0">
                <a:solidFill>
                  <a:schemeClr val="tx2"/>
                </a:solidFill>
              </a:rPr>
              <a:t> ruky  </a:t>
            </a:r>
            <a:r>
              <a:rPr lang="cs-CZ" sz="2000" i="1" dirty="0" smtClean="0">
                <a:solidFill>
                  <a:schemeClr val="tx2"/>
                </a:solidFill>
              </a:rPr>
              <a:t>-  vlivem  nerovnoměrného  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rozmístění hmatových tělísek.</a:t>
            </a:r>
          </a:p>
          <a:p>
            <a:endParaRPr lang="cs-CZ" sz="2000" i="1" dirty="0" smtClean="0">
              <a:solidFill>
                <a:schemeClr val="tx2"/>
              </a:solidFill>
            </a:endParaRP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 Prezentace byla vytvořena dne 8. 5. 2012 a ověřena dne 15. 5. 2012.</a:t>
            </a:r>
            <a:endParaRPr lang="cs-CZ" sz="2000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2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u="sng" dirty="0" smtClean="0">
                <a:solidFill>
                  <a:schemeClr val="accent6"/>
                </a:solidFill>
              </a:rPr>
              <a:t>Chuťové ústrojí</a:t>
            </a:r>
            <a:endParaRPr lang="cs-CZ" sz="6600" u="sng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772816"/>
            <a:ext cx="6460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smyslové buňky zaznamenávající chuť = 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4045" y="2288965"/>
            <a:ext cx="34435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/>
              <a:t> </a:t>
            </a:r>
            <a:r>
              <a:rPr lang="cs-CZ" sz="2800" i="1" dirty="0" smtClean="0"/>
              <a:t>  </a:t>
            </a:r>
            <a:r>
              <a:rPr lang="cs-CZ" sz="2800" i="1" dirty="0" smtClean="0">
                <a:solidFill>
                  <a:schemeClr val="accent6"/>
                </a:solidFill>
              </a:rPr>
              <a:t>chuťových pohárcích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95951" y="2308724"/>
            <a:ext cx="2414533" cy="792088"/>
          </a:xfrm>
          <a:prstGeom prst="wedgeEllipseCallout">
            <a:avLst>
              <a:gd name="adj1" fmla="val 52613"/>
              <a:gd name="adj2" fmla="val -21456"/>
            </a:avLst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6">
                    <a:lumMod val="75000"/>
                  </a:schemeClr>
                </a:solidFill>
              </a:rPr>
              <a:t>Kde myslíš, že se nachází?</a:t>
            </a:r>
            <a:endParaRPr lang="cs-CZ" sz="20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6037552" y="2169196"/>
            <a:ext cx="432048" cy="2536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324982" y="2808644"/>
            <a:ext cx="28135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/>
              <a:t>n</a:t>
            </a:r>
            <a:r>
              <a:rPr lang="cs-CZ" sz="2800" i="1" dirty="0" smtClean="0"/>
              <a:t>a povrchu jazyka</a:t>
            </a:r>
            <a:endParaRPr lang="cs-CZ" sz="2800" i="1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5076056" y="2812184"/>
            <a:ext cx="292103" cy="1847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6469600" y="2169196"/>
            <a:ext cx="452778" cy="279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593697" y="2366794"/>
            <a:ext cx="24583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/>
              <a:t>reagují na látky rozpuštěné </a:t>
            </a:r>
          </a:p>
          <a:p>
            <a:pPr algn="ctr"/>
            <a:r>
              <a:rPr lang="cs-CZ" sz="2800" i="1" dirty="0" smtClean="0"/>
              <a:t>ve slinách </a:t>
            </a:r>
          </a:p>
          <a:p>
            <a:pPr algn="ctr"/>
            <a:r>
              <a:rPr lang="cs-CZ" sz="2800" i="1" dirty="0" smtClean="0"/>
              <a:t>či ve vodě</a:t>
            </a:r>
            <a:endParaRPr lang="cs-CZ" sz="2800" i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60057" y="4077072"/>
            <a:ext cx="5913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rozlišujeme 4 základní chuťové vjemy:</a:t>
            </a:r>
            <a:endParaRPr lang="cs-CZ" sz="2800" i="1" dirty="0"/>
          </a:p>
        </p:txBody>
      </p:sp>
      <p:sp>
        <p:nvSpPr>
          <p:cNvPr id="33" name="Oválný popisek 32"/>
          <p:cNvSpPr/>
          <p:nvPr/>
        </p:nvSpPr>
        <p:spPr>
          <a:xfrm>
            <a:off x="4518968" y="3335405"/>
            <a:ext cx="2304256" cy="648072"/>
          </a:xfrm>
          <a:prstGeom prst="wedgeEllipseCallout">
            <a:avLst>
              <a:gd name="adj1" fmla="val 29073"/>
              <a:gd name="adj2" fmla="val 98844"/>
            </a:avLst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6">
                    <a:lumMod val="75000"/>
                  </a:schemeClr>
                </a:solidFill>
              </a:rPr>
              <a:t>Vyjmenuj je.</a:t>
            </a:r>
            <a:endParaRPr lang="cs-CZ" sz="20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68081" y="4600292"/>
            <a:ext cx="1608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• sladkost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8081" y="5123512"/>
            <a:ext cx="14702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• slanost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68081" y="5646732"/>
            <a:ext cx="1588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• kyselost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68081" y="6169952"/>
            <a:ext cx="1508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• hořkost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00135" y="5625226"/>
            <a:ext cx="641714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jejich  kombinací  vznikají  další  chuťové </a:t>
            </a:r>
          </a:p>
          <a:p>
            <a:r>
              <a:rPr lang="cs-CZ" sz="2800" i="1" dirty="0" smtClean="0"/>
              <a:t>  vjemy</a:t>
            </a:r>
            <a:endParaRPr lang="cs-CZ" sz="2800" i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500135" y="5104235"/>
            <a:ext cx="3990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v různých částech jazyka</a:t>
            </a:r>
            <a:endParaRPr lang="cs-CZ" sz="2800" i="1" dirty="0"/>
          </a:p>
        </p:txBody>
      </p:sp>
      <p:sp>
        <p:nvSpPr>
          <p:cNvPr id="43" name="Pravá složená závorka 42"/>
          <p:cNvSpPr/>
          <p:nvPr/>
        </p:nvSpPr>
        <p:spPr>
          <a:xfrm>
            <a:off x="2176214" y="4822227"/>
            <a:ext cx="323921" cy="164901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14" descr="C:\Users\KonirovaV\AppData\Local\Microsoft\Windows\Temporary Internet Files\Content.IE5\K0O7W0UI\MP9004222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7" y="4138997"/>
            <a:ext cx="2064167" cy="1488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490330" y="1772816"/>
            <a:ext cx="23342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6"/>
                </a:solidFill>
              </a:rPr>
              <a:t>chuťové buňky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594045" y="2288964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/>
              <a:t>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31576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" grpId="0"/>
      <p:bldP spid="5" grpId="0" animBg="1"/>
      <p:bldP spid="14" grpId="0"/>
      <p:bldP spid="31" grpId="0"/>
      <p:bldP spid="32" grpId="0"/>
      <p:bldP spid="33" grpId="0" animBg="1"/>
      <p:bldP spid="34" grpId="0"/>
      <p:bldP spid="35" grpId="0"/>
      <p:bldP spid="36" grpId="0"/>
      <p:bldP spid="37" grpId="0"/>
      <p:bldP spid="38" grpId="0"/>
      <p:bldP spid="39" grpId="0"/>
      <p:bldP spid="43" grpId="0" animBg="1"/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9846" y="5877272"/>
            <a:ext cx="49871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/>
              <a:t>- chuť je důležitá pro vylučování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957200" y="6082705"/>
            <a:ext cx="21707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/>
              <a:t>trávicích šťáv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12160" y="5559485"/>
            <a:ext cx="7232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/>
              <a:t>slin</a:t>
            </a:r>
          </a:p>
        </p:txBody>
      </p:sp>
      <p:pic>
        <p:nvPicPr>
          <p:cNvPr id="5" name="Picture 2" descr="C:\Users\KonirovaV\AppData\Local\Microsoft\Windows\Temporary Internet Files\Content.IE5\K0O7W0UI\MP90043178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99" t="46740" r="8619" b="21273"/>
          <a:stretch/>
        </p:blipFill>
        <p:spPr bwMode="auto">
          <a:xfrm>
            <a:off x="1934928" y="201717"/>
            <a:ext cx="5256583" cy="406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>
            <a:stCxn id="38" idx="1"/>
          </p:cNvCxnSpPr>
          <p:nvPr/>
        </p:nvCxnSpPr>
        <p:spPr>
          <a:xfrm flipH="1">
            <a:off x="2793447" y="3295571"/>
            <a:ext cx="1389184" cy="350809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12" descr="C:\Users\KonirovaV\AppData\Local\Microsoft\Windows\Temporary Internet Files\Content.IE5\DE4CGPLA\MP90040059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6" t="23792" r="32323"/>
          <a:stretch/>
        </p:blipFill>
        <p:spPr bwMode="auto">
          <a:xfrm flipH="1">
            <a:off x="1691680" y="3163022"/>
            <a:ext cx="1101766" cy="187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4563218" y="3831046"/>
            <a:ext cx="3981" cy="654507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6" descr="C:\Users\KonirovaV\AppData\Local\Microsoft\Windows\Temporary Internet Files\Content.IE5\DE4CGPLA\MP90040061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95" t="8469" r="687" b="32504"/>
          <a:stretch/>
        </p:blipFill>
        <p:spPr bwMode="auto">
          <a:xfrm rot="19987807">
            <a:off x="4622225" y="3715987"/>
            <a:ext cx="1733442" cy="15391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KonirovaV\AppData\Local\Microsoft\Windows\Temporary Internet Files\Content.IE5\K0O7W0UI\MP900434022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824"/>
          <a:stretch/>
        </p:blipFill>
        <p:spPr bwMode="auto">
          <a:xfrm>
            <a:off x="3083399" y="3941579"/>
            <a:ext cx="1271263" cy="1622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KonirovaV\AppData\Local\Microsoft\Windows\Temporary Internet Files\Content.IE5\K0O7W0UI\MP9004317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467" y="4592288"/>
            <a:ext cx="967503" cy="1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 flipV="1">
            <a:off x="5228574" y="5877272"/>
            <a:ext cx="725115" cy="2616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3" idx="1"/>
          </p:cNvCxnSpPr>
          <p:nvPr/>
        </p:nvCxnSpPr>
        <p:spPr>
          <a:xfrm>
            <a:off x="5228574" y="6126038"/>
            <a:ext cx="728626" cy="2182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9" descr="C:\Users\KonirovaV\AppData\Local\Microsoft\Windows\Temporary Internet Files\Content.IE5\DE4CGPLA\MP90040341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23516" y1="17123" x2="23516" y2="17123"/>
                        <a14:foregroundMark x1="14155" y1="44178" x2="14155" y2="44178"/>
                        <a14:foregroundMark x1="11416" y1="66096" x2="11416" y2="66096"/>
                        <a14:foregroundMark x1="13242" y1="83219" x2="13242" y2="83219"/>
                        <a14:foregroundMark x1="9817" y1="83904" x2="9817" y2="83904"/>
                        <a14:foregroundMark x1="2511" y1="89041" x2="2511" y2="89041"/>
                        <a14:foregroundMark x1="2968" y1="93836" x2="2968" y2="93836"/>
                        <a14:foregroundMark x1="2511" y1="73630" x2="2511" y2="73630"/>
                        <a14:foregroundMark x1="3425" y1="79452" x2="3425" y2="79452"/>
                        <a14:foregroundMark x1="228" y1="92466" x2="228" y2="924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9" r="1"/>
          <a:stretch/>
        </p:blipFill>
        <p:spPr bwMode="auto">
          <a:xfrm rot="12241340">
            <a:off x="1331735" y="2121770"/>
            <a:ext cx="1206385" cy="83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KonirovaV\AppData\Local\Microsoft\Windows\Temporary Internet Files\Content.IE5\DE4CGPLA\MP90040341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23516" y1="17123" x2="23516" y2="17123"/>
                        <a14:foregroundMark x1="14155" y1="44178" x2="14155" y2="44178"/>
                        <a14:foregroundMark x1="11416" y1="66096" x2="11416" y2="66096"/>
                        <a14:foregroundMark x1="13242" y1="83219" x2="13242" y2="83219"/>
                        <a14:foregroundMark x1="9817" y1="83904" x2="9817" y2="83904"/>
                        <a14:foregroundMark x1="2511" y1="89041" x2="2511" y2="89041"/>
                        <a14:foregroundMark x1="2968" y1="93836" x2="2968" y2="93836"/>
                        <a14:foregroundMark x1="2511" y1="73630" x2="2511" y2="73630"/>
                        <a14:foregroundMark x1="3425" y1="79452" x2="3425" y2="79452"/>
                        <a14:foregroundMark x1="228" y1="92466" x2="228" y2="924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9" r="1"/>
          <a:stretch/>
        </p:blipFill>
        <p:spPr bwMode="auto">
          <a:xfrm rot="12222135">
            <a:off x="6141940" y="2207996"/>
            <a:ext cx="1206385" cy="83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KonirovaV\AppData\Local\Microsoft\Windows\Temporary Internet Files\Content.IE5\K0O7W0UI\MP900400602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6706" r="41314"/>
          <a:stretch/>
        </p:blipFill>
        <p:spPr bwMode="auto">
          <a:xfrm>
            <a:off x="7528749" y="1695301"/>
            <a:ext cx="857903" cy="1156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KonirovaV\AppData\Local\Microsoft\Windows\Temporary Internet Files\Content.IE5\K0O7W0UI\MP900400602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6706" r="41314"/>
          <a:stretch/>
        </p:blipFill>
        <p:spPr bwMode="auto">
          <a:xfrm flipH="1">
            <a:off x="468377" y="1695301"/>
            <a:ext cx="857903" cy="1156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1" descr="C:\Users\KonirovaV\AppData\Local\Microsoft\Windows\Temporary Internet Files\Content.IE5\K0O7W0UI\MC90044180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465" y="1030332"/>
            <a:ext cx="507504" cy="50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1" descr="C:\Users\KonirovaV\AppData\Local\Microsoft\Windows\Temporary Internet Files\Content.IE5\K0O7W0UI\MC90044180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158" y="1156608"/>
            <a:ext cx="507504" cy="50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1" descr="C:\Users\KonirovaV\AppData\Local\Microsoft\Windows\Temporary Internet Files\Content.IE5\K0O7W0UI\MC90044180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603" y="776580"/>
            <a:ext cx="507504" cy="50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4" descr="C:\Users\KonirovaV\AppData\Local\Microsoft\Windows\Temporary Internet Files\Content.IE5\DE4CGPLA\MC90044178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523" y="-13129"/>
            <a:ext cx="1862139" cy="186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4118511" y="3461714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/>
                </a:solidFill>
              </a:rPr>
              <a:t>sladkost</a:t>
            </a:r>
            <a:endParaRPr lang="cs-CZ" b="1" i="1" dirty="0">
              <a:solidFill>
                <a:schemeClr val="accent6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028456" y="2168296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chemeClr val="accent6"/>
                </a:solidFill>
              </a:rPr>
              <a:t>sladkost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182631" y="3110905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/>
                </a:solidFill>
              </a:rPr>
              <a:t>slanost</a:t>
            </a:r>
            <a:endParaRPr lang="cs-CZ" b="1" i="1" dirty="0">
              <a:solidFill>
                <a:schemeClr val="accent6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 rot="16200000">
            <a:off x="5216412" y="2089067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/>
                </a:solidFill>
              </a:rPr>
              <a:t>kyselost</a:t>
            </a:r>
            <a:endParaRPr lang="cs-CZ" b="1" i="1" dirty="0">
              <a:solidFill>
                <a:schemeClr val="accent6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 rot="5400000" flipH="1">
            <a:off x="2815135" y="2066703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/>
                </a:solidFill>
              </a:rPr>
              <a:t>kyselost</a:t>
            </a:r>
            <a:endParaRPr lang="cs-CZ" b="1" i="1" dirty="0">
              <a:solidFill>
                <a:schemeClr val="accent6"/>
              </a:solidFill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5920029" y="2180563"/>
            <a:ext cx="191494" cy="172399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2655169" y="2251369"/>
            <a:ext cx="428230" cy="286259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4995352" y="1156608"/>
            <a:ext cx="1086113" cy="381228"/>
          </a:xfrm>
          <a:prstGeom prst="line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4015597" y="1401552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6"/>
                </a:solidFill>
              </a:rPr>
              <a:t>hořkost</a:t>
            </a:r>
            <a:endParaRPr lang="cs-CZ" b="1" i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22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7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34" grpId="0"/>
      <p:bldP spid="37" grpId="0"/>
      <p:bldP spid="38" grpId="0"/>
      <p:bldP spid="42" grpId="0"/>
      <p:bldP spid="43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6616" y="-243408"/>
            <a:ext cx="8229600" cy="1600200"/>
          </a:xfrm>
        </p:spPr>
        <p:txBody>
          <a:bodyPr/>
          <a:lstStyle/>
          <a:p>
            <a:r>
              <a:rPr lang="cs-CZ" sz="6600" u="sng" dirty="0" smtClean="0">
                <a:solidFill>
                  <a:schemeClr val="accent6"/>
                </a:solidFill>
              </a:rPr>
              <a:t>Čichové ústrojí</a:t>
            </a:r>
            <a:endParaRPr lang="cs-CZ" sz="6600" u="sng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9" y="1460546"/>
            <a:ext cx="5513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ve sliznici horní části nosní dutiny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pic>
        <p:nvPicPr>
          <p:cNvPr id="4" name="Picture 8" descr="C:\Users\KonirovaV\AppData\Local\Microsoft\Windows\Temporary Internet Files\Content.IE5\K0O7W0UI\MP9004023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613" y="3817487"/>
            <a:ext cx="1487749" cy="205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8538" y="2098808"/>
            <a:ext cx="4974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reagují na látky v plynném stavu</a:t>
            </a:r>
            <a:endParaRPr lang="cs-CZ" sz="28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38244" y="3269094"/>
            <a:ext cx="14061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(zápach)</a:t>
            </a:r>
            <a:endParaRPr lang="cs-CZ" sz="28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9454" y="3269094"/>
            <a:ext cx="1144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(vůně)</a:t>
            </a:r>
            <a:endParaRPr lang="cs-CZ" sz="2800" i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402913" y="1948625"/>
            <a:ext cx="356944" cy="2713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11560" y="2752181"/>
            <a:ext cx="1460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příjemné</a:t>
            </a:r>
            <a:endParaRPr lang="cs-CZ" sz="28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80923" y="2745874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nepříjemné</a:t>
            </a:r>
            <a:endParaRPr lang="cs-CZ" sz="2800" i="1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2195736" y="2597099"/>
            <a:ext cx="288032" cy="2975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492891" y="2603406"/>
            <a:ext cx="288032" cy="2975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3" descr="C:\Users\KonirovaV\AppData\Local\Microsoft\Windows\Temporary Internet Files\Content.IE5\AM1I8PN9\MP9004304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584" y="3817487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KonirovaV\AppData\Local\Microsoft\Windows\Temporary Internet Files\Content.IE5\DE4CGPLA\MC9001978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22180"/>
            <a:ext cx="1454359" cy="148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57615" y="3402555"/>
            <a:ext cx="44863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- vnímání  se  otupuje   </a:t>
            </a:r>
          </a:p>
          <a:p>
            <a:r>
              <a:rPr lang="cs-CZ" sz="2800" i="1" dirty="0" smtClean="0"/>
              <a:t>  (oslabuje) působí-li podnět   </a:t>
            </a:r>
          </a:p>
          <a:p>
            <a:r>
              <a:rPr lang="cs-CZ" sz="2800" i="1" dirty="0"/>
              <a:t> </a:t>
            </a:r>
            <a:r>
              <a:rPr lang="cs-CZ" sz="2800" i="1" dirty="0" smtClean="0"/>
              <a:t> silně a dlouhodobě</a:t>
            </a:r>
            <a:endParaRPr lang="cs-CZ" sz="28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4606" y="6196542"/>
            <a:ext cx="56444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čich úzce souvisí i s vnímáním chuti</a:t>
            </a:r>
            <a:endParaRPr lang="cs-CZ" sz="28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57614" y="4804466"/>
            <a:ext cx="44863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- vjemy vedeny z čichových  </a:t>
            </a:r>
          </a:p>
          <a:p>
            <a:r>
              <a:rPr lang="cs-CZ" sz="2800" i="1" dirty="0" smtClean="0"/>
              <a:t>  buněk nervovými vlákny </a:t>
            </a:r>
          </a:p>
          <a:p>
            <a:r>
              <a:rPr lang="cs-CZ" sz="2800" i="1" dirty="0" smtClean="0"/>
              <a:t>  do koncového mozku</a:t>
            </a:r>
            <a:endParaRPr lang="cs-CZ" sz="2800" i="1" dirty="0"/>
          </a:p>
        </p:txBody>
      </p:sp>
      <p:sp>
        <p:nvSpPr>
          <p:cNvPr id="5" name="Obdélník 4"/>
          <p:cNvSpPr/>
          <p:nvPr/>
        </p:nvSpPr>
        <p:spPr>
          <a:xfrm>
            <a:off x="5666334" y="1460546"/>
            <a:ext cx="24689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6"/>
                </a:solidFill>
              </a:rPr>
              <a:t>(čichové buňky)</a:t>
            </a:r>
          </a:p>
        </p:txBody>
      </p:sp>
    </p:spTree>
    <p:extLst>
      <p:ext uri="{BB962C8B-B14F-4D97-AF65-F5344CB8AC3E}">
        <p14:creationId xmlns:p14="http://schemas.microsoft.com/office/powerpoint/2010/main" val="117796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3" grpId="0"/>
      <p:bldP spid="14" grpId="0"/>
      <p:bldP spid="6" grpId="0"/>
      <p:bldP spid="7" grpId="0"/>
      <p:bldP spid="11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7076" y="-322809"/>
            <a:ext cx="8229600" cy="1600200"/>
          </a:xfrm>
        </p:spPr>
        <p:txBody>
          <a:bodyPr/>
          <a:lstStyle/>
          <a:p>
            <a:r>
              <a:rPr lang="cs-CZ" sz="6600" u="sng" dirty="0" smtClean="0">
                <a:solidFill>
                  <a:schemeClr val="accent6"/>
                </a:solidFill>
              </a:rPr>
              <a:t>Hmatové ústrojí</a:t>
            </a:r>
            <a:endParaRPr lang="cs-CZ" sz="6600" u="sng" dirty="0">
              <a:solidFill>
                <a:schemeClr val="accent6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2920628" y="3336174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3041130" y="1649430"/>
            <a:ext cx="434790" cy="1912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514079" y="1306352"/>
            <a:ext cx="84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kůže</a:t>
            </a:r>
            <a:endParaRPr lang="cs-CZ" sz="28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8063" y="1766514"/>
            <a:ext cx="3841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sliznice vnitřních orgánů</a:t>
            </a:r>
            <a:endParaRPr lang="cs-CZ" sz="28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076" y="1557499"/>
            <a:ext cx="2634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- hmatová tělíska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70" y="2289734"/>
            <a:ext cx="4139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rozmístěna nerovnoměrně</a:t>
            </a:r>
            <a:endParaRPr lang="cs-CZ" sz="28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41130" y="2812954"/>
            <a:ext cx="30973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umožňují vnímání</a:t>
            </a:r>
            <a:endParaRPr lang="cs-CZ" sz="28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8087" y="3596205"/>
            <a:ext cx="2488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• tlaku - dotyku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7278" y="3620912"/>
            <a:ext cx="1151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• tepla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34578" y="3620912"/>
            <a:ext cx="1417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• chladu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40829" y="3620912"/>
            <a:ext cx="13773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• bolesti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pic>
        <p:nvPicPr>
          <p:cNvPr id="17" name="Picture 19" descr="C:\Users\KonirovaV\AppData\Local\Microsoft\Windows\Temporary Internet Files\Content.IE5\AM1I8PN9\MC900078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393" y="4084051"/>
            <a:ext cx="860795" cy="92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3" descr="C:\Users\KonirovaV\AppData\Local\Microsoft\Windows\Temporary Internet Files\Content.IE5\DE4CGPLA\MP9004312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296" y="4144131"/>
            <a:ext cx="1630995" cy="1630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1" descr="C:\Users\KonirovaV\AppData\Local\Microsoft\Windows\Temporary Internet Files\Content.IE5\DE4CGPLA\MP9004117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129" y="1491039"/>
            <a:ext cx="1195494" cy="179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C:\Users\KonirovaV\AppData\Local\Microsoft\Windows\Temporary Internet Files\Content.IE5\AM1I8PN9\MP9004276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232" y="2164158"/>
            <a:ext cx="1794214" cy="119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se šipkou 24"/>
          <p:cNvCxnSpPr/>
          <p:nvPr/>
        </p:nvCxnSpPr>
        <p:spPr>
          <a:xfrm flipH="1">
            <a:off x="4007871" y="3336174"/>
            <a:ext cx="36626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634578" y="3336174"/>
            <a:ext cx="421507" cy="2847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5759584" y="3318421"/>
            <a:ext cx="421507" cy="2847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866525" y="4985760"/>
            <a:ext cx="23743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chladových </a:t>
            </a:r>
          </a:p>
          <a:p>
            <a:r>
              <a:rPr lang="cs-CZ" sz="2800" i="1" dirty="0" smtClean="0"/>
              <a:t>  receptorů více</a:t>
            </a:r>
            <a:endParaRPr lang="cs-CZ" sz="2800" i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03785" y="4956884"/>
            <a:ext cx="290680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/>
              <a:t>- ochrana  </a:t>
            </a:r>
          </a:p>
          <a:p>
            <a:pPr algn="ctr"/>
            <a:r>
              <a:rPr lang="cs-CZ" sz="2800" i="1" dirty="0" smtClean="0"/>
              <a:t>  organismu </a:t>
            </a:r>
          </a:p>
          <a:p>
            <a:pPr algn="ctr"/>
            <a:r>
              <a:rPr lang="cs-CZ" sz="2800" i="1" dirty="0"/>
              <a:t> </a:t>
            </a:r>
            <a:r>
              <a:rPr lang="cs-CZ" sz="2800" i="1" dirty="0" smtClean="0"/>
              <a:t> před poškozením</a:t>
            </a:r>
            <a:endParaRPr lang="cs-CZ" sz="2800" i="1" dirty="0"/>
          </a:p>
        </p:txBody>
      </p:sp>
      <p:sp>
        <p:nvSpPr>
          <p:cNvPr id="33" name="Oválný popisek 32"/>
          <p:cNvSpPr/>
          <p:nvPr/>
        </p:nvSpPr>
        <p:spPr>
          <a:xfrm>
            <a:off x="5995715" y="4201187"/>
            <a:ext cx="2851810" cy="690176"/>
          </a:xfrm>
          <a:prstGeom prst="wedgeEllipseCallout">
            <a:avLst>
              <a:gd name="adj1" fmla="val 12758"/>
              <a:gd name="adj2" fmla="val -82606"/>
            </a:avLst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6">
                    <a:lumMod val="75000"/>
                  </a:schemeClr>
                </a:solidFill>
              </a:rPr>
              <a:t>Proč je důležité vnímání bolesti?</a:t>
            </a:r>
            <a:endParaRPr lang="cs-CZ" sz="20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02565" y="5788880"/>
            <a:ext cx="42514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 především na bříškách </a:t>
            </a:r>
          </a:p>
          <a:p>
            <a:r>
              <a:rPr lang="cs-CZ" sz="2800" i="1" dirty="0" smtClean="0"/>
              <a:t>   prstů, dlaních, chodidlech</a:t>
            </a:r>
            <a:endParaRPr lang="cs-CZ" sz="2800" i="1" dirty="0"/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3063273" y="1836830"/>
            <a:ext cx="434790" cy="1912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3342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31" grpId="0"/>
      <p:bldP spid="32" grpId="0"/>
      <p:bldP spid="33" grpId="0" animBg="1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600200"/>
          </a:xfrm>
        </p:spPr>
        <p:txBody>
          <a:bodyPr/>
          <a:lstStyle/>
          <a:p>
            <a:r>
              <a:rPr lang="cs-CZ" sz="6600" u="sng" dirty="0" smtClean="0">
                <a:solidFill>
                  <a:schemeClr val="accent6"/>
                </a:solidFill>
              </a:rPr>
              <a:t>Opakování</a:t>
            </a:r>
            <a:endParaRPr lang="cs-CZ" sz="6600" u="sng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1185" y="1628800"/>
            <a:ext cx="6035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1) Uveď, kde se nachází chuťové buňky?</a:t>
            </a:r>
            <a:endParaRPr lang="cs-CZ" sz="2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152020"/>
            <a:ext cx="6372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- na povrchu jazyka v chuťových pohárcích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1185" y="2675240"/>
            <a:ext cx="62896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2) Ve které části jazyka vnímáme kyselost?</a:t>
            </a:r>
            <a:endParaRPr lang="cs-CZ" sz="28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198460"/>
            <a:ext cx="30684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- po stranách jazyka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1185" y="3721680"/>
            <a:ext cx="7192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3) Kde je umístěno čichové ústrojí a co ho tvoří? </a:t>
            </a:r>
            <a:endParaRPr lang="cs-CZ" sz="2800" i="1" dirty="0"/>
          </a:p>
        </p:txBody>
      </p:sp>
      <p:cxnSp>
        <p:nvCxnSpPr>
          <p:cNvPr id="9" name="Přímá spojnice se šipkou 8"/>
          <p:cNvCxnSpPr>
            <a:stCxn id="7" idx="2"/>
          </p:cNvCxnSpPr>
          <p:nvPr/>
        </p:nvCxnSpPr>
        <p:spPr>
          <a:xfrm flipH="1">
            <a:off x="3545988" y="4244900"/>
            <a:ext cx="451663" cy="1628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988128" y="4244900"/>
            <a:ext cx="511864" cy="1628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831567" y="4418260"/>
            <a:ext cx="2985113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- ve </a:t>
            </a:r>
            <a:r>
              <a:rPr lang="cs-CZ" sz="2800" i="1" dirty="0">
                <a:solidFill>
                  <a:schemeClr val="accent6"/>
                </a:solidFill>
              </a:rPr>
              <a:t>sliznici horní </a:t>
            </a:r>
            <a:endParaRPr lang="cs-CZ" sz="2800" i="1" dirty="0" smtClean="0">
              <a:solidFill>
                <a:schemeClr val="accent6"/>
              </a:solidFill>
            </a:endParaRPr>
          </a:p>
          <a:p>
            <a:r>
              <a:rPr lang="cs-CZ" sz="2800" i="1" dirty="0" smtClean="0">
                <a:solidFill>
                  <a:schemeClr val="accent6"/>
                </a:solidFill>
              </a:rPr>
              <a:t>  části </a:t>
            </a:r>
            <a:r>
              <a:rPr lang="cs-CZ" sz="2800" i="1" dirty="0">
                <a:solidFill>
                  <a:schemeClr val="accent6"/>
                </a:solidFill>
              </a:rPr>
              <a:t>nosní dutiny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499992" y="4418260"/>
            <a:ext cx="24384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accent6"/>
                </a:solidFill>
              </a:rPr>
              <a:t>- čichové </a:t>
            </a:r>
            <a:r>
              <a:rPr lang="cs-CZ" sz="2800" i="1" dirty="0">
                <a:solidFill>
                  <a:schemeClr val="accent6"/>
                </a:solidFill>
              </a:rPr>
              <a:t>buňky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1185" y="5365918"/>
            <a:ext cx="8737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4) Vyjmenuj vše co nám umožňuje vnímat hmatové ústrojí.</a:t>
            </a:r>
            <a:endParaRPr lang="cs-CZ" sz="2800" i="1" dirty="0"/>
          </a:p>
        </p:txBody>
      </p:sp>
      <p:sp>
        <p:nvSpPr>
          <p:cNvPr id="26" name="Obdélník 25"/>
          <p:cNvSpPr/>
          <p:nvPr/>
        </p:nvSpPr>
        <p:spPr>
          <a:xfrm>
            <a:off x="827584" y="6021288"/>
            <a:ext cx="20874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6"/>
                </a:solidFill>
              </a:rPr>
              <a:t>• </a:t>
            </a:r>
            <a:r>
              <a:rPr lang="cs-CZ" sz="2800" i="1" dirty="0" smtClean="0">
                <a:solidFill>
                  <a:schemeClr val="accent6"/>
                </a:solidFill>
              </a:rPr>
              <a:t>tlak </a:t>
            </a:r>
            <a:r>
              <a:rPr lang="cs-CZ" sz="2800" i="1" dirty="0">
                <a:solidFill>
                  <a:schemeClr val="accent6"/>
                </a:solidFill>
              </a:rPr>
              <a:t>- </a:t>
            </a:r>
            <a:r>
              <a:rPr lang="cs-CZ" sz="2800" i="1" dirty="0" smtClean="0">
                <a:solidFill>
                  <a:schemeClr val="accent6"/>
                </a:solidFill>
              </a:rPr>
              <a:t>dotyk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41041" y="6021288"/>
            <a:ext cx="11512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6"/>
                </a:solidFill>
              </a:rPr>
              <a:t>• </a:t>
            </a:r>
            <a:r>
              <a:rPr lang="cs-CZ" sz="2800" i="1" dirty="0" smtClean="0">
                <a:solidFill>
                  <a:schemeClr val="accent6"/>
                </a:solidFill>
              </a:rPr>
              <a:t>teplo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769365" y="6021288"/>
            <a:ext cx="12170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6"/>
                </a:solidFill>
              </a:rPr>
              <a:t>• </a:t>
            </a:r>
            <a:r>
              <a:rPr lang="cs-CZ" sz="2800" i="1" dirty="0" smtClean="0">
                <a:solidFill>
                  <a:schemeClr val="accent6"/>
                </a:solidFill>
              </a:rPr>
              <a:t>chlad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299523" y="6021288"/>
            <a:ext cx="12779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6"/>
                </a:solidFill>
              </a:rPr>
              <a:t>• </a:t>
            </a:r>
            <a:r>
              <a:rPr lang="cs-CZ" sz="2800" i="1" dirty="0" smtClean="0">
                <a:solidFill>
                  <a:schemeClr val="accent6"/>
                </a:solidFill>
              </a:rPr>
              <a:t>bolest</a:t>
            </a:r>
            <a:endParaRPr lang="cs-CZ" sz="2800" i="1" dirty="0">
              <a:solidFill>
                <a:schemeClr val="accent6"/>
              </a:solidFill>
            </a:endParaRPr>
          </a:p>
        </p:txBody>
      </p:sp>
      <p:cxnSp>
        <p:nvCxnSpPr>
          <p:cNvPr id="32" name="Přímá spojnice se šipkou 31"/>
          <p:cNvCxnSpPr/>
          <p:nvPr/>
        </p:nvCxnSpPr>
        <p:spPr>
          <a:xfrm flipH="1">
            <a:off x="2483768" y="5889138"/>
            <a:ext cx="216024" cy="1321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3708667" y="5925262"/>
            <a:ext cx="216024" cy="1321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4920445" y="5925262"/>
            <a:ext cx="243899" cy="1321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6314862" y="5889138"/>
            <a:ext cx="243899" cy="1321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3040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8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22" grpId="0"/>
      <p:bldP spid="23" grpId="0"/>
      <p:bldP spid="24" grpId="0"/>
      <p:bldP spid="26" grpId="0"/>
      <p:bldP spid="27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u="sng" dirty="0" smtClean="0">
                <a:solidFill>
                  <a:schemeClr val="accent6"/>
                </a:solidFill>
              </a:rPr>
              <a:t>Použité zdroje</a:t>
            </a:r>
            <a:endParaRPr lang="cs-CZ" sz="6600" u="sng" dirty="0">
              <a:solidFill>
                <a:schemeClr val="accent6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825660"/>
            <a:ext cx="76145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/>
              <a:t>- použité obrázky - kliparty galerie MS Office </a:t>
            </a:r>
            <a:r>
              <a:rPr lang="cs-CZ" sz="2800" i="1" dirty="0" smtClean="0"/>
              <a:t>2010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010621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18">
      <a:dk1>
        <a:sysClr val="windowText" lastClr="000000"/>
      </a:dk1>
      <a:lt1>
        <a:sysClr val="window" lastClr="FFFFFF"/>
      </a:lt1>
      <a:dk2>
        <a:srgbClr val="FFB4B4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749</TotalTime>
  <Words>542</Words>
  <Application>Microsoft Office PowerPoint</Application>
  <PresentationFormat>Předvádění na obrazovce (4:3)</PresentationFormat>
  <Paragraphs>105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Chuťové ústrojí</vt:lpstr>
      <vt:lpstr>Prezentace aplikace PowerPoint</vt:lpstr>
      <vt:lpstr>Čichové ústrojí</vt:lpstr>
      <vt:lpstr>Hmatové ústrojí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Konířová Věra</dc:creator>
  <cp:lastModifiedBy>Konířová Věra</cp:lastModifiedBy>
  <cp:revision>214</cp:revision>
  <dcterms:created xsi:type="dcterms:W3CDTF">2012-05-08T06:39:34Z</dcterms:created>
  <dcterms:modified xsi:type="dcterms:W3CDTF">2012-09-10T04:27:29Z</dcterms:modified>
</cp:coreProperties>
</file>