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8" r:id="rId2"/>
    <p:sldId id="258" r:id="rId3"/>
    <p:sldId id="260" r:id="rId4"/>
    <p:sldId id="261" r:id="rId5"/>
    <p:sldId id="262" r:id="rId6"/>
    <p:sldId id="264" r:id="rId7"/>
    <p:sldId id="263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00FF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468FDC76-4A4F-4801-AC67-CB0A8E1050F1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0BE8BBB6-4489-4249-A4FC-0AFC721608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9952" y="692696"/>
            <a:ext cx="5744095" cy="140900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2785839"/>
            <a:ext cx="604011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NÁZEV ŠKOLY: ZŠ Pardubice – </a:t>
            </a:r>
            <a:r>
              <a:rPr lang="cs-CZ" dirty="0" err="1" smtClean="0">
                <a:solidFill>
                  <a:schemeClr val="tx2"/>
                </a:solidFill>
              </a:rPr>
              <a:t>Spořilov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AUTOR:  Věra Konířová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NÁZEV: VY_52_INOVACE_PŘÍRODOPIS 6. – 9._4.KYTOVCI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TÉMA: KYTOVCI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ČÍSLO PROJEKTU:  CZ.1.07/1.4.00/21.2349 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5445224"/>
            <a:ext cx="8856984" cy="646331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glow rad="101600">
                    <a:srgbClr val="000099">
                      <a:alpha val="6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dirty="0" smtClean="0">
                <a:solidFill>
                  <a:schemeClr val="tx2"/>
                </a:solidFill>
              </a:rPr>
              <a:t>Cílem prezentace je seznámit žáky s charakteristickými znaky kytovců a s jejich </a:t>
            </a:r>
          </a:p>
          <a:p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         nejznámějšími zástupci. 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31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Kytovci</a:t>
            </a:r>
            <a:endParaRPr lang="cs-CZ" sz="6600" dirty="0"/>
          </a:p>
        </p:txBody>
      </p:sp>
      <p:pic>
        <p:nvPicPr>
          <p:cNvPr id="4" name="Picture 4" descr="MP90026282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73016"/>
            <a:ext cx="4165955" cy="2804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49434"/>
            <a:ext cx="3902075" cy="260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499993" y="1749434"/>
            <a:ext cx="4596756" cy="1301750"/>
          </a:xfrm>
          <a:prstGeom prst="wedgeEllipseCallout">
            <a:avLst>
              <a:gd name="adj1" fmla="val -89692"/>
              <a:gd name="adj2" fmla="val 55639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2"/>
                </a:solidFill>
              </a:rPr>
              <a:t>Zdravím,  mě asi znáte, jsem </a:t>
            </a:r>
            <a:r>
              <a:rPr lang="cs-CZ" sz="1600" b="1" dirty="0" smtClean="0">
                <a:solidFill>
                  <a:schemeClr val="tx2"/>
                </a:solidFill>
              </a:rPr>
              <a:t>delfín</a:t>
            </a:r>
            <a:r>
              <a:rPr lang="cs-CZ" sz="1600" dirty="0" smtClean="0">
                <a:solidFill>
                  <a:schemeClr val="tx2"/>
                </a:solidFill>
              </a:rPr>
              <a:t>.  Dávejte pozor ať se taky něco dozvíte i o mých kamarádech.</a:t>
            </a:r>
            <a:endParaRPr lang="cs-CZ" sz="1600" dirty="0">
              <a:solidFill>
                <a:schemeClr val="tx2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53227" y="4869160"/>
            <a:ext cx="4320482" cy="864096"/>
          </a:xfrm>
          <a:prstGeom prst="wedgeEllipseCallout">
            <a:avLst>
              <a:gd name="adj1" fmla="val 75606"/>
              <a:gd name="adj2" fmla="val -21102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Radši už plav ať můžeme začít.</a:t>
            </a:r>
          </a:p>
          <a:p>
            <a:pPr algn="ctr"/>
            <a:r>
              <a:rPr lang="cs-CZ" dirty="0" smtClean="0">
                <a:solidFill>
                  <a:schemeClr val="tx2"/>
                </a:solidFill>
              </a:rPr>
              <a:t>Mimochodem jsem </a:t>
            </a:r>
            <a:r>
              <a:rPr lang="cs-CZ" b="1" dirty="0" smtClean="0">
                <a:solidFill>
                  <a:schemeClr val="tx2"/>
                </a:solidFill>
              </a:rPr>
              <a:t>kosatka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18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Znaky kytovců</a:t>
            </a:r>
            <a:endParaRPr lang="cs-CZ" sz="6600" dirty="0"/>
          </a:p>
        </p:txBody>
      </p:sp>
      <p:sp>
        <p:nvSpPr>
          <p:cNvPr id="3" name="Obdélník 2"/>
          <p:cNvSpPr/>
          <p:nvPr/>
        </p:nvSpPr>
        <p:spPr>
          <a:xfrm>
            <a:off x="179512" y="1700808"/>
            <a:ext cx="39649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přizpůsobeni životu ve vodě: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0722" y="1735152"/>
            <a:ext cx="19747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• rybí tvar těla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8928" y="2103569"/>
            <a:ext cx="35759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• vodorovná ocasní ploutev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8928" y="248996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• přední končetiny přeměněny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  v ploutve (zadní – zakrnělé)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3320959"/>
            <a:ext cx="21755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dýchají plícemi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3782624"/>
            <a:ext cx="5819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rodí živá mláďata, která sají mateřské mléko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4244289"/>
            <a:ext cx="29308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dobře vyvinutý sluch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4705954"/>
            <a:ext cx="54572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dorozumívají se charakteristickými zvuky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9512" y="5167619"/>
            <a:ext cx="12266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dělí se: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477535" y="5398451"/>
            <a:ext cx="517097" cy="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2101351" y="5167618"/>
            <a:ext cx="16135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• kosticovci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1477535" y="5398450"/>
            <a:ext cx="429566" cy="49805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2101351" y="5709436"/>
            <a:ext cx="23264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• ozubení kytovci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4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Kosticovci</a:t>
            </a:r>
            <a:endParaRPr lang="cs-CZ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202986"/>
            <a:ext cx="3821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nemají zuby, ale mají kostice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346922" y="2705680"/>
            <a:ext cx="4176464" cy="1613636"/>
          </a:xfrm>
          <a:prstGeom prst="horizontalScroll">
            <a:avLst>
              <a:gd name="adj" fmla="val 196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/>
              <a:t>Kostice jsou rohovité lišty – filtrují vodu a zachycují drobné organismy.  </a:t>
            </a:r>
            <a:endParaRPr lang="cs-CZ" sz="1900" dirty="0"/>
          </a:p>
        </p:txBody>
      </p:sp>
      <p:sp>
        <p:nvSpPr>
          <p:cNvPr id="11" name="Oválný popisek 10"/>
          <p:cNvSpPr/>
          <p:nvPr/>
        </p:nvSpPr>
        <p:spPr>
          <a:xfrm>
            <a:off x="5185467" y="1916892"/>
            <a:ext cx="3456384" cy="1397612"/>
          </a:xfrm>
          <a:prstGeom prst="wedgeEllipseCallout">
            <a:avLst>
              <a:gd name="adj1" fmla="val -82161"/>
              <a:gd name="adj2" fmla="val -11848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Odhadni, jak asi vypadají kostice a jak fungují.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2857" y="4278287"/>
            <a:ext cx="401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velká vrstva podkožního tuku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2857" y="4739952"/>
            <a:ext cx="3031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potrava: plankton, </a:t>
            </a:r>
            <a:r>
              <a:rPr lang="cs-CZ" sz="2400" dirty="0" err="1" smtClean="0">
                <a:solidFill>
                  <a:schemeClr val="tx2"/>
                </a:solidFill>
              </a:rPr>
              <a:t>kril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335895" y="5587668"/>
            <a:ext cx="2679266" cy="941476"/>
          </a:xfrm>
          <a:prstGeom prst="wedgeEllipseCallout">
            <a:avLst>
              <a:gd name="adj1" fmla="val 61490"/>
              <a:gd name="adj2" fmla="val -91175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Zopakuj si, co je plankton a </a:t>
            </a:r>
            <a:r>
              <a:rPr lang="cs-CZ" dirty="0" err="1" smtClean="0">
                <a:solidFill>
                  <a:schemeClr val="tx2"/>
                </a:solidFill>
              </a:rPr>
              <a:t>kril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3851920" y="4658968"/>
            <a:ext cx="4963352" cy="1857400"/>
          </a:xfrm>
          <a:prstGeom prst="horizontalScroll">
            <a:avLst>
              <a:gd name="adj" fmla="val 184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900" b="1" dirty="0" smtClean="0"/>
              <a:t>Plankton</a:t>
            </a:r>
            <a:r>
              <a:rPr lang="cs-CZ" sz="1900" dirty="0" smtClean="0"/>
              <a:t> tvoří mikroskopické organismy vznášející se ve vodě.</a:t>
            </a:r>
          </a:p>
          <a:p>
            <a:r>
              <a:rPr lang="cs-CZ" sz="1900" b="1" dirty="0" err="1" smtClean="0"/>
              <a:t>Kril</a:t>
            </a:r>
            <a:r>
              <a:rPr lang="cs-CZ" sz="1900" dirty="0" smtClean="0"/>
              <a:t> je množství drobných korýšů, kteří se vyskytují v oceánech polárního pásu.</a:t>
            </a:r>
            <a:endParaRPr lang="cs-CZ" sz="19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1650518"/>
            <a:ext cx="3444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největší žijící živočichové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666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 animBg="1"/>
      <p:bldP spid="11" grpId="0" animBg="1"/>
      <p:bldP spid="12" grpId="0"/>
      <p:bldP spid="13" grpId="0"/>
      <p:bldP spid="14" grpId="0" animBg="1"/>
      <p:bldP spid="15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Zástupci kosticovců</a:t>
            </a:r>
            <a:endParaRPr lang="cs-CZ" sz="6600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1700808"/>
            <a:ext cx="3168352" cy="1008112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Velryba grónská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5895" y="1904700"/>
            <a:ext cx="5164895" cy="660203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1"/>
                </a:solidFill>
              </a:rPr>
              <a:t>- </a:t>
            </a:r>
            <a:r>
              <a:rPr lang="cs-CZ" sz="2400" dirty="0">
                <a:solidFill>
                  <a:schemeClr val="accent1"/>
                </a:solidFill>
              </a:rPr>
              <a:t>v</a:t>
            </a:r>
            <a:r>
              <a:rPr lang="cs-CZ" sz="2400" dirty="0" smtClean="0">
                <a:solidFill>
                  <a:schemeClr val="accent1"/>
                </a:solidFill>
              </a:rPr>
              <a:t>elká hlava a ocasní ploutev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4740" y="2996952"/>
            <a:ext cx="3168352" cy="1008112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Plejtvák obrovský </a:t>
            </a:r>
            <a:r>
              <a:rPr lang="cs-CZ" sz="2400" dirty="0" smtClean="0">
                <a:solidFill>
                  <a:schemeClr val="tx2"/>
                </a:solidFill>
              </a:rPr>
              <a:t>(modrá velryba)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616215" y="2990886"/>
            <a:ext cx="5184576" cy="101417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1"/>
                </a:solidFill>
              </a:rPr>
              <a:t>- největší kytovec (32 m, 190 t)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- spodní část těla výrazně rýhována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- kriticky ohrožen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44740" y="4365104"/>
            <a:ext cx="3161572" cy="1440160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Keporkak</a:t>
            </a:r>
            <a:r>
              <a:rPr lang="cs-CZ" sz="2400" dirty="0" smtClean="0">
                <a:solidFill>
                  <a:schemeClr val="tx2"/>
                </a:solidFill>
              </a:rPr>
              <a:t> (velryba hrbatá, plejtvák dlouhoploutvý)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616215" y="4856584"/>
            <a:ext cx="5040560" cy="45720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1"/>
                </a:solidFill>
              </a:rPr>
              <a:t>- „zpívá“ písně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9408" y="6078487"/>
            <a:ext cx="5597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na lov velryb dohlíží mezinárodní kontrola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17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2" grpId="0" animBg="1"/>
      <p:bldP spid="4" grpId="0" animBg="1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Ozubení kytovci</a:t>
            </a:r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354" y="1879826"/>
            <a:ext cx="4926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mají velký počet zubů stejného tvaru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354" y="2690401"/>
            <a:ext cx="1884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živí se dravě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6354" y="3429000"/>
            <a:ext cx="4230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potrava: hlavně ryby, hlavonožci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36354" y="4221088"/>
            <a:ext cx="3722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mají schopnost echolokace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6354" y="5085184"/>
            <a:ext cx="2507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žijí ve skupinkách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20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/>
              <a:t>Zástupci ozubených kytovců</a:t>
            </a:r>
            <a:endParaRPr lang="cs-CZ" sz="5400" dirty="0"/>
          </a:p>
        </p:txBody>
      </p:sp>
      <p:sp>
        <p:nvSpPr>
          <p:cNvPr id="2" name="Zaoblený obdélník 1"/>
          <p:cNvSpPr/>
          <p:nvPr/>
        </p:nvSpPr>
        <p:spPr>
          <a:xfrm>
            <a:off x="251520" y="1700808"/>
            <a:ext cx="3168352" cy="792088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Vorvaň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2708920"/>
            <a:ext cx="5616624" cy="100811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2"/>
                </a:solidFill>
              </a:rPr>
              <a:t>- největší z ozubených kytovců (20 m, 50 t)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- velká vepředu jakoby uťatá hlava</a:t>
            </a:r>
            <a:endParaRPr lang="cs-CZ" sz="2400" dirty="0">
              <a:solidFill>
                <a:schemeClr val="bg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524" y="1551965"/>
            <a:ext cx="2934963" cy="1966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51520" y="4005064"/>
            <a:ext cx="3168352" cy="1008112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Delfín skákavý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5301208"/>
            <a:ext cx="5616624" cy="115212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2"/>
                </a:solidFill>
              </a:rPr>
              <a:t>- značně inteligentní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- dobrá schopnost se učit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- až 3m, 200 kg</a:t>
            </a:r>
            <a:endParaRPr lang="cs-CZ" sz="2400" dirty="0">
              <a:solidFill>
                <a:schemeClr val="bg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522" y="4005064"/>
            <a:ext cx="2934963" cy="2001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745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51520" y="620688"/>
            <a:ext cx="3168352" cy="1152128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Kosatka dravá</a:t>
            </a:r>
          </a:p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(</a:t>
            </a:r>
            <a:r>
              <a:rPr lang="cs-CZ" sz="2400" dirty="0" err="1" smtClean="0">
                <a:solidFill>
                  <a:schemeClr val="tx2"/>
                </a:solidFill>
              </a:rPr>
              <a:t>orka</a:t>
            </a:r>
            <a:r>
              <a:rPr lang="cs-CZ" sz="2400" dirty="0" smtClean="0">
                <a:solidFill>
                  <a:schemeClr val="tx2"/>
                </a:solidFill>
              </a:rPr>
              <a:t>)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1988840"/>
            <a:ext cx="4968552" cy="115212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2"/>
                </a:solidFill>
              </a:rPr>
              <a:t>- vynikající lovec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- </a:t>
            </a:r>
            <a:r>
              <a:rPr lang="cs-CZ" sz="2400" dirty="0">
                <a:solidFill>
                  <a:schemeClr val="bg2"/>
                </a:solidFill>
              </a:rPr>
              <a:t>n</a:t>
            </a:r>
            <a:r>
              <a:rPr lang="cs-CZ" sz="2400" dirty="0" smtClean="0">
                <a:solidFill>
                  <a:schemeClr val="bg2"/>
                </a:solidFill>
              </a:rPr>
              <a:t>ejpestřejší strava (např. i tuleni,  </a:t>
            </a:r>
          </a:p>
          <a:p>
            <a:r>
              <a:rPr lang="cs-CZ" sz="2400" dirty="0">
                <a:solidFill>
                  <a:schemeClr val="bg2"/>
                </a:solidFill>
              </a:rPr>
              <a:t> </a:t>
            </a:r>
            <a:r>
              <a:rPr lang="cs-CZ" sz="2400" dirty="0" smtClean="0">
                <a:solidFill>
                  <a:schemeClr val="bg2"/>
                </a:solidFill>
              </a:rPr>
              <a:t> lachtani, ptáci, želvy, další kytovci)</a:t>
            </a:r>
            <a:endParaRPr lang="cs-CZ" sz="2400" dirty="0">
              <a:solidFill>
                <a:schemeClr val="bg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196" y="314326"/>
            <a:ext cx="3557153" cy="2394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51520" y="3615502"/>
            <a:ext cx="3168352" cy="1037634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Narval jednorohý</a:t>
            </a:r>
          </a:p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„mořský jednorožec“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4938464"/>
            <a:ext cx="4968552" cy="115212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2"/>
                </a:solidFill>
              </a:rPr>
              <a:t>- samci mají protáhlý horní zub  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  (řezák)</a:t>
            </a:r>
            <a:endParaRPr lang="cs-CZ" sz="24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016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Opakování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892" y="1758007"/>
            <a:ext cx="9086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1) Uveď alespoň 2 znaky, kterými se kytovci přizpůsobili životu ve vodě.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892" y="2681336"/>
            <a:ext cx="4608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3</a:t>
            </a:r>
            <a:r>
              <a:rPr lang="cs-CZ" sz="2400" dirty="0" smtClean="0">
                <a:solidFill>
                  <a:schemeClr val="tx2"/>
                </a:solidFill>
              </a:rPr>
              <a:t>) Proč řadíme kytovce mezi savce?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74" y="3143001"/>
            <a:ext cx="4685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4</a:t>
            </a:r>
            <a:r>
              <a:rPr lang="cs-CZ" sz="2400" dirty="0" smtClean="0">
                <a:solidFill>
                  <a:schemeClr val="tx2"/>
                </a:solidFill>
              </a:rPr>
              <a:t>) Vysvětli pojmy kostice a plankton.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892" y="3604666"/>
            <a:ext cx="48450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5</a:t>
            </a:r>
            <a:r>
              <a:rPr lang="cs-CZ" sz="2400" dirty="0" smtClean="0">
                <a:solidFill>
                  <a:schemeClr val="tx2"/>
                </a:solidFill>
              </a:rPr>
              <a:t>) Na které 2 skupiny se kytovci dělí?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892" y="4066331"/>
            <a:ext cx="9086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6</a:t>
            </a:r>
            <a:r>
              <a:rPr lang="cs-CZ" sz="2400" dirty="0" smtClean="0">
                <a:solidFill>
                  <a:schemeClr val="tx2"/>
                </a:solidFill>
              </a:rPr>
              <a:t>) Z každé skupiny kytovců jmenuj alespoň jednoho zástupce a uveď,  </a:t>
            </a:r>
          </a:p>
          <a:p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čím se živí.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892" y="2219672"/>
            <a:ext cx="3052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2) Čím dýchají kytovci?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22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Použité zdroje</a:t>
            </a:r>
            <a:endParaRPr lang="cs-CZ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613991"/>
            <a:ext cx="65290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- </a:t>
            </a:r>
            <a:r>
              <a:rPr lang="cs-CZ" sz="2400" dirty="0">
                <a:solidFill>
                  <a:schemeClr val="tx2"/>
                </a:solidFill>
              </a:rPr>
              <a:t>p</a:t>
            </a:r>
            <a:r>
              <a:rPr lang="cs-CZ" sz="2400" dirty="0" smtClean="0">
                <a:solidFill>
                  <a:schemeClr val="tx2"/>
                </a:solidFill>
              </a:rPr>
              <a:t>oužité obrázky – kliparty galerie </a:t>
            </a:r>
            <a:r>
              <a:rPr lang="cs-CZ" sz="2400" smtClean="0">
                <a:solidFill>
                  <a:schemeClr val="tx2"/>
                </a:solidFill>
              </a:rPr>
              <a:t>MS Office 2010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486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479</TotalTime>
  <Words>454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Mountain</vt:lpstr>
      <vt:lpstr>Prezentace aplikace PowerPoint</vt:lpstr>
      <vt:lpstr>Kytovci</vt:lpstr>
      <vt:lpstr>Znaky kytovců</vt:lpstr>
      <vt:lpstr>Kosticovci</vt:lpstr>
      <vt:lpstr>Zástupci kosticovců</vt:lpstr>
      <vt:lpstr>Ozubení kytovci</vt:lpstr>
      <vt:lpstr>Zástupci ozubených kytovců</vt:lpstr>
      <vt:lpstr>Prezentace aplikace PowerPoint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Kytovci</dc:title>
  <dc:creator>Věra Konířová</dc:creator>
  <cp:lastModifiedBy>Věra Konířová</cp:lastModifiedBy>
  <cp:revision>151</cp:revision>
  <dcterms:created xsi:type="dcterms:W3CDTF">2011-11-05T12:59:22Z</dcterms:created>
  <dcterms:modified xsi:type="dcterms:W3CDTF">2011-11-30T04:31:34Z</dcterms:modified>
</cp:coreProperties>
</file>