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0"/>
  </p:notes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E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D9F7F4-BD0C-47D2-A8A5-5CF79D63D03C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4F1A9D-95AF-42A9-BDDF-51FFA26122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39675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4F1A9D-95AF-42A9-BDDF-51FFA2612232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56845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4F1A9D-95AF-42A9-BDDF-51FFA261223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2234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37A9B-33DB-486D-95F8-B8477F2DCAC7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A5097-C6C4-472F-A518-0FF98EB77B3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37A9B-33DB-486D-95F8-B8477F2DCAC7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A5097-C6C4-472F-A518-0FF98EB77B3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37A9B-33DB-486D-95F8-B8477F2DCAC7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A5097-C6C4-472F-A518-0FF98EB77B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37A9B-33DB-486D-95F8-B8477F2DCAC7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A5097-C6C4-472F-A518-0FF98EB77B3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37A9B-33DB-486D-95F8-B8477F2DCAC7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A5097-C6C4-472F-A518-0FF98EB77B3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37A9B-33DB-486D-95F8-B8477F2DCAC7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A5097-C6C4-472F-A518-0FF98EB77B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37A9B-33DB-486D-95F8-B8477F2DCAC7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A5097-C6C4-472F-A518-0FF98EB77B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37A9B-33DB-486D-95F8-B8477F2DCAC7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A5097-C6C4-472F-A518-0FF98EB77B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37A9B-33DB-486D-95F8-B8477F2DCAC7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A5097-C6C4-472F-A518-0FF98EB77B3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37A9B-33DB-486D-95F8-B8477F2DCAC7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A5097-C6C4-472F-A518-0FF98EB77B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B37A9B-33DB-486D-95F8-B8477F2DCAC7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EA5097-C6C4-472F-A518-0FF98EB77B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8B37A9B-33DB-486D-95F8-B8477F2DCAC7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AEA5097-C6C4-472F-A518-0FF98EB77B3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9951" y="764704"/>
            <a:ext cx="5744095" cy="140900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2492896"/>
            <a:ext cx="7375289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ŠKOLY: ZŠ Pardubice – </a:t>
            </a:r>
            <a:r>
              <a:rPr lang="cs-CZ" sz="2000" i="1" dirty="0" err="1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Spořilov</a:t>
            </a:r>
            <a:endParaRPr lang="cs-CZ" sz="2000" i="1" dirty="0" smtClean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AUTOR: Věra Konířová</a:t>
            </a:r>
          </a:p>
          <a:p>
            <a:r>
              <a:rPr lang="cs-CZ" sz="2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NÁZEV: VY_52_INOVACE_PŘÍRODOPIS 6. – 9._6.DOMESTIKACE</a:t>
            </a:r>
          </a:p>
          <a:p>
            <a:r>
              <a:rPr lang="cs-CZ" sz="2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TÉMA: DOMESTIKACE</a:t>
            </a:r>
          </a:p>
          <a:p>
            <a:r>
              <a:rPr lang="cs-CZ" sz="2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ČÍSLO PROJEKTU: CZ.1.07/1.4.00/21.2349</a:t>
            </a:r>
            <a:endParaRPr lang="cs-CZ" sz="20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7" y="5157192"/>
            <a:ext cx="85689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dirty="0" smtClean="0"/>
              <a:t> </a:t>
            </a:r>
            <a:r>
              <a:rPr lang="cs-CZ" sz="2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Cílem   prezentace  je  seznámit  žáky  se   zdomácňováním   živočichů,     </a:t>
            </a:r>
          </a:p>
          <a:p>
            <a:r>
              <a:rPr lang="cs-CZ" sz="2000" i="1" dirty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s rozdíly  mezi  divokým  a  již  zdomácnělým  zvířetem  a  s rozdělením </a:t>
            </a:r>
          </a:p>
          <a:p>
            <a:r>
              <a:rPr lang="cs-CZ" sz="2000" i="1" dirty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zdomácnělých zvířat. </a:t>
            </a:r>
            <a:endParaRPr lang="cs-CZ" sz="20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6623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455021" y="0"/>
            <a:ext cx="4552849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400" i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Domestikace</a:t>
            </a:r>
            <a:endParaRPr lang="cs-CZ" sz="6400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73499" y="791847"/>
            <a:ext cx="396615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i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= zdomácňování</a:t>
            </a:r>
            <a:endParaRPr lang="cs-CZ" sz="4400" i="1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86902" y="1556792"/>
            <a:ext cx="828092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 za  počátek  považujeme  odchyt  a  krátkodobý  </a:t>
            </a:r>
          </a:p>
          <a:p>
            <a:r>
              <a:rPr lang="cs-CZ" sz="3200" i="1" dirty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odchov zvířat</a:t>
            </a:r>
            <a:endParaRPr lang="cs-CZ" sz="32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9602" y="2876456"/>
            <a:ext cx="34756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(jako zásobárna masa)</a:t>
            </a:r>
            <a:endParaRPr lang="cs-CZ" sz="28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3567204" y="2129954"/>
            <a:ext cx="3379385" cy="1008112"/>
          </a:xfrm>
          <a:prstGeom prst="cloudCallout">
            <a:avLst>
              <a:gd name="adj1" fmla="val -65962"/>
              <a:gd name="adj2" fmla="val -26831"/>
            </a:avLst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Odhadneš, jaký byl účel?</a:t>
            </a:r>
            <a:endParaRPr lang="cs-CZ" sz="20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1547" y="3344415"/>
            <a:ext cx="42867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• domestikovaný druh je:</a:t>
            </a:r>
            <a:endParaRPr lang="cs-CZ" sz="3200" i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00720" y="3399676"/>
            <a:ext cx="464748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- chován   odděleně               </a:t>
            </a:r>
          </a:p>
          <a:p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od divokých předků</a:t>
            </a:r>
            <a:endParaRPr lang="cs-CZ" sz="28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66063" y="4240513"/>
            <a:ext cx="30011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 závislý na člověku</a:t>
            </a:r>
            <a:endParaRPr lang="cs-CZ" sz="28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4273499" y="4724606"/>
            <a:ext cx="698860" cy="309443"/>
          </a:xfrm>
          <a:prstGeom prst="straightConnector1">
            <a:avLst/>
          </a:prstGeom>
          <a:ln w="28575"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324404" y="4919813"/>
            <a:ext cx="11416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domov</a:t>
            </a:r>
            <a:endParaRPr lang="cs-CZ" sz="28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0" name="Přímá spojnice se šipkou 19"/>
          <p:cNvCxnSpPr/>
          <p:nvPr/>
        </p:nvCxnSpPr>
        <p:spPr>
          <a:xfrm flipH="1">
            <a:off x="5477495" y="4724607"/>
            <a:ext cx="403310" cy="334536"/>
          </a:xfrm>
          <a:prstGeom prst="straightConnector1">
            <a:avLst/>
          </a:prstGeom>
          <a:ln w="28575"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6436429" y="4724607"/>
            <a:ext cx="576064" cy="309443"/>
          </a:xfrm>
          <a:prstGeom prst="straightConnector1">
            <a:avLst/>
          </a:prstGeom>
          <a:ln w="28575"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4943308" y="4988069"/>
            <a:ext cx="13003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potrava</a:t>
            </a:r>
            <a:endParaRPr lang="cs-CZ" sz="28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752468" y="4973591"/>
            <a:ext cx="22365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rozmnožování</a:t>
            </a:r>
            <a:endParaRPr lang="cs-CZ" sz="28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66063" y="5524118"/>
            <a:ext cx="458213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 chován za těchto podmínek     </a:t>
            </a:r>
          </a:p>
          <a:p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po dobu 30 let nebo generací</a:t>
            </a:r>
            <a:endParaRPr lang="cs-CZ" sz="28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781503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3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3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3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3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3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3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3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3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3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3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3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3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3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 animBg="1"/>
      <p:bldP spid="8" grpId="0"/>
      <p:bldP spid="9" grpId="0"/>
      <p:bldP spid="10" grpId="0"/>
      <p:bldP spid="13" grpId="0"/>
      <p:bldP spid="23" grpId="0"/>
      <p:bldP spid="24" grpId="0"/>
      <p:bldP spid="1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64445"/>
            <a:ext cx="878497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Přibližná doba domestikace </a:t>
            </a:r>
          </a:p>
          <a:p>
            <a:r>
              <a:rPr lang="cs-CZ" sz="3600" i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                          některých druhů zvířat</a:t>
            </a:r>
            <a:endParaRPr lang="cs-CZ" sz="3600" i="1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1523" y="1196752"/>
            <a:ext cx="19752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i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před  n. l.</a:t>
            </a:r>
            <a:endParaRPr lang="cs-CZ" sz="3200" i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694599"/>
            <a:ext cx="74136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10 000 let    domestikace ovce, kozy, psa, prasete</a:t>
            </a:r>
            <a:endParaRPr lang="cs-CZ" sz="28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0602" y="2105476"/>
            <a:ext cx="63177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7 000 let   domestikace skotu, osla, včely</a:t>
            </a:r>
            <a:endParaRPr lang="cs-CZ" sz="28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1665" y="2492896"/>
            <a:ext cx="852067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5 000 let   domestikace   buvola,   kura,   holuba,   koně,  </a:t>
            </a:r>
          </a:p>
          <a:p>
            <a:r>
              <a:rPr lang="cs-CZ" sz="2800" i="1" dirty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velblouda</a:t>
            </a:r>
            <a:endParaRPr lang="cs-CZ" sz="28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1664" y="3284984"/>
            <a:ext cx="45640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4 000 let   domestikace kočky</a:t>
            </a:r>
            <a:endParaRPr lang="cs-CZ" sz="28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4349" y="3792093"/>
            <a:ext cx="68205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3 000 let   domestikace bource morušového</a:t>
            </a:r>
            <a:endParaRPr lang="cs-CZ" sz="28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4132" y="4221088"/>
            <a:ext cx="868035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2 000 let   domestikace   husy  (někteří    autoři   však  </a:t>
            </a:r>
          </a:p>
          <a:p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uvádějí přes 7 000 let)</a:t>
            </a:r>
            <a:endParaRPr lang="cs-CZ" sz="28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528" y="5111606"/>
            <a:ext cx="60590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1 000 let   domestikace kachny, králíka</a:t>
            </a:r>
            <a:endParaRPr lang="cs-CZ" sz="28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4392" y="5601066"/>
            <a:ext cx="10166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i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n. l.</a:t>
            </a:r>
            <a:endParaRPr lang="cs-CZ" sz="3200" i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0602" y="6047710"/>
            <a:ext cx="47115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450 let   domestikace kapra </a:t>
            </a:r>
            <a:endParaRPr lang="cs-CZ" sz="28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412465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52453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 domestikovaná zvířata dělíme na:</a:t>
            </a:r>
            <a:endParaRPr lang="cs-CZ" sz="28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927884"/>
            <a:ext cx="26613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• domácí zvířata:</a:t>
            </a:r>
            <a:endParaRPr lang="cs-CZ" sz="2800" i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59832" y="927884"/>
            <a:ext cx="44069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 přináší užitek nebo potěšení</a:t>
            </a:r>
            <a:endParaRPr lang="cs-CZ" sz="2800" i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28799"/>
            <a:ext cx="3657600" cy="2401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132856"/>
            <a:ext cx="3902075" cy="260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3568" y="5046081"/>
            <a:ext cx="8208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accent3">
                    <a:lumMod val="75000"/>
                  </a:schemeClr>
                </a:solidFill>
              </a:rPr>
              <a:t>- některá  z  domácích  zvířat  můžeme  zároveň   zařadit  </a:t>
            </a:r>
          </a:p>
          <a:p>
            <a:r>
              <a:rPr lang="cs-CZ" sz="2400" i="1" dirty="0" smtClean="0">
                <a:solidFill>
                  <a:schemeClr val="accent3">
                    <a:lumMod val="75000"/>
                  </a:schemeClr>
                </a:solidFill>
              </a:rPr>
              <a:t>  i do druhé skupiny – a to do zvířat  hospodářských  (jsou  </a:t>
            </a:r>
          </a:p>
          <a:p>
            <a:r>
              <a:rPr lang="cs-CZ" sz="2400" i="1" dirty="0">
                <a:solidFill>
                  <a:schemeClr val="accent3">
                    <a:lumMod val="75000"/>
                  </a:schemeClr>
                </a:solidFill>
              </a:rPr>
              <a:t>  </a:t>
            </a:r>
            <a:r>
              <a:rPr lang="cs-CZ" sz="2400" i="1" dirty="0" smtClean="0">
                <a:solidFill>
                  <a:schemeClr val="accent3">
                    <a:lumMod val="75000"/>
                  </a:schemeClr>
                </a:solidFill>
              </a:rPr>
              <a:t>tedy současně domácími i  hospodářskými zvířaty – např.  </a:t>
            </a:r>
          </a:p>
          <a:p>
            <a:r>
              <a:rPr lang="cs-CZ" sz="2400" i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400" i="1" dirty="0" smtClean="0">
                <a:solidFill>
                  <a:schemeClr val="accent3">
                    <a:lumMod val="75000"/>
                  </a:schemeClr>
                </a:solidFill>
              </a:rPr>
              <a:t> králík, holub)</a:t>
            </a:r>
            <a:endParaRPr lang="cs-CZ" sz="2400" i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243445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38395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• hospodářská zvířata:</a:t>
            </a:r>
            <a:endParaRPr lang="cs-CZ" sz="2800" i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97345" y="548680"/>
            <a:ext cx="468814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</a:rPr>
              <a:t>- mají hospodářský význam  </a:t>
            </a:r>
          </a:p>
          <a:p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</a:rPr>
              <a:t>  a  vztah  k  zemědělské  </a:t>
            </a:r>
          </a:p>
          <a:p>
            <a:r>
              <a:rPr lang="cs-CZ" sz="2800" i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</a:rPr>
              <a:t> výrobě </a:t>
            </a:r>
            <a:endParaRPr lang="cs-CZ" sz="2800" i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41177"/>
            <a:ext cx="2487613" cy="3719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8625" y="2780928"/>
            <a:ext cx="2468563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4324" y="1933675"/>
            <a:ext cx="3240360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04035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2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5" dur="2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0" dur="2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97172" y="215062"/>
            <a:ext cx="3687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• laboratorní zvířata:</a:t>
            </a:r>
            <a:endParaRPr lang="cs-CZ" sz="2800" i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026887" y="224179"/>
            <a:ext cx="482747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</a:rPr>
              <a:t>- slouží  k  různým  </a:t>
            </a:r>
          </a:p>
          <a:p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</a:rPr>
              <a:t>  výzkumným účelům (např. </a:t>
            </a:r>
          </a:p>
          <a:p>
            <a:r>
              <a:rPr lang="cs-CZ" sz="2800" i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</a:rPr>
              <a:t> testování léků, kosmetiky,  </a:t>
            </a:r>
          </a:p>
          <a:p>
            <a:r>
              <a:rPr lang="cs-CZ" sz="2800" i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</a:rPr>
              <a:t> chemických látek)   </a:t>
            </a:r>
            <a:endParaRPr lang="cs-CZ" sz="2800" i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802" y="1132120"/>
            <a:ext cx="3657600" cy="2389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láček 3"/>
          <p:cNvSpPr/>
          <p:nvPr/>
        </p:nvSpPr>
        <p:spPr>
          <a:xfrm>
            <a:off x="4460136" y="2130677"/>
            <a:ext cx="4392488" cy="1296144"/>
          </a:xfrm>
          <a:prstGeom prst="cloudCallout">
            <a:avLst>
              <a:gd name="adj1" fmla="val -99746"/>
              <a:gd name="adj2" fmla="val -10185"/>
            </a:avLst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solidFill>
                  <a:schemeClr val="accent3">
                    <a:lumMod val="75000"/>
                  </a:schemeClr>
                </a:solidFill>
              </a:rPr>
              <a:t>Nechcete si to se mnou někdo vyměnit?</a:t>
            </a:r>
            <a:endParaRPr lang="cs-CZ" sz="2000" i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87728" y="3717032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accent3">
                    <a:lumMod val="75000"/>
                  </a:schemeClr>
                </a:solidFill>
              </a:rPr>
              <a:t>- v dnešní době  lze  již  řadu testů provádět na buněčné   </a:t>
            </a:r>
          </a:p>
          <a:p>
            <a:r>
              <a:rPr lang="cs-CZ" sz="2400" i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400" i="1" dirty="0" smtClean="0">
                <a:solidFill>
                  <a:schemeClr val="accent3">
                    <a:lumMod val="75000"/>
                  </a:schemeClr>
                </a:solidFill>
              </a:rPr>
              <a:t> úrovni a ušetřit tak spoustu zvířat</a:t>
            </a:r>
            <a:endParaRPr lang="cs-CZ" sz="2400" i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89466" y="4674159"/>
            <a:ext cx="81750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accent3">
                    <a:lumMod val="75000"/>
                  </a:schemeClr>
                </a:solidFill>
              </a:rPr>
              <a:t>- pokud  nám  to  není  lhostejné, můžeme pomoci např. </a:t>
            </a:r>
          </a:p>
          <a:p>
            <a:r>
              <a:rPr lang="cs-CZ" sz="2400" i="1" dirty="0" smtClean="0">
                <a:solidFill>
                  <a:schemeClr val="accent3">
                    <a:lumMod val="75000"/>
                  </a:schemeClr>
                </a:solidFill>
              </a:rPr>
              <a:t>  tím, že nebudeme nakupovat kosmetiku testovanou na   </a:t>
            </a:r>
          </a:p>
          <a:p>
            <a:r>
              <a:rPr lang="cs-CZ" sz="2400" i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400" i="1" dirty="0" smtClean="0">
                <a:solidFill>
                  <a:schemeClr val="accent3">
                    <a:lumMod val="75000"/>
                  </a:schemeClr>
                </a:solidFill>
              </a:rPr>
              <a:t> zvířatech</a:t>
            </a:r>
            <a:endParaRPr lang="cs-CZ" sz="2400" i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89466" y="6093296"/>
            <a:ext cx="81767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accent3">
                    <a:lumMod val="75000"/>
                  </a:schemeClr>
                </a:solidFill>
              </a:rPr>
              <a:t>- svůj nesouhlas můžeme vyjádřit i formou petice apod.</a:t>
            </a:r>
            <a:endParaRPr lang="cs-CZ" sz="2400" i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390418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2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3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3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3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3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542811"/>
            <a:ext cx="41312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6600" i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sz="6600" i="1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844824"/>
            <a:ext cx="53687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</a:rPr>
              <a:t>1) Vysvětli pojem domestikace. </a:t>
            </a:r>
            <a:endParaRPr lang="cs-CZ" sz="2800" i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368044"/>
            <a:ext cx="87849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</a:rPr>
              <a:t>2) Kdy   určitý    živočišný    druh    považujeme  </a:t>
            </a:r>
          </a:p>
          <a:p>
            <a:r>
              <a:rPr lang="cs-CZ" sz="2800" i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</a:rPr>
              <a:t>   za   domestikovaný?</a:t>
            </a:r>
            <a:endParaRPr lang="cs-CZ" sz="2800" i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1" y="3322150"/>
            <a:ext cx="878497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</a:rPr>
              <a:t>3) Uveď 3 skupiny, na které dělíme domestikovaná </a:t>
            </a:r>
          </a:p>
          <a:p>
            <a:r>
              <a:rPr lang="cs-CZ" sz="2800" i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</a:rPr>
              <a:t>   zvířata  a  u  každé   skupiny   jmenuj   jednoho </a:t>
            </a:r>
          </a:p>
          <a:p>
            <a:r>
              <a:rPr lang="cs-CZ" sz="2800" i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</a:rPr>
              <a:t>   konkrétního zástupce.</a:t>
            </a:r>
            <a:endParaRPr lang="cs-CZ" sz="2800" i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4707144"/>
            <a:ext cx="878497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</a:rPr>
              <a:t>4) Můžeme   některé  živočichy  zařadit   současně  </a:t>
            </a:r>
          </a:p>
          <a:p>
            <a:r>
              <a:rPr lang="cs-CZ" sz="2800" i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</a:rPr>
              <a:t>   do více skupin? Pokud ano, které například?</a:t>
            </a:r>
            <a:endParaRPr lang="cs-CZ" sz="2800" i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418274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468067"/>
            <a:ext cx="574388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i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6600" i="1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4010" y="1916832"/>
            <a:ext cx="83792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</a:rPr>
              <a:t>- použité obrázky – kliparty galerie MS Office 2010</a:t>
            </a:r>
            <a:endParaRPr lang="cs-CZ" sz="2800" i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4011" y="2440052"/>
            <a:ext cx="859047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</a:rPr>
              <a:t>- přibližná   doba   domestikace   některých   druhů </a:t>
            </a:r>
          </a:p>
          <a:p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</a:rPr>
              <a:t>  zvířat čerpána z: </a:t>
            </a:r>
          </a:p>
          <a:p>
            <a:r>
              <a:rPr lang="cs-CZ" sz="2800" i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DOBRORUKA</a:t>
            </a:r>
            <a:r>
              <a:rPr lang="cs-CZ" sz="2800" dirty="0">
                <a:solidFill>
                  <a:schemeClr val="accent3">
                    <a:lumMod val="75000"/>
                  </a:schemeClr>
                </a:solidFill>
              </a:rPr>
              <a:t>, Luděk J., et 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al</a:t>
            </a:r>
            <a:r>
              <a:rPr lang="cs-CZ" sz="2800" dirty="0">
                <a:solidFill>
                  <a:schemeClr val="accent3">
                    <a:lumMod val="75000"/>
                  </a:schemeClr>
                </a:solidFill>
              </a:rPr>
              <a:t>. </a:t>
            </a:r>
            <a:r>
              <a:rPr lang="cs-CZ" sz="2800" i="1" dirty="0">
                <a:solidFill>
                  <a:schemeClr val="accent3">
                    <a:lumMod val="75000"/>
                  </a:schemeClr>
                </a:solidFill>
              </a:rPr>
              <a:t>Přírodopis III : pro 8. </a:t>
            </a:r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</a:p>
          <a:p>
            <a:r>
              <a:rPr lang="cs-CZ" sz="2800" i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</a:rPr>
              <a:t> ročník </a:t>
            </a:r>
            <a:r>
              <a:rPr lang="cs-CZ" sz="2800" i="1" dirty="0">
                <a:solidFill>
                  <a:schemeClr val="accent3">
                    <a:lumMod val="75000"/>
                  </a:schemeClr>
                </a:solidFill>
              </a:rPr>
              <a:t>základní školy a nižší ročníky víceletých </a:t>
            </a:r>
            <a:endParaRPr lang="cs-CZ" sz="2800" i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2800" i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800" i="1" dirty="0" smtClean="0">
                <a:solidFill>
                  <a:schemeClr val="accent3">
                    <a:lumMod val="75000"/>
                  </a:schemeClr>
                </a:solidFill>
              </a:rPr>
              <a:t> gymnázií</a:t>
            </a:r>
            <a:r>
              <a:rPr lang="cs-CZ" sz="2800" dirty="0">
                <a:solidFill>
                  <a:schemeClr val="accent3">
                    <a:lumMod val="75000"/>
                  </a:schemeClr>
                </a:solidFill>
              </a:rPr>
              <a:t>. 1. vydání. Praha : </a:t>
            </a:r>
            <a:r>
              <a:rPr lang="cs-CZ" sz="2800" dirty="0" err="1">
                <a:solidFill>
                  <a:schemeClr val="accent3">
                    <a:lumMod val="75000"/>
                  </a:schemeClr>
                </a:solidFill>
              </a:rPr>
              <a:t>Scientia</a:t>
            </a:r>
            <a:r>
              <a:rPr lang="cs-CZ" sz="2800" dirty="0">
                <a:solidFill>
                  <a:schemeClr val="accent3">
                    <a:lumMod val="75000"/>
                  </a:schemeClr>
                </a:solidFill>
              </a:rPr>
              <a:t>, 1999. </a:t>
            </a:r>
            <a:endParaRPr lang="cs-CZ" sz="2800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2800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 Domestikace</a:t>
            </a:r>
            <a:r>
              <a:rPr lang="cs-CZ" sz="2800" dirty="0">
                <a:solidFill>
                  <a:schemeClr val="accent3">
                    <a:lumMod val="75000"/>
                  </a:schemeClr>
                </a:solidFill>
              </a:rPr>
              <a:t>, s. 31. ISBN 80-7183-167-0.</a:t>
            </a:r>
          </a:p>
          <a:p>
            <a:endParaRPr lang="cs-CZ" sz="2800" i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70279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4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4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theme/theme1.xml><?xml version="1.0" encoding="utf-8"?>
<a:theme xmlns:a="http://schemas.openxmlformats.org/drawingml/2006/main" name="Aerodynamika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496</TotalTime>
  <Words>446</Words>
  <Application>Microsoft Office PowerPoint</Application>
  <PresentationFormat>Předvádění na obrazovce (4:3)</PresentationFormat>
  <Paragraphs>79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Věra Konířová</dc:creator>
  <cp:lastModifiedBy>Věra Konířová</cp:lastModifiedBy>
  <cp:revision>143</cp:revision>
  <dcterms:created xsi:type="dcterms:W3CDTF">2011-11-16T15:17:12Z</dcterms:created>
  <dcterms:modified xsi:type="dcterms:W3CDTF">2011-11-30T04:35:14Z</dcterms:modified>
</cp:coreProperties>
</file>