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1989631-EFB1-488B-97C4-38F676F3F76A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599870D-35A1-482E-8135-7EC8DB3A4962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163" y="908720"/>
            <a:ext cx="5744095" cy="140900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3070957"/>
            <a:ext cx="633333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ZŠ Pardubice – </a:t>
            </a:r>
            <a:r>
              <a:rPr lang="cs-CZ" sz="2000" i="1" dirty="0" err="1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Spořilov</a:t>
            </a:r>
            <a:endParaRPr lang="cs-CZ" sz="2000" i="1" dirty="0" smtClean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Věra Konířová</a:t>
            </a:r>
          </a:p>
          <a:p>
            <a:r>
              <a:rPr lang="cs-CZ" sz="20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NÁZEV: VY_52_INOVACE_PŘÍRODOPIS 6. – 9._7.PTÁCI</a:t>
            </a:r>
          </a:p>
          <a:p>
            <a:r>
              <a:rPr lang="cs-CZ" sz="20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PTÁCI</a:t>
            </a:r>
          </a:p>
          <a:p>
            <a:r>
              <a:rPr lang="cs-CZ" sz="20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CZ.1.07/1.4.00/21.2349</a:t>
            </a:r>
            <a:endParaRPr lang="cs-CZ" sz="20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8459" y="5445224"/>
            <a:ext cx="84960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Cílem prezentace je seznámení žáků s charakteristickými znaky  </a:t>
            </a:r>
          </a:p>
          <a:p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                   ptáků a jejich významem.</a:t>
            </a:r>
            <a:endParaRPr lang="cs-CZ" sz="20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457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18395" y="764704"/>
            <a:ext cx="235032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b="1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Ptáci</a:t>
            </a:r>
            <a:endParaRPr lang="cs-CZ" sz="8000" b="1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1391"/>
            <a:ext cx="3657600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38" y="2797256"/>
            <a:ext cx="2646363" cy="396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120" y="2797256"/>
            <a:ext cx="4968875" cy="3303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2121348"/>
            <a:ext cx="2037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Páv korunkatý</a:t>
            </a:r>
            <a:endParaRPr lang="cs-CZ" sz="24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42441" y="6309329"/>
            <a:ext cx="1696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Sova pálená</a:t>
            </a:r>
            <a:endParaRPr lang="cs-CZ" sz="24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2924441"/>
            <a:ext cx="22958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Sýkora modřinka</a:t>
            </a:r>
            <a:endParaRPr lang="cs-CZ" sz="24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617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b="1" i="1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Charakteristické znaky ptáků</a:t>
            </a:r>
            <a:endParaRPr lang="cs-CZ" sz="5400" b="1" i="1" dirty="0">
              <a:solidFill>
                <a:srgbClr val="FFFF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7938" y="1695863"/>
            <a:ext cx="3281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stálá tělesná teplota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7938" y="2219083"/>
            <a:ext cx="5694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přední končetiny přeměněny v křídla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7938" y="2742303"/>
            <a:ext cx="10919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peří: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0972" y="2742303"/>
            <a:ext cx="1693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• obrysové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322982" y="3068960"/>
            <a:ext cx="731872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211960" y="2807350"/>
            <a:ext cx="3001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krycí (hlava, krk, tělo) 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322982" y="3068960"/>
            <a:ext cx="588896" cy="3600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941083" y="3269015"/>
            <a:ext cx="1779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letky (křídla)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3322982" y="3063607"/>
            <a:ext cx="434574" cy="864096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769606" y="3730680"/>
            <a:ext cx="24256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ocasní = rýdovací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88207" y="4208231"/>
            <a:ext cx="17468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• prachové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22982" y="4269786"/>
            <a:ext cx="3108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od obrysovým peřím 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14024" y="4731451"/>
            <a:ext cx="1686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- je jemnější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6032" y="5193116"/>
            <a:ext cx="2215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epelná izolace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70972" y="5710880"/>
            <a:ext cx="5806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ýměna peří = přepeřování neboli pelichání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1842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0" grpId="0"/>
      <p:bldP spid="13" grpId="0"/>
      <p:bldP spid="16" grpId="0"/>
      <p:bldP spid="17" grpId="0"/>
      <p:bldP spid="18" grpId="0"/>
      <p:bldP spid="19" grpId="0"/>
      <p:bldP spid="20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1" y="908720"/>
            <a:ext cx="4964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lehká kostra – dlouhé kosti duté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1" y="1431940"/>
            <a:ext cx="84969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hrudní  kost  s  vysokým  hřebenem  (pro  úpon  létacích  </a:t>
            </a:r>
          </a:p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 svalů)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1" y="2386047"/>
            <a:ext cx="3482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plíce + vzdušné vaky 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1" y="2909267"/>
            <a:ext cx="85390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v srdci pravá síň a komora a levá </a:t>
            </a:r>
            <a:r>
              <a:rPr lang="cs-CZ" sz="2800" i="1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síň a komora 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odděleny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1" y="3432487"/>
            <a:ext cx="59357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prodloužené čelisti přeměněny v zobák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1" y="3955707"/>
            <a:ext cx="13500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kloaka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829949" y="3955707"/>
            <a:ext cx="4827360" cy="792088"/>
          </a:xfrm>
          <a:prstGeom prst="wedgeEllipseCallout">
            <a:avLst>
              <a:gd name="adj1" fmla="val -88485"/>
              <a:gd name="adj2" fmla="val -10962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Připomeň si, co je kloaka.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lna 9"/>
          <p:cNvSpPr/>
          <p:nvPr/>
        </p:nvSpPr>
        <p:spPr>
          <a:xfrm>
            <a:off x="3827214" y="4992846"/>
            <a:ext cx="4827360" cy="1678555"/>
          </a:xfrm>
          <a:prstGeom prst="wave">
            <a:avLst>
              <a:gd name="adj1" fmla="val 12500"/>
              <a:gd name="adj2" fmla="val -2583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Kloaka je vakovitá rozšířenina konečníku, do které ústí vývod pohlavní, trávicí a vylučovací soustavy.</a:t>
            </a:r>
            <a:endParaRPr lang="cs-CZ" sz="2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1" y="4469626"/>
            <a:ext cx="30139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bílá, kašovitá moč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3327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 animBg="1"/>
      <p:bldP spid="10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ovéPole 61"/>
          <p:cNvSpPr txBox="1"/>
          <p:nvPr/>
        </p:nvSpPr>
        <p:spPr>
          <a:xfrm>
            <a:off x="611560" y="2447310"/>
            <a:ext cx="58320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odděleného pohlaví – vnitřní oplození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75404" y="4725144"/>
            <a:ext cx="4880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rozmnožovací doba = </a:t>
            </a:r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hnízdění</a:t>
            </a:r>
            <a:endParaRPr lang="cs-CZ" sz="2800" b="1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04423" y="3356992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tokání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: zvláštní  chování  spojené  s  výběrem  partnera  </a:t>
            </a:r>
          </a:p>
          <a:p>
            <a:r>
              <a:rPr lang="cs-CZ" sz="2800" i="1" dirty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a pářením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11561" y="5589240"/>
            <a:ext cx="3887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snáší vejce – pečují o ně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11561" y="1124744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ze smyslů nejdokonalejší </a:t>
            </a:r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zrak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- většinou velké oči </a:t>
            </a:r>
          </a:p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 po stranách hlavy (</a:t>
            </a:r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mžurka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= 3.víčko, ochranná funkce)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004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64" grpId="0"/>
      <p:bldP spid="67" grpId="0"/>
      <p:bldP spid="68" grpId="0"/>
      <p:bldP spid="6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34364"/>
            <a:ext cx="836971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z hlediska  stupně  vývinu při líhnutí rozdělujeme  ptáky  </a:t>
            </a:r>
          </a:p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 na:  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31640" y="1416936"/>
            <a:ext cx="14141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• krmivé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83317" y="1416936"/>
            <a:ext cx="60595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- mláďata  holá,  slepá  –  rodiče  je krmí  </a:t>
            </a:r>
          </a:p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(př. vrabec)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2894263"/>
            <a:ext cx="17732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• nekrmivé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10967" y="2877215"/>
            <a:ext cx="586529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- mláďata  vidí,  mají  peří,  shání  si </a:t>
            </a:r>
          </a:p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potravu sama (př. kur – slepice) 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39" y="4325423"/>
            <a:ext cx="2052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i="1" dirty="0" err="1" smtClean="0">
                <a:latin typeface="Times New Roman" pitchFamily="18" charset="0"/>
                <a:cs typeface="Times New Roman" pitchFamily="18" charset="0"/>
              </a:rPr>
              <a:t>polokrmivé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71578" y="4325423"/>
            <a:ext cx="55349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- mláďata  opeřená  v  okolí  hnízda </a:t>
            </a:r>
          </a:p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- rodiče je krmí (př.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acek)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1" y="5733256"/>
            <a:ext cx="38341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rozšířeni po celém světě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817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08720"/>
            <a:ext cx="35349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stěhování ptáků = tah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31940"/>
            <a:ext cx="5260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z hlediska tahu rozlišujeme ptáky: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9867" y="1955160"/>
            <a:ext cx="109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• stálé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77475" y="1955160"/>
            <a:ext cx="70870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- celý  rok  v  oblasti  hnízdiště  a  jeho  okolí  </a:t>
            </a:r>
          </a:p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(př.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traka)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9867" y="2909267"/>
            <a:ext cx="3255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• přelétavé (potulné)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93209" y="2909267"/>
            <a:ext cx="50405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- kromě  doby  hnízdění   konají </a:t>
            </a:r>
          </a:p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přelety   až   500  km   daleko,  </a:t>
            </a:r>
          </a:p>
          <a:p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přičemž přelety nemají určitý     </a:t>
            </a:r>
          </a:p>
          <a:p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směr (př.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ýkora)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9867" y="4725149"/>
            <a:ext cx="2940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• stěhovavé (tažné)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17003" y="4725148"/>
            <a:ext cx="48637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- 2x  do  roka  dlouze  putují </a:t>
            </a:r>
          </a:p>
          <a:p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 určitým směrem po stálých </a:t>
            </a:r>
          </a:p>
          <a:p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trasách 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1722" y="5573357"/>
            <a:ext cx="14573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(př. </a:t>
            </a:r>
            <a:r>
              <a:rPr lang="cs-CZ" sz="2800" i="1" dirty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i="1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áp)</a:t>
            </a:r>
            <a:endParaRPr lang="cs-CZ" sz="2800" i="1" dirty="0">
              <a:solidFill>
                <a:srgbClr val="FFFF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130501" y="5739946"/>
            <a:ext cx="3598869" cy="740394"/>
          </a:xfrm>
          <a:prstGeom prst="wedgeEllipseCallout">
            <a:avLst>
              <a:gd name="adj1" fmla="val 35547"/>
              <a:gd name="adj2" fmla="val -115475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/>
              <a:t>Uveď příklad alespoň 1 tažného ptáka.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3294505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1" y="62068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b="1" i="1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Význam ptactva</a:t>
            </a:r>
            <a:endParaRPr lang="cs-CZ" sz="5400" b="1" i="1" dirty="0">
              <a:solidFill>
                <a:srgbClr val="FFFF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087270"/>
            <a:ext cx="4336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součástí potravních řetězců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01008"/>
            <a:ext cx="3645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někteří opylují rostliny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1" y="2780928"/>
            <a:ext cx="4857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někteří rozšiřují semena rostlin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1" y="4149080"/>
            <a:ext cx="27350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domácí mazlíčci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110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relaxace (poslech ptačího zpěvu)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27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i="1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5400" b="1" i="1" dirty="0">
              <a:solidFill>
                <a:srgbClr val="FFFF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060848"/>
            <a:ext cx="5761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1) Jaký typ tělesné teploty mají ptáci?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584068"/>
            <a:ext cx="5513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2) Jmenuj 2 základní typy peří ptáků.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1" y="3107288"/>
            <a:ext cx="6608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3) Vysvětli, co je mžurka a uveď její funkci.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1" y="3630508"/>
            <a:ext cx="3752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4) Objasni pojem tokání.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3" y="4153728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5) Na které 3 skupiny rozdělujeme ptáky z hlediska stupně </a:t>
            </a:r>
          </a:p>
          <a:p>
            <a:r>
              <a:rPr lang="cs-CZ" sz="2800" i="1" dirty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vývinu při líhnutí?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1" y="5107835"/>
            <a:ext cx="8194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6) Jaký je rozdíl mezi ptáky přelétavými a stěhovavými?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1" y="5631055"/>
            <a:ext cx="5642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7) Jmenuj alespoň 2 významy ptactva.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5100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i="1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5400" b="1" i="1" dirty="0">
              <a:solidFill>
                <a:srgbClr val="FFFF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04864"/>
            <a:ext cx="7904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i="1" dirty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oužité obrázky – kliparty galerie MS Office 2010 </a:t>
            </a:r>
            <a:endParaRPr lang="cs-CZ" sz="2800" i="1" dirty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10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420</TotalTime>
  <Words>497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Charakteristické znaky ptáků</vt:lpstr>
      <vt:lpstr>Prezentace aplikace PowerPoint</vt:lpstr>
      <vt:lpstr>Prezentace aplikace PowerPoint</vt:lpstr>
      <vt:lpstr>Prezentace aplikace PowerPoint</vt:lpstr>
      <vt:lpstr>Prezentace aplikace PowerPoint</vt:lpstr>
      <vt:lpstr>Význam ptactva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Věra Konířová</dc:creator>
  <cp:lastModifiedBy>Věra Konířová</cp:lastModifiedBy>
  <cp:revision>178</cp:revision>
  <dcterms:created xsi:type="dcterms:W3CDTF">2011-11-27T09:59:22Z</dcterms:created>
  <dcterms:modified xsi:type="dcterms:W3CDTF">2011-11-30T04:36:38Z</dcterms:modified>
</cp:coreProperties>
</file>