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  <p:sldMasterId id="2147483650" r:id="rId3"/>
  </p:sldMasterIdLst>
  <p:notesMasterIdLst>
    <p:notesMasterId r:id="rId20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30" y="-41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098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Img"/>
          </p:nvPr>
        </p:nvSpPr>
        <p:spPr bwMode="auto">
          <a:xfrm>
            <a:off x="1312863" y="1027113"/>
            <a:ext cx="4919662" cy="36861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sp>
      <p:sp>
        <p:nvSpPr>
          <p:cNvPr id="4106" name="Rectangle 10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1762" cy="40925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29187" cy="3695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16525" cy="4097338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29187" cy="3695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16525" cy="4097338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44454B9-048E-4F69-B5A3-339D7131351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4EDEA05-A419-4727-B789-5EF36BFC26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B26AE40-69DF-4BCD-BB3B-A9DFEEFB17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1350" cy="49752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6988" y="1768475"/>
            <a:ext cx="4452937" cy="49752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D6C729A-4536-4D0E-B52C-A629F6635E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4F1381D-48B2-4B40-8E0A-C32BFEA2B4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6F711C3-F245-473B-AD02-8D2A95F873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56A9873-A359-450B-9D8A-F96722EF62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B03BCE9-D7F9-4A82-AB1E-BBEDD4E3A6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60B6561-E099-417D-8549-2E33E7495F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6FD788E-254F-4DEA-8046-9E206D145C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96150" y="301625"/>
            <a:ext cx="2263775" cy="64420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0512" cy="64420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7CD0844-F894-4734-87BC-400B7E99F0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2101850"/>
            <a:ext cx="4221162" cy="4748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2101850"/>
            <a:ext cx="4221163" cy="4748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88200" y="555625"/>
            <a:ext cx="2147888" cy="629443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555625"/>
            <a:ext cx="6294437" cy="629443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1963738"/>
            <a:ext cx="4302125" cy="49228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95888" y="1963738"/>
            <a:ext cx="4303712" cy="49228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438" y="282575"/>
            <a:ext cx="2189162" cy="660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282575"/>
            <a:ext cx="6416675" cy="660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1363" y="282575"/>
            <a:ext cx="8594725" cy="12477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56687" cy="12477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56687" cy="49752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33625" cy="5064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81350" cy="5064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33625" cy="5064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FDA844D9-A24D-4CC8-9047-6C5A091B20B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BE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404813" y="1893888"/>
            <a:ext cx="9674225" cy="5665787"/>
          </a:xfrm>
          <a:prstGeom prst="roundRect">
            <a:avLst>
              <a:gd name="adj" fmla="val 28"/>
            </a:avLst>
          </a:prstGeom>
          <a:solidFill>
            <a:srgbClr val="DDDDDD"/>
          </a:solidFill>
          <a:ln w="9360" cap="flat">
            <a:solidFill>
              <a:srgbClr val="C0C0C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555625"/>
            <a:ext cx="8594725" cy="12477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1363" y="2101850"/>
            <a:ext cx="8594725" cy="4748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2124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0" y="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360" cap="flat">
            <a:solidFill>
              <a:srgbClr val="8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0" y="238125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360" cap="flat">
            <a:solidFill>
              <a:srgbClr val="8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>
            <a:off x="0" y="116840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360" cap="flat">
            <a:solidFill>
              <a:srgbClr val="8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Lucida Sans Unicode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282575"/>
            <a:ext cx="8594725" cy="12477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1363" y="1963738"/>
            <a:ext cx="8758237" cy="492283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1512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725488" y="7077075"/>
            <a:ext cx="9355137" cy="96838"/>
          </a:xfrm>
          <a:prstGeom prst="roundRect">
            <a:avLst>
              <a:gd name="adj" fmla="val 1667"/>
            </a:avLst>
          </a:prstGeom>
          <a:solidFill>
            <a:srgbClr val="FF9966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1987550" y="7289800"/>
            <a:ext cx="8093075" cy="96838"/>
          </a:xfrm>
          <a:prstGeom prst="roundRect">
            <a:avLst>
              <a:gd name="adj" fmla="val 1667"/>
            </a:avLst>
          </a:prstGeom>
          <a:solidFill>
            <a:srgbClr val="FF9966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 i="1">
          <a:solidFill>
            <a:srgbClr val="FF9966"/>
          </a:solidFill>
          <a:latin typeface="Arial" charset="0"/>
          <a:cs typeface="Lucida Sans Unicode" charset="0"/>
        </a:defRPr>
      </a:lvl9pPr>
    </p:titleStyle>
    <p:bodyStyle>
      <a:lvl1pPr marL="342900" indent="-3429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j-lt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j-lt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360363" y="1079500"/>
            <a:ext cx="8640762" cy="30638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          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    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</p:txBody>
      </p:sp>
      <p:graphicFrame>
        <p:nvGraphicFramePr>
          <p:cNvPr id="5122" name="Group 2"/>
          <p:cNvGraphicFramePr>
            <a:graphicFrameLocks noGrp="1"/>
          </p:cNvGraphicFramePr>
          <p:nvPr/>
        </p:nvGraphicFramePr>
        <p:xfrm>
          <a:off x="352425" y="1295400"/>
          <a:ext cx="9432925" cy="5660588"/>
        </p:xfrm>
        <a:graphic>
          <a:graphicData uri="http://schemas.openxmlformats.org/drawingml/2006/table">
            <a:tbl>
              <a:tblPr/>
              <a:tblGrid>
                <a:gridCol w="3205163"/>
                <a:gridCol w="6227762"/>
              </a:tblGrid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Číslo projektu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CZ.1.07/1.5.00/34.0565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63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Číslo materiálu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VY_32_INOVACE_201_Pojem právo, vznik a jeho význam ve společnosti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88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Název školy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               Masarykova střední  škola zemědělská a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               Vyšší  odborná škola, Opava,       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0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               příspěvková  organizace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Autor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Mgr. Andrea Dejmková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Průřezové téma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Člověk a právo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Tématický celek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Právo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Ročník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2.</a:t>
                      </a:r>
                    </a:p>
                  </a:txBody>
                  <a:tcPr marL="90000" marR="90000" marT="33271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Datum tvorby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19. 8. 2013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Datum a místo ověření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13. 9. 2013, občanská nauka 2. A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450" y="2695575"/>
            <a:ext cx="923925" cy="9048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5142" name="Picture 2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4038" y="-53975"/>
            <a:ext cx="6096000" cy="14938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360363" y="1079500"/>
            <a:ext cx="8640762" cy="30638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          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2" charset="0"/>
                <a:ea typeface="Calibri" pitchFamily="32" charset="0"/>
                <a:cs typeface="Calibri" pitchFamily="32" charset="0"/>
              </a:rPr>
              <a:t>      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>
              <a:solidFill>
                <a:srgbClr val="000000"/>
              </a:solidFill>
              <a:latin typeface="Calibri" pitchFamily="32" charset="0"/>
              <a:ea typeface="Calibri" pitchFamily="32" charset="0"/>
              <a:cs typeface="Calibri" pitchFamily="32" charset="0"/>
            </a:endParaRPr>
          </a:p>
        </p:txBody>
      </p:sp>
      <p:graphicFrame>
        <p:nvGraphicFramePr>
          <p:cNvPr id="6146" name="Group 2"/>
          <p:cNvGraphicFramePr>
            <a:graphicFrameLocks noGrp="1"/>
          </p:cNvGraphicFramePr>
          <p:nvPr/>
        </p:nvGraphicFramePr>
        <p:xfrm>
          <a:off x="352425" y="1169988"/>
          <a:ext cx="9512300" cy="6630929"/>
        </p:xfrm>
        <a:graphic>
          <a:graphicData uri="http://schemas.openxmlformats.org/drawingml/2006/table">
            <a:tbl>
              <a:tblPr/>
              <a:tblGrid>
                <a:gridCol w="2579688"/>
                <a:gridCol w="6932612"/>
              </a:tblGrid>
              <a:tr h="8604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Druh učebního materiálu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Prezentace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6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Anotace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Učební materiál je určen pro výklad nové látky. Úvodní prezentace z celku práva, seznamuje žáky se základními pojmy. Žáci se v průběhu prezentace zamýšlí nad otázkami, které mu pomáhají při upevňování učiva. Prezentace je také vhodná k samostudiu. Přehlednější způsob vysvětlení učiva.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Klíčová slova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cs typeface="Lucida Sans Unicode" charset="0"/>
                        </a:rPr>
                        <a:t>právo, stát, právní stát, Chammurapiho zákoník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6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Metodický pokyn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Připravit si třídu s projektorem. Učební materiál je možno použít pro výklad nového učiva, k opakování učiva i k samostudiu. Dává prostor pro práci se žáky - vyhledávání pojmů, práce s internetem a literaturou. V prezentaci jsou umístěné otázky k procvičení probraného učiva.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 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0538">
                <a:tc gridSpan="2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0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  <a:tab pos="94107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Calibri" pitchFamily="32" charset="0"/>
                          <a:cs typeface="Calibri" pitchFamily="32" charset="0"/>
                        </a:rPr>
                        <a:t>Pokud není uvedeno jinak, použitý materiál je z  vlastních zdrojů autora.</a:t>
                      </a:r>
                    </a:p>
                  </a:txBody>
                  <a:tcPr marL="90000" marR="90000" marT="73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5038" y="142875"/>
            <a:ext cx="8135937" cy="10255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-1404938"/>
            <a:ext cx="8609012" cy="4637088"/>
          </a:xfrm>
          <a:ln/>
        </p:spPr>
        <p:txBody>
          <a:bodyPr tIns="4752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5400"/>
              <a:t/>
            </a:r>
            <a:br>
              <a:rPr lang="cs-CZ" sz="5400"/>
            </a:br>
            <a:r>
              <a:rPr lang="cs-CZ" sz="5400"/>
              <a:t/>
            </a:r>
            <a:br>
              <a:rPr lang="cs-CZ" sz="5400"/>
            </a:br>
            <a:r>
              <a:rPr lang="cs-CZ" sz="5400"/>
              <a:t/>
            </a:r>
            <a:br>
              <a:rPr lang="cs-CZ" sz="5400"/>
            </a:br>
            <a:r>
              <a:rPr lang="cs-CZ" sz="5400"/>
              <a:t>POJEM PRÁVO, VZNIK A JEHO VÝZNAM VE SPOLEČNOSTI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3457575"/>
            <a:ext cx="3276600" cy="32385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/>
              <a:t>Základní pojmy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4000" b="1">
                <a:latin typeface="Arial" charset="0"/>
              </a:rPr>
              <a:t>PRÁVO</a:t>
            </a:r>
          </a:p>
          <a:p>
            <a:pPr marL="419100" indent="-314325">
              <a:lnSpc>
                <a:spcPct val="140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4000" b="1">
              <a:latin typeface="Arial" charset="0"/>
            </a:endParaRPr>
          </a:p>
          <a:p>
            <a:pPr marL="419100" indent="-314325">
              <a:lnSpc>
                <a:spcPct val="140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 b="1">
                <a:latin typeface="Arial" charset="0"/>
              </a:rPr>
              <a:t>= soubor pravidel, podle kterých se řídí </a:t>
            </a:r>
          </a:p>
          <a:p>
            <a:pPr marL="419100" indent="-314325">
              <a:lnSpc>
                <a:spcPct val="140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 b="1">
                <a:latin typeface="Arial" charset="0"/>
              </a:rPr>
              <a:t>   a organizuje život lidské společnosti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 b="1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 b="1">
              <a:latin typeface="Arial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19988" y="5184775"/>
            <a:ext cx="1993900" cy="16843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638175"/>
            <a:ext cx="8609012" cy="1266825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3528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4000" b="1">
                <a:latin typeface="Arial" charset="0"/>
              </a:rPr>
              <a:t>STÁT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4000" b="1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= forma organizace lidské společnosti, má své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území, obyvatelstvo, řídící orgány, administrativní 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aparát a ozbrojenou moc.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80138" y="4751388"/>
            <a:ext cx="2603500" cy="16891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638175"/>
            <a:ext cx="8609012" cy="1266825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3528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4000" b="1">
                <a:latin typeface="Arial" charset="0"/>
              </a:rPr>
              <a:t>PRÁVNÍ STÁT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4000" b="1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 b="1">
                <a:latin typeface="Arial" charset="0"/>
              </a:rPr>
              <a:t>= stát, který je vázán právním řádem.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96075" y="4319588"/>
            <a:ext cx="2425700" cy="2146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/>
              <a:t>Vznik práva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2484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 dirty="0">
                <a:latin typeface="Arial" charset="0"/>
              </a:rPr>
              <a:t>Už rodové společnosti </a:t>
            </a:r>
            <a:r>
              <a:rPr lang="cs-CZ" sz="2800" dirty="0" smtClean="0">
                <a:latin typeface="Arial" charset="0"/>
              </a:rPr>
              <a:t>měly </a:t>
            </a:r>
            <a:r>
              <a:rPr lang="cs-CZ" sz="2800" dirty="0">
                <a:latin typeface="Arial" charset="0"/>
              </a:rPr>
              <a:t>stanovené určité normy - nebyly to však zákony v pravém slova smyslu, dodržování norem bylo považováno za samozřejmost, dědily se tradicí z generace na generaci.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 dirty="0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 dirty="0">
              <a:latin typeface="Arial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0488" y="4176713"/>
            <a:ext cx="2559050" cy="27400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638175"/>
            <a:ext cx="8609012" cy="1266825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2484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Právo vzniká až se vznikem 1. států – vznik státu byl dlouhodobý, pozvolný proces, který neprobíhal všude stejně.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První známé státy pochází z oblasti Mezopotámie    - </a:t>
            </a:r>
            <a:r>
              <a:rPr lang="cs-CZ" sz="2800" i="1">
                <a:latin typeface="Arial" charset="0"/>
              </a:rPr>
              <a:t>Chammurapiho zákoník </a:t>
            </a:r>
            <a:r>
              <a:rPr lang="cs-CZ" sz="2800">
                <a:latin typeface="Arial" charset="0"/>
              </a:rPr>
              <a:t>(viz. níže).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</a:t>
            </a: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Antické Řecko – </a:t>
            </a:r>
            <a:r>
              <a:rPr lang="cs-CZ" sz="2800" i="1">
                <a:latin typeface="Arial" charset="0"/>
              </a:rPr>
              <a:t>Solónovy zákony</a:t>
            </a:r>
            <a:r>
              <a:rPr lang="cs-CZ" sz="2800">
                <a:latin typeface="Arial" charset="0"/>
              </a:rPr>
              <a:t> – 1. demokratické zákony (6. st. př. n. l.).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>
              <a:latin typeface="Arial" charset="0"/>
            </a:endParaRP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Antický Řím – Ř</a:t>
            </a:r>
            <a:r>
              <a:rPr lang="cs-CZ" sz="2800" i="1">
                <a:latin typeface="Arial" charset="0"/>
              </a:rPr>
              <a:t>ímské právo</a:t>
            </a:r>
            <a:r>
              <a:rPr lang="cs-CZ" sz="2800">
                <a:latin typeface="Arial" charset="0"/>
              </a:rPr>
              <a:t> – vybudován dokonalý systém práva, dodnes přejímaný a napodobovaný.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/>
              <a:t>Chammurapiho zákoník 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2484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Babylonský zákoník vydaný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králem Chammurapim.</a:t>
            </a: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Patří mezi nejstarší dochované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zákoníky (asi 1800 př.n.l.).</a:t>
            </a: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Obsahuje 282 článků,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řeší rodinné, dědické, trestní </a:t>
            </a:r>
          </a:p>
          <a:p>
            <a:pPr marL="419100" indent="-314325">
              <a:lnSpc>
                <a:spcPct val="93000"/>
              </a:lnSpc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   či majetkové otázky.</a:t>
            </a:r>
          </a:p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Originál je dnes uložen v Louvru</a:t>
            </a:r>
            <a:r>
              <a:rPr lang="cs-CZ"/>
              <a:t>.</a:t>
            </a:r>
          </a:p>
          <a:p>
            <a:pPr marL="419100" indent="-314325"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/>
          </a:p>
          <a:p>
            <a:pPr marL="419100" indent="-314325"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/>
          </a:p>
          <a:p>
            <a:pPr marL="419100" indent="-314325"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/>
          </a:p>
          <a:p>
            <a:pPr marL="419100" indent="-314325" algn="r"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-720725" y="2632075"/>
            <a:ext cx="10191750" cy="36798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</a:tabLst>
            </a:pPr>
            <a:endParaRPr lang="cs-CZ">
              <a:solidFill>
                <a:srgbClr val="000000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</a:tabLst>
            </a:pPr>
            <a:endParaRPr lang="cs-CZ">
              <a:solidFill>
                <a:srgbClr val="000000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</a:tabLst>
            </a:pPr>
            <a:endParaRPr lang="cs-CZ">
              <a:solidFill>
                <a:srgbClr val="000000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</a:tabLst>
            </a:pPr>
            <a:endParaRPr lang="cs-CZ">
              <a:solidFill>
                <a:srgbClr val="000000"/>
              </a:solidFill>
              <a:ea typeface="Microsoft YaHei" charset="0"/>
              <a:cs typeface="Microsoft YaHei" charset="0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</a:tabLst>
            </a:pPr>
            <a:endParaRPr lang="cs-CZ">
              <a:solidFill>
                <a:srgbClr val="000000"/>
              </a:solidFill>
              <a:ea typeface="Microsoft YaHei" charset="0"/>
              <a:cs typeface="Microsoft YaHei" charset="0"/>
            </a:endParaRP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9363" y="1800225"/>
            <a:ext cx="3103562" cy="41767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2484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/>
              <a:t>Ukázka z Chammurapiho zákoníku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31800" y="1963738"/>
            <a:ext cx="9431338" cy="4937125"/>
          </a:xfrm>
          <a:ln/>
        </p:spPr>
        <p:txBody>
          <a:bodyPr tIns="24840"/>
          <a:lstStyle/>
          <a:p>
            <a:pPr marL="431800" indent="-311150">
              <a:lnSpc>
                <a:spcPct val="93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195. Jestliže dítě udeřilo svého otce, uříznou mu </a:t>
            </a:r>
          </a:p>
          <a:p>
            <a:pPr marL="431800" indent="-311150">
              <a:lnSpc>
                <a:spcPct val="93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        jeho ruku.</a:t>
            </a: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196. Jestliže právoplatný občan vyrazil oko</a:t>
            </a: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        příslušníku plnoprávných občanů, vyrvou mu oko.</a:t>
            </a: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197. Jestliže zlomil kost plnoprávného občana, zlomí </a:t>
            </a: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r>
              <a:rPr lang="cs-CZ" sz="2800">
                <a:latin typeface="Arial" charset="0"/>
              </a:rPr>
              <a:t>        mu kost.</a:t>
            </a: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endParaRPr lang="cs-CZ" sz="2800">
              <a:latin typeface="Arial" charset="0"/>
            </a:endParaRPr>
          </a:p>
          <a:p>
            <a:pPr marL="431800" indent="-311150">
              <a:lnSpc>
                <a:spcPct val="140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endParaRPr lang="cs-CZ" sz="2800" i="1">
              <a:solidFill>
                <a:srgbClr val="DC2300"/>
              </a:solidFill>
              <a:latin typeface="Arial" charset="0"/>
            </a:endParaRPr>
          </a:p>
          <a:p>
            <a:pPr marL="431800" indent="-311150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  <a:tab pos="9410700" algn="l"/>
              </a:tabLst>
            </a:pPr>
            <a:endParaRPr lang="cs-CZ" sz="2800" i="1">
              <a:solidFill>
                <a:srgbClr val="DC2300"/>
              </a:solidFill>
              <a:latin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280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i="0"/>
              <a:t>Otázky: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31838" y="1584325"/>
            <a:ext cx="9348787" cy="5567363"/>
          </a:xfrm>
          <a:ln/>
        </p:spPr>
        <p:txBody>
          <a:bodyPr tIns="0"/>
          <a:lstStyle/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CCCC"/>
              </a:solidFill>
              <a:latin typeface="Arial" charset="0"/>
            </a:endParaRP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1) „Podle jakého principu funguje Chammurapiho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     zákoník ?“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solidFill>
                <a:srgbClr val="00CCCC"/>
              </a:solidFill>
              <a:latin typeface="Arial" charset="0"/>
            </a:endParaRP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2) „Existuje pouze jediné právo?“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CCCC"/>
              </a:solidFill>
              <a:latin typeface="Arial" charset="0"/>
            </a:endParaRP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3) „K čemu slouží právo ve společnosti?“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CCCC"/>
              </a:solidFill>
              <a:latin typeface="Arial" charset="0"/>
            </a:endParaRP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CCCC"/>
              </a:solidFill>
              <a:latin typeface="Arial" charset="0"/>
            </a:endParaRP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latin typeface="Arial" charset="0"/>
            </a:endParaRP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latin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280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i="0" u="sng"/>
              <a:t>Řešení: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35000" y="1328738"/>
            <a:ext cx="8772525" cy="4999037"/>
          </a:xfrm>
          <a:ln/>
        </p:spPr>
        <p:txBody>
          <a:bodyPr tIns="24840"/>
          <a:lstStyle/>
          <a:p>
            <a:pPr marL="431800" indent="-311150">
              <a:lnSpc>
                <a:spcPct val="93000"/>
              </a:lnSpc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 sz="2800" i="1">
              <a:solidFill>
                <a:srgbClr val="00CCCC"/>
              </a:solidFill>
              <a:latin typeface="Arial" charset="0"/>
            </a:endParaRPr>
          </a:p>
          <a:p>
            <a:pPr marL="431800" indent="-311150">
              <a:lnSpc>
                <a:spcPct val="93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1) „Podle jakého principu funguje Chammurapiho 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     Zákoník ?“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   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“Oko za oko, zub za zub.“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2) „Existuje pouze jediné právo?“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   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Ne.</a:t>
            </a:r>
            <a:r>
              <a:rPr lang="cs-CZ" sz="2800" i="1">
                <a:solidFill>
                  <a:srgbClr val="00CCCC"/>
                </a:solidFill>
                <a:latin typeface="Arial" charset="0"/>
              </a:rPr>
              <a:t> </a:t>
            </a:r>
            <a:r>
              <a:rPr lang="cs-CZ" sz="2800" i="1">
                <a:solidFill>
                  <a:srgbClr val="FF0000"/>
                </a:solidFill>
                <a:latin typeface="Arial" charset="0"/>
              </a:rPr>
              <a:t>Každá společnost má své vlastní právo, které   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FF0000"/>
                </a:solidFill>
                <a:latin typeface="Arial" charset="0"/>
              </a:rPr>
              <a:t>     se neustále vyvíjí.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3) „K čemu slouží právo ve společnosti?“</a:t>
            </a:r>
          </a:p>
          <a:p>
            <a:pPr marL="431800" indent="-311150">
              <a:lnSpc>
                <a:spcPct val="140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z="2800" i="1">
                <a:solidFill>
                  <a:srgbClr val="00CCCC"/>
                </a:solidFill>
                <a:latin typeface="Arial" charset="0"/>
              </a:rPr>
              <a:t>   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(viz. význam práva níže)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/>
              <a:t>Význam práva ve společnosti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5580062"/>
          </a:xfrm>
          <a:ln/>
        </p:spPr>
        <p:txBody>
          <a:bodyPr tIns="0"/>
          <a:lstStyle/>
          <a:p>
            <a:pPr marL="419100" indent="-314325">
              <a:lnSpc>
                <a:spcPct val="93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upravuje vztahy  v dané společnosti;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určuje, jak se členové společnosti mají chovat;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udržuje pořádek ve společnosti;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řeší konflikty (majetkové spory, rozvody...);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zajišťuje přenos kulturních vzorců chování;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slouží k prosazování spravedlnosti;</a:t>
            </a:r>
          </a:p>
          <a:p>
            <a:pPr marL="419100" indent="-314325">
              <a:lnSpc>
                <a:spcPct val="140000"/>
              </a:lnSpc>
              <a:buClr>
                <a:srgbClr val="E6E6E6"/>
              </a:buClr>
              <a:buSzPct val="45000"/>
              <a:buFont typeface="Wingdings" charset="2"/>
              <a:buChar char=""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r>
              <a:rPr lang="cs-CZ" sz="2800">
                <a:latin typeface="Arial" charset="0"/>
              </a:rPr>
              <a:t>chrání život, svobodu, zdraví, bezpečnost, majetek a další důležité zájmy společnosti.</a:t>
            </a:r>
          </a:p>
          <a:p>
            <a:pPr marL="419100" indent="-314325">
              <a:buClrTx/>
              <a:buSzPct val="45000"/>
              <a:buFontTx/>
              <a:buNone/>
              <a:tabLst>
                <a:tab pos="419100" algn="l"/>
                <a:tab pos="523875" algn="l"/>
                <a:tab pos="973138" algn="l"/>
                <a:tab pos="1422400" algn="l"/>
                <a:tab pos="1871663" algn="l"/>
                <a:tab pos="2320925" algn="l"/>
                <a:tab pos="2770188" algn="l"/>
                <a:tab pos="3219450" algn="l"/>
                <a:tab pos="3668713" algn="l"/>
                <a:tab pos="4117975" algn="l"/>
                <a:tab pos="4567238" algn="l"/>
                <a:tab pos="5016500" algn="l"/>
                <a:tab pos="5465763" algn="l"/>
                <a:tab pos="5915025" algn="l"/>
                <a:tab pos="6364288" algn="l"/>
                <a:tab pos="6813550" algn="l"/>
                <a:tab pos="7262813" algn="l"/>
                <a:tab pos="7712075" algn="l"/>
                <a:tab pos="8161338" algn="l"/>
                <a:tab pos="8610600" algn="l"/>
                <a:tab pos="9059863" algn="l"/>
              </a:tabLst>
            </a:pPr>
            <a:endParaRPr lang="cs-CZ" sz="2800">
              <a:latin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 i="0"/>
              <a:t>Opakování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5175250"/>
          </a:xfrm>
          <a:ln/>
        </p:spPr>
        <p:txBody>
          <a:bodyPr tIns="0"/>
          <a:lstStyle/>
          <a:p>
            <a:pPr indent="-330200" algn="ctr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latin typeface="Arial" charset="0"/>
              </a:rPr>
              <a:t>ANO x NE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1)	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Všechny společnosti mají stejné právo.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2)	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Právo je soubor pravidel, podle kterých se řídí a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</a:rPr>
              <a:t>    organizuje lidské spolužití.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3)	 Jeden z nejstarších zákoníku se řídil principem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     „oko za oko, zub za zub“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.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4)	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Právo platí jen pro vybranou skupinu obyvatel.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</a:rPr>
              <a:t>5) </a:t>
            </a: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Právo vznikalo až se vznikem prvních států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280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i="0" u="sng"/>
              <a:t>Řešení</a:t>
            </a: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1963738"/>
            <a:ext cx="8772525" cy="4937125"/>
          </a:xfrm>
          <a:ln/>
        </p:spPr>
        <p:txBody>
          <a:bodyPr tIns="0"/>
          <a:lstStyle/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1)	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Všechny společnosti mají stejné právo.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NE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2)	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Právo je soubor pravidel, podle kterých se řídí a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</a:rPr>
              <a:t>     organizuje lidské spolužití.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ANO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3)	 Jeden z nejstarších zákoníku se řídil principem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     „oko za oko, zub za zub“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. 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ANO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4) </a:t>
            </a:r>
            <a:r>
              <a:rPr lang="cs-CZ" sz="2800">
                <a:solidFill>
                  <a:srgbClr val="FFFFFF"/>
                </a:solidFill>
                <a:latin typeface="Arial" charset="0"/>
              </a:rPr>
              <a:t>Právo platí jen pro vybranou skupinu obyvatel. </a:t>
            </a:r>
            <a:r>
              <a:rPr lang="cs-CZ" sz="2800">
                <a:solidFill>
                  <a:srgbClr val="FF0000"/>
                </a:solidFill>
                <a:latin typeface="Arial" charset="0"/>
              </a:rPr>
              <a:t>NE </a:t>
            </a:r>
          </a:p>
          <a:p>
            <a:pPr indent="-330200">
              <a:lnSpc>
                <a:spcPct val="140000"/>
              </a:lnSpc>
              <a:buClrTx/>
              <a:buFontTx/>
              <a:buNone/>
              <a:tabLst>
                <a:tab pos="342900" algn="l"/>
                <a:tab pos="901700" algn="l"/>
                <a:tab pos="1435100" algn="l"/>
                <a:tab pos="2171700" algn="l"/>
                <a:tab pos="2882900" algn="l"/>
                <a:tab pos="3606800" algn="l"/>
                <a:tab pos="4330700" algn="l"/>
                <a:tab pos="5054600" algn="l"/>
                <a:tab pos="5778500" algn="l"/>
                <a:tab pos="6515100" algn="l"/>
                <a:tab pos="7226300" algn="l"/>
                <a:tab pos="7950200" algn="l"/>
                <a:tab pos="8674100" algn="l"/>
                <a:tab pos="8972550" algn="l"/>
                <a:tab pos="9421813" algn="l"/>
                <a:tab pos="9871075" algn="l"/>
                <a:tab pos="10320338" algn="l"/>
                <a:tab pos="10769600" algn="l"/>
                <a:tab pos="10771188" algn="l"/>
                <a:tab pos="10772775" algn="l"/>
                <a:tab pos="10774363" algn="l"/>
                <a:tab pos="10775950" algn="l"/>
                <a:tab pos="10777538" algn="l"/>
                <a:tab pos="10779125" algn="l"/>
                <a:tab pos="10780713" algn="l"/>
              </a:tabLst>
            </a:pPr>
            <a:r>
              <a:rPr lang="cs-CZ" sz="2800">
                <a:solidFill>
                  <a:srgbClr val="FFFFFF"/>
                </a:solidFill>
                <a:latin typeface="Arial" charset="0"/>
                <a:cs typeface="Times New Roman" pitchFamily="16" charset="0"/>
              </a:rPr>
              <a:t>5)	 Právo vznikalo až se vznikem prvních států.  </a:t>
            </a:r>
            <a:r>
              <a:rPr lang="cs-CZ" sz="2800">
                <a:solidFill>
                  <a:srgbClr val="FF0000"/>
                </a:solidFill>
                <a:latin typeface="Arial" charset="0"/>
                <a:cs typeface="Times New Roman" pitchFamily="16" charset="0"/>
              </a:rPr>
              <a:t>ANO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282575"/>
            <a:ext cx="8609012" cy="1262063"/>
          </a:xfrm>
          <a:ln/>
        </p:spPr>
        <p:txBody>
          <a:bodyPr tIns="424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800"/>
              <a:t>Použité zdroje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0363" y="1963738"/>
            <a:ext cx="9359900" cy="5553075"/>
          </a:xfrm>
          <a:ln/>
        </p:spPr>
        <p:txBody>
          <a:bodyPr tIns="24840"/>
          <a:lstStyle/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SOKOL, Jan, MIČIENKA, Marek a JIRÁSKOVÁ, Věra.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i="1">
                <a:solidFill>
                  <a:srgbClr val="000000"/>
                </a:solidFill>
                <a:latin typeface="Arial" charset="0"/>
                <a:cs typeface="Arial" charset="0"/>
              </a:rPr>
              <a:t>Občanské minimum: učební text pro žáky</a:t>
            </a: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. 1. vyd. Praha: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Ústav pro informace ve vzdělávání, 2002, 216 s. 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ISBN 80211-0410-4.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RYSKA, Radovan. </a:t>
            </a:r>
            <a:r>
              <a:rPr lang="cs-CZ" sz="2800" i="1">
                <a:solidFill>
                  <a:srgbClr val="000000"/>
                </a:solidFill>
                <a:latin typeface="Arial" charset="0"/>
                <a:cs typeface="Arial" charset="0"/>
              </a:rPr>
              <a:t>Právo pro střední školy</a:t>
            </a: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. 3., upr. vyd. 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Praha: Fortuna, 1998c1994, 176 s. ISBN 80-716-8592-5</a:t>
            </a: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  <a:hlinkClick r:id="rId3"/>
              </a:rPr>
              <a:t>www.office.microsoft.com</a:t>
            </a:r>
            <a:r>
              <a:rPr lang="cs-CZ" sz="1000">
                <a:solidFill>
                  <a:srgbClr val="000000"/>
                </a:solidFill>
                <a:latin typeface="Arial" charset="0"/>
                <a:cs typeface="Arial" charset="0"/>
              </a:rPr>
              <a:t>.</a:t>
            </a: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Arial" charset="0"/>
                <a:cs typeface="Arial" charset="0"/>
              </a:rPr>
              <a:t>http://cs.wikipedia.org/wiki/Soubor:Code-de-Hammurabi-1.jpg</a:t>
            </a: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5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 algn="r"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5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indent="-330200">
              <a:lnSpc>
                <a:spcPct val="93000"/>
              </a:lnSpc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10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Lucida Sans Unicode"/>
      </a:majorFont>
      <a:minorFont>
        <a:latin typeface="Arial"/>
        <a:ea typeface="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Lucida Sans Unicode"/>
      </a:majorFont>
      <a:minorFont>
        <a:latin typeface="Times New Roman"/>
        <a:ea typeface="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783</TotalTime>
  <Words>611</Words>
  <Application>Microsoft Office PowerPoint</Application>
  <PresentationFormat>Vlastní</PresentationFormat>
  <Paragraphs>151</Paragraphs>
  <Slides>16</Slides>
  <Notes>16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25" baseType="lpstr">
      <vt:lpstr>Times New Roman</vt:lpstr>
      <vt:lpstr>Arial</vt:lpstr>
      <vt:lpstr>Microsoft YaHei</vt:lpstr>
      <vt:lpstr>Lucida Sans Unicode</vt:lpstr>
      <vt:lpstr>Calibri</vt:lpstr>
      <vt:lpstr>Wingdings</vt:lpstr>
      <vt:lpstr>Motiv sady Office</vt:lpstr>
      <vt:lpstr>Motiv sady Office</vt:lpstr>
      <vt:lpstr>Motiv sady Office</vt:lpstr>
      <vt:lpstr>Snímek 1</vt:lpstr>
      <vt:lpstr>Snímek 2</vt:lpstr>
      <vt:lpstr>   POJEM PRÁVO, VZNIK A JEHO VÝZNAM VE SPOLEČNOSTI</vt:lpstr>
      <vt:lpstr>Základní pojmy</vt:lpstr>
      <vt:lpstr>Snímek 5</vt:lpstr>
      <vt:lpstr>Snímek 6</vt:lpstr>
      <vt:lpstr>Vznik práva</vt:lpstr>
      <vt:lpstr>Snímek 8</vt:lpstr>
      <vt:lpstr>Chammurapiho zákoník </vt:lpstr>
      <vt:lpstr>Ukázka z Chammurapiho zákoníku</vt:lpstr>
      <vt:lpstr>Otázky:</vt:lpstr>
      <vt:lpstr>Řešení:</vt:lpstr>
      <vt:lpstr>Význam práva ve společnosti</vt:lpstr>
      <vt:lpstr>Opakování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</cp:revision>
  <cp:lastPrinted>1601-01-01T00:00:00Z</cp:lastPrinted>
  <dcterms:created xsi:type="dcterms:W3CDTF">2013-08-27T21:35:18Z</dcterms:created>
  <dcterms:modified xsi:type="dcterms:W3CDTF">2014-04-22T19:48:57Z</dcterms:modified>
</cp:coreProperties>
</file>