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4"/>
  </p:notesMasterIdLst>
  <p:sldIdLst>
    <p:sldId id="267" r:id="rId2"/>
    <p:sldId id="268" r:id="rId3"/>
    <p:sldId id="256" r:id="rId4"/>
    <p:sldId id="257" r:id="rId5"/>
    <p:sldId id="258" r:id="rId6"/>
    <p:sldId id="259" r:id="rId7"/>
    <p:sldId id="261" r:id="rId8"/>
    <p:sldId id="262" r:id="rId9"/>
    <p:sldId id="264" r:id="rId10"/>
    <p:sldId id="263" r:id="rId11"/>
    <p:sldId id="265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  <a:srgbClr val="FFCBC1"/>
    <a:srgbClr val="FF00FF"/>
    <a:srgbClr val="CC00FF"/>
    <a:srgbClr val="3399FF"/>
    <a:srgbClr val="FF9900"/>
    <a:srgbClr val="99FF33"/>
    <a:srgbClr val="66FF33"/>
    <a:srgbClr val="00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>
        <p:scale>
          <a:sx n="90" d="100"/>
          <a:sy n="90" d="100"/>
        </p:scale>
        <p:origin x="-732" y="3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8" d="100"/>
          <a:sy n="78" d="100"/>
        </p:scale>
        <p:origin x="-2022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VY_32_INOVACE_01_Abeceda na louce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</a:t>
          </a:r>
          <a:r>
            <a:rPr lang="cs-CZ" sz="2000" smtClean="0"/>
            <a:t>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Jana </a:t>
          </a:r>
          <a:r>
            <a:rPr lang="cs-CZ" sz="2000" dirty="0" err="1" smtClean="0"/>
            <a:t>Hofrichterová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Český jazyk pro 2. a 3.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</a:t>
          </a:r>
          <a:r>
            <a:rPr lang="cs-CZ" sz="2000" dirty="0" smtClean="0"/>
            <a:t>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25. 9. 2011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  <dgm:t>
        <a:bodyPr/>
        <a:lstStyle/>
        <a:p>
          <a:endParaRPr lang="cs-CZ"/>
        </a:p>
      </dgm:t>
    </dgm:pt>
    <dgm:pt modelId="{EB210E99-FECE-49F2-86FD-20F903E541DE}" type="pres">
      <dgm:prSet presAssocID="{4C35D32F-0EAB-4CD7-82EE-45574DC2A586}" presName="circle6" presStyleLbl="node1" presStyleIdx="5" presStyleCnt="7"/>
      <dgm:spPr/>
      <dgm:t>
        <a:bodyPr/>
        <a:lstStyle/>
        <a:p>
          <a:endParaRPr lang="cs-CZ"/>
        </a:p>
      </dgm:t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  <dgm:t>
        <a:bodyPr/>
        <a:lstStyle/>
        <a:p>
          <a:endParaRPr lang="cs-CZ"/>
        </a:p>
      </dgm:t>
    </dgm:pt>
    <dgm:pt modelId="{8EB502EF-CA4F-4140-AFB6-D26D41E73615}" type="pres">
      <dgm:prSet presAssocID="{D05761FA-3C71-4DD0-9183-7C99EBE53F4B}" presName="circle7" presStyleLbl="node1" presStyleIdx="6" presStyleCnt="7"/>
      <dgm:spPr/>
      <dgm:t>
        <a:bodyPr/>
        <a:lstStyle/>
        <a:p>
          <a:endParaRPr lang="cs-CZ"/>
        </a:p>
      </dgm:t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A027AAF-01EA-4835-812A-00E883AF1E59}" type="presOf" srcId="{D1B46980-6531-4606-95E6-44980827E919}" destId="{2CDFEC33-8C2A-49C6-B23B-FA3577B1DCE9}" srcOrd="1" destOrd="0" presId="urn:microsoft.com/office/officeart/2005/8/layout/target3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E0AA9422-5A98-471E-BD14-95F98FE3AFF6}" type="presOf" srcId="{D05761FA-3C71-4DD0-9183-7C99EBE53F4B}" destId="{6204D4B4-078C-4ACF-B823-77A728483A32}" srcOrd="0" destOrd="0" presId="urn:microsoft.com/office/officeart/2005/8/layout/target3"/>
    <dgm:cxn modelId="{B7D187FB-D4D6-4E25-B25F-4A36A8AE7373}" type="presOf" srcId="{B651F6E3-6281-48DB-9319-2AEAFDAE7572}" destId="{70A198DD-41D2-4313-8B5B-1CF1BCF383FB}" srcOrd="1" destOrd="0" presId="urn:microsoft.com/office/officeart/2005/8/layout/target3"/>
    <dgm:cxn modelId="{4CAF70A7-036E-4E45-8A70-16269C0F7CF1}" type="presOf" srcId="{B651F6E3-6281-48DB-9319-2AEAFDAE7572}" destId="{7145B55B-1B24-4B93-A1D4-B8021E4AC78C}" srcOrd="0" destOrd="0" presId="urn:microsoft.com/office/officeart/2005/8/layout/target3"/>
    <dgm:cxn modelId="{41C5EBA3-1228-4CFC-977F-FE8262C47158}" type="presOf" srcId="{4C35D32F-0EAB-4CD7-82EE-45574DC2A586}" destId="{A02C1AC3-4F1B-47BC-9A88-D00EAE61D85A}" srcOrd="1" destOrd="0" presId="urn:microsoft.com/office/officeart/2005/8/layout/target3"/>
    <dgm:cxn modelId="{21ACD9ED-798E-41F8-85DB-3B3DBEE66F3C}" type="presOf" srcId="{D1D4F407-5343-4D3F-B5B9-D407B03CAEB4}" destId="{D005CE8C-CC26-4C3E-AC11-E15060ECD759}" srcOrd="0" destOrd="0" presId="urn:microsoft.com/office/officeart/2005/8/layout/target3"/>
    <dgm:cxn modelId="{F4481DD5-9479-45DB-B51A-D16864CC4EAE}" type="presOf" srcId="{4C35D32F-0EAB-4CD7-82EE-45574DC2A586}" destId="{2463512F-938D-4E07-9D5C-7B2E99ABD39E}" srcOrd="0" destOrd="0" presId="urn:microsoft.com/office/officeart/2005/8/layout/target3"/>
    <dgm:cxn modelId="{8B2B8621-A60F-4129-B426-8ECA7691A301}" type="presOf" srcId="{D1B46980-6531-4606-95E6-44980827E919}" destId="{004736B2-18D3-4D6D-AA18-DF3F81E9E3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BCB7E7A9-0509-4BCE-80A9-738901C45A62}" type="presOf" srcId="{D1D4F407-5343-4D3F-B5B9-D407B03CAEB4}" destId="{AED2198E-93D5-4001-81B4-73124B309672}" srcOrd="1" destOrd="0" presId="urn:microsoft.com/office/officeart/2005/8/layout/target3"/>
    <dgm:cxn modelId="{0B32A2F8-3D84-4242-8B97-E85617A200D1}" type="presOf" srcId="{757F3AB3-0718-4624-B441-E567A8F0AB56}" destId="{333A1088-737F-45CB-B68E-254E46348037}" srcOrd="0" destOrd="0" presId="urn:microsoft.com/office/officeart/2005/8/layout/target3"/>
    <dgm:cxn modelId="{728A3CDD-D20C-4B2F-98AE-9951356C66D8}" type="presOf" srcId="{D8197B8C-B260-4A16-BDF4-0947B075E274}" destId="{5C0D1B75-263C-4468-B985-565C95B9422B}" srcOrd="1" destOrd="0" presId="urn:microsoft.com/office/officeart/2005/8/layout/target3"/>
    <dgm:cxn modelId="{6F5F33EB-B094-42C2-AD1B-4F80AF48CCFA}" type="presOf" srcId="{4865AC3F-78E2-43BA-A56B-7C465B8FCF11}" destId="{54F8D70D-FB57-4298-A600-D8F61B2A354A}" srcOrd="0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D6903ED6-C1C0-43A4-ADCF-27EE799FE587}" type="presOf" srcId="{D8197B8C-B260-4A16-BDF4-0947B075E274}" destId="{0F7944D4-5DCA-4B9E-A896-D52854246E44}" srcOrd="0" destOrd="0" presId="urn:microsoft.com/office/officeart/2005/8/layout/target3"/>
    <dgm:cxn modelId="{F50C7873-C282-44C9-A6D0-0417F3E5B6B4}" type="presOf" srcId="{D05761FA-3C71-4DD0-9183-7C99EBE53F4B}" destId="{23526C68-77CF-4757-B0E2-EC80EC09B19D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5BCBAA7E-E1B5-40EB-90AB-DE3130CE105F}" type="presOf" srcId="{4865AC3F-78E2-43BA-A56B-7C465B8FCF11}" destId="{FC425D1D-3DF2-408E-A4F8-250CA94A450A}" srcOrd="1" destOrd="0" presId="urn:microsoft.com/office/officeart/2005/8/layout/target3"/>
    <dgm:cxn modelId="{ADF87F46-E360-432A-AAFF-2C643BFA221E}" type="presParOf" srcId="{333A1088-737F-45CB-B68E-254E46348037}" destId="{F5ABB229-8D3B-4694-996A-96F23CF14429}" srcOrd="0" destOrd="0" presId="urn:microsoft.com/office/officeart/2005/8/layout/target3"/>
    <dgm:cxn modelId="{94023286-20BB-4457-9999-D1E14723AA3D}" type="presParOf" srcId="{333A1088-737F-45CB-B68E-254E46348037}" destId="{F41139FD-01EE-4571-8B17-4FB00FC51163}" srcOrd="1" destOrd="0" presId="urn:microsoft.com/office/officeart/2005/8/layout/target3"/>
    <dgm:cxn modelId="{BEBD6C90-7FD0-4C4A-B144-C86DD0D67B95}" type="presParOf" srcId="{333A1088-737F-45CB-B68E-254E46348037}" destId="{D005CE8C-CC26-4C3E-AC11-E15060ECD759}" srcOrd="2" destOrd="0" presId="urn:microsoft.com/office/officeart/2005/8/layout/target3"/>
    <dgm:cxn modelId="{DADF2F69-57DA-40D0-86CD-3A242FEE821A}" type="presParOf" srcId="{333A1088-737F-45CB-B68E-254E46348037}" destId="{E2699407-A48D-4333-A645-7FA48F1FE3B7}" srcOrd="3" destOrd="0" presId="urn:microsoft.com/office/officeart/2005/8/layout/target3"/>
    <dgm:cxn modelId="{766F3911-DAB1-4320-95B0-17C3C532463F}" type="presParOf" srcId="{333A1088-737F-45CB-B68E-254E46348037}" destId="{D5EA2712-68D0-4098-BDE6-B295C6AB6119}" srcOrd="4" destOrd="0" presId="urn:microsoft.com/office/officeart/2005/8/layout/target3"/>
    <dgm:cxn modelId="{2E8BCADD-E7D8-4512-B41C-29ED0C4242AA}" type="presParOf" srcId="{333A1088-737F-45CB-B68E-254E46348037}" destId="{54F8D70D-FB57-4298-A600-D8F61B2A354A}" srcOrd="5" destOrd="0" presId="urn:microsoft.com/office/officeart/2005/8/layout/target3"/>
    <dgm:cxn modelId="{8AA75C64-4571-4B3F-BC46-014E95406DC6}" type="presParOf" srcId="{333A1088-737F-45CB-B68E-254E46348037}" destId="{C616B022-AA0C-4D3B-BDBF-093D86622E86}" srcOrd="6" destOrd="0" presId="urn:microsoft.com/office/officeart/2005/8/layout/target3"/>
    <dgm:cxn modelId="{7F68CF53-5CEC-418A-871E-9C1BC11EAFC1}" type="presParOf" srcId="{333A1088-737F-45CB-B68E-254E46348037}" destId="{69684AB7-5B8D-45A5-BC2F-6AF80EB883EF}" srcOrd="7" destOrd="0" presId="urn:microsoft.com/office/officeart/2005/8/layout/target3"/>
    <dgm:cxn modelId="{B3ED40EA-A704-4E86-B32C-B0CBE679D5B4}" type="presParOf" srcId="{333A1088-737F-45CB-B68E-254E46348037}" destId="{004736B2-18D3-4D6D-AA18-DF3F81E9E312}" srcOrd="8" destOrd="0" presId="urn:microsoft.com/office/officeart/2005/8/layout/target3"/>
    <dgm:cxn modelId="{773F5B8C-D96C-4D50-A2F2-37AE76950B03}" type="presParOf" srcId="{333A1088-737F-45CB-B68E-254E46348037}" destId="{9CCAD005-8609-4003-9C1F-3AFC293FB9F9}" srcOrd="9" destOrd="0" presId="urn:microsoft.com/office/officeart/2005/8/layout/target3"/>
    <dgm:cxn modelId="{1A3AE54D-B55E-49C3-885A-FAD85E796708}" type="presParOf" srcId="{333A1088-737F-45CB-B68E-254E46348037}" destId="{0C4087F0-2DA9-4805-A823-C8C5404FEF67}" srcOrd="10" destOrd="0" presId="urn:microsoft.com/office/officeart/2005/8/layout/target3"/>
    <dgm:cxn modelId="{1C8DB7E0-38F7-4FD1-9386-D592191E876B}" type="presParOf" srcId="{333A1088-737F-45CB-B68E-254E46348037}" destId="{7145B55B-1B24-4B93-A1D4-B8021E4AC78C}" srcOrd="11" destOrd="0" presId="urn:microsoft.com/office/officeart/2005/8/layout/target3"/>
    <dgm:cxn modelId="{8C44E966-ACB0-4B40-906E-140957AA3ABE}" type="presParOf" srcId="{333A1088-737F-45CB-B68E-254E46348037}" destId="{6919BCDB-3A39-4371-A415-42187620F612}" srcOrd="12" destOrd="0" presId="urn:microsoft.com/office/officeart/2005/8/layout/target3"/>
    <dgm:cxn modelId="{8A192DC2-9067-46BD-BE5F-EA3A3B941B27}" type="presParOf" srcId="{333A1088-737F-45CB-B68E-254E46348037}" destId="{19974A4C-782A-40F8-BDC1-A903A52CB5DC}" srcOrd="13" destOrd="0" presId="urn:microsoft.com/office/officeart/2005/8/layout/target3"/>
    <dgm:cxn modelId="{32ADCF62-D13E-4EF5-882F-4989D05A2D3E}" type="presParOf" srcId="{333A1088-737F-45CB-B68E-254E46348037}" destId="{0F7944D4-5DCA-4B9E-A896-D52854246E44}" srcOrd="14" destOrd="0" presId="urn:microsoft.com/office/officeart/2005/8/layout/target3"/>
    <dgm:cxn modelId="{9504C174-713E-4366-BD3F-138FAE518E5B}" type="presParOf" srcId="{333A1088-737F-45CB-B68E-254E46348037}" destId="{DFC55A8B-2DFD-41AE-A307-96A1D2E66396}" srcOrd="15" destOrd="0" presId="urn:microsoft.com/office/officeart/2005/8/layout/target3"/>
    <dgm:cxn modelId="{C266AF37-8DCF-42FA-A7D8-A7166F693AD1}" type="presParOf" srcId="{333A1088-737F-45CB-B68E-254E46348037}" destId="{EB210E99-FECE-49F2-86FD-20F903E541DE}" srcOrd="16" destOrd="0" presId="urn:microsoft.com/office/officeart/2005/8/layout/target3"/>
    <dgm:cxn modelId="{9D188D81-B16D-460D-9AAE-88554068F676}" type="presParOf" srcId="{333A1088-737F-45CB-B68E-254E46348037}" destId="{2463512F-938D-4E07-9D5C-7B2E99ABD39E}" srcOrd="17" destOrd="0" presId="urn:microsoft.com/office/officeart/2005/8/layout/target3"/>
    <dgm:cxn modelId="{A0BF3B81-F3E5-415A-B4F2-0BBF766BA413}" type="presParOf" srcId="{333A1088-737F-45CB-B68E-254E46348037}" destId="{59FE3E3B-A92F-4A98-9A20-76394874AFA6}" srcOrd="18" destOrd="0" presId="urn:microsoft.com/office/officeart/2005/8/layout/target3"/>
    <dgm:cxn modelId="{7060307B-C0E1-423A-8342-53CF82530B0E}" type="presParOf" srcId="{333A1088-737F-45CB-B68E-254E46348037}" destId="{8EB502EF-CA4F-4140-AFB6-D26D41E73615}" srcOrd="19" destOrd="0" presId="urn:microsoft.com/office/officeart/2005/8/layout/target3"/>
    <dgm:cxn modelId="{81B84558-F93C-4F1E-A18E-C437E3B1EC94}" type="presParOf" srcId="{333A1088-737F-45CB-B68E-254E46348037}" destId="{6204D4B4-078C-4ACF-B823-77A728483A32}" srcOrd="20" destOrd="0" presId="urn:microsoft.com/office/officeart/2005/8/layout/target3"/>
    <dgm:cxn modelId="{6D5C28F7-CE2D-4679-AEF4-8A7A1C063A0E}" type="presParOf" srcId="{333A1088-737F-45CB-B68E-254E46348037}" destId="{AED2198E-93D5-4001-81B4-73124B309672}" srcOrd="21" destOrd="0" presId="urn:microsoft.com/office/officeart/2005/8/layout/target3"/>
    <dgm:cxn modelId="{F38A8C59-9122-4FA0-84C6-EBE81DF56CCC}" type="presParOf" srcId="{333A1088-737F-45CB-B68E-254E46348037}" destId="{FC425D1D-3DF2-408E-A4F8-250CA94A450A}" srcOrd="22" destOrd="0" presId="urn:microsoft.com/office/officeart/2005/8/layout/target3"/>
    <dgm:cxn modelId="{A68464BE-36F3-4D04-B92B-3877A5DDA1C7}" type="presParOf" srcId="{333A1088-737F-45CB-B68E-254E46348037}" destId="{2CDFEC33-8C2A-49C6-B23B-FA3577B1DCE9}" srcOrd="23" destOrd="0" presId="urn:microsoft.com/office/officeart/2005/8/layout/target3"/>
    <dgm:cxn modelId="{0C6C4E6D-588A-4C1A-8E38-CE1ADA3FB6B6}" type="presParOf" srcId="{333A1088-737F-45CB-B68E-254E46348037}" destId="{70A198DD-41D2-4313-8B5B-1CF1BCF383FB}" srcOrd="24" destOrd="0" presId="urn:microsoft.com/office/officeart/2005/8/layout/target3"/>
    <dgm:cxn modelId="{90D71CD0-AA29-4FF0-9906-7A29D9FAFA6F}" type="presParOf" srcId="{333A1088-737F-45CB-B68E-254E46348037}" destId="{5C0D1B75-263C-4468-B985-565C95B9422B}" srcOrd="25" destOrd="0" presId="urn:microsoft.com/office/officeart/2005/8/layout/target3"/>
    <dgm:cxn modelId="{7AC678FB-C8CD-47B2-AD1E-E9CFC8BA7EAE}" type="presParOf" srcId="{333A1088-737F-45CB-B68E-254E46348037}" destId="{A02C1AC3-4F1B-47BC-9A88-D00EAE61D85A}" srcOrd="26" destOrd="0" presId="urn:microsoft.com/office/officeart/2005/8/layout/target3"/>
    <dgm:cxn modelId="{F2FE9800-CDE2-433F-BA15-B98535EA9C9A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</a:t>
          </a:r>
          <a:r>
            <a:rPr lang="cs-CZ" sz="2000" kern="1200" smtClean="0"/>
            <a:t>okres Ústí nad Orlicí</a:t>
          </a:r>
          <a:endParaRPr lang="cs-CZ" sz="2000" kern="1200" dirty="0"/>
        </a:p>
      </dsp:txBody>
      <dsp:txXfrm>
        <a:off x="1258000" y="0"/>
        <a:ext cx="6498543" cy="254771"/>
      </dsp:txXfrm>
    </dsp:sp>
    <dsp:sp modelId="{D5EA2712-68D0-4098-BDE6-B295C6AB6119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1655646"/>
                <a:satOff val="6635"/>
                <a:lumOff val="1438"/>
                <a:alphaOff val="0"/>
                <a:shade val="51000"/>
                <a:satMod val="130000"/>
              </a:schemeClr>
            </a:gs>
            <a:gs pos="80000">
              <a:schemeClr val="accent5">
                <a:hueOff val="-1655646"/>
                <a:satOff val="6635"/>
                <a:lumOff val="1438"/>
                <a:alphaOff val="0"/>
                <a:shade val="93000"/>
                <a:satMod val="130000"/>
              </a:schemeClr>
            </a:gs>
            <a:gs pos="100000">
              <a:schemeClr val="accent5">
                <a:hueOff val="-1655646"/>
                <a:satOff val="6635"/>
                <a:lumOff val="143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273857" y="254771"/>
          <a:ext cx="649854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1655646"/>
              <a:satOff val="6635"/>
              <a:lumOff val="143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25. 9. 2011</a:t>
          </a:r>
          <a:endParaRPr lang="cs-CZ" sz="2000" kern="1200" dirty="0"/>
        </a:p>
      </dsp:txBody>
      <dsp:txXfrm>
        <a:off x="1273857" y="254771"/>
        <a:ext cx="6498543" cy="254771"/>
      </dsp:txXfrm>
    </dsp:sp>
    <dsp:sp modelId="{69684AB7-5B8D-45A5-BC2F-6AF80EB883EF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shade val="51000"/>
                <a:satMod val="130000"/>
              </a:schemeClr>
            </a:gs>
            <a:gs pos="80000">
              <a:schemeClr val="accent5">
                <a:hueOff val="-3311292"/>
                <a:satOff val="13270"/>
                <a:lumOff val="2876"/>
                <a:alphaOff val="0"/>
                <a:shade val="93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273857" y="509542"/>
          <a:ext cx="649854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3311292"/>
              <a:satOff val="13270"/>
              <a:lumOff val="287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Jana </a:t>
          </a:r>
          <a:r>
            <a:rPr lang="cs-CZ" sz="2000" kern="1200" dirty="0" err="1" smtClean="0"/>
            <a:t>Hofrichterová</a:t>
          </a:r>
          <a:endParaRPr lang="cs-CZ" sz="2000" kern="1200" dirty="0"/>
        </a:p>
      </dsp:txBody>
      <dsp:txXfrm>
        <a:off x="1273857" y="509542"/>
        <a:ext cx="6498543" cy="254771"/>
      </dsp:txXfrm>
    </dsp:sp>
    <dsp:sp modelId="{0C4087F0-2DA9-4805-A823-C8C5404FEF67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shade val="51000"/>
                <a:satMod val="130000"/>
              </a:schemeClr>
            </a:gs>
            <a:gs pos="80000">
              <a:schemeClr val="accent5">
                <a:hueOff val="-4966938"/>
                <a:satOff val="19906"/>
                <a:lumOff val="4314"/>
                <a:alphaOff val="0"/>
                <a:shade val="93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273857" y="764313"/>
          <a:ext cx="649854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VY_32_INOVACE_01_Abeceda na louce</a:t>
          </a:r>
          <a:endParaRPr lang="cs-CZ" sz="2000" kern="1200" dirty="0"/>
        </a:p>
      </dsp:txBody>
      <dsp:txXfrm>
        <a:off x="1273857" y="764313"/>
        <a:ext cx="6498543" cy="254773"/>
      </dsp:txXfrm>
    </dsp:sp>
    <dsp:sp modelId="{19974A4C-782A-40F8-BDC1-A903A52CB5DC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shade val="51000"/>
                <a:satMod val="130000"/>
              </a:schemeClr>
            </a:gs>
            <a:gs pos="80000">
              <a:schemeClr val="accent5">
                <a:hueOff val="-6622584"/>
                <a:satOff val="26541"/>
                <a:lumOff val="5752"/>
                <a:alphaOff val="0"/>
                <a:shade val="93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273857" y="1019086"/>
          <a:ext cx="649854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6622584"/>
              <a:satOff val="26541"/>
              <a:lumOff val="5752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Český jazyk pro 2. a 3. ročník</a:t>
          </a:r>
          <a:endParaRPr lang="cs-CZ" sz="2000" kern="1200" dirty="0"/>
        </a:p>
      </dsp:txBody>
      <dsp:txXfrm>
        <a:off x="1273857" y="1019086"/>
        <a:ext cx="6498543" cy="254771"/>
      </dsp:txXfrm>
    </dsp:sp>
    <dsp:sp modelId="{EB210E99-FECE-49F2-86FD-20F903E541DE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8278230"/>
                <a:satOff val="33176"/>
                <a:lumOff val="7190"/>
                <a:alphaOff val="0"/>
                <a:shade val="51000"/>
                <a:satMod val="130000"/>
              </a:schemeClr>
            </a:gs>
            <a:gs pos="80000">
              <a:schemeClr val="accent5">
                <a:hueOff val="-8278230"/>
                <a:satOff val="33176"/>
                <a:lumOff val="7190"/>
                <a:alphaOff val="0"/>
                <a:shade val="93000"/>
                <a:satMod val="130000"/>
              </a:schemeClr>
            </a:gs>
            <a:gs pos="100000">
              <a:schemeClr val="accent5">
                <a:hueOff val="-8278230"/>
                <a:satOff val="33176"/>
                <a:lumOff val="719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273857" y="1273857"/>
          <a:ext cx="649854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8278230"/>
              <a:satOff val="33176"/>
              <a:lumOff val="719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</a:t>
          </a:r>
          <a:r>
            <a:rPr lang="cs-CZ" sz="2000" kern="1200" dirty="0" smtClean="0"/>
            <a:t>CZ.1.07/1.4.00/21.1871</a:t>
          </a:r>
          <a:endParaRPr lang="cs-CZ" sz="2000" kern="1200" dirty="0"/>
        </a:p>
      </dsp:txBody>
      <dsp:txXfrm>
        <a:off x="1273857" y="1273857"/>
        <a:ext cx="6498543" cy="254771"/>
      </dsp:txXfrm>
    </dsp:sp>
    <dsp:sp modelId="{8EB502EF-CA4F-4140-AFB6-D26D41E73615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273857" y="1528628"/>
          <a:ext cx="649854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1273857" y="1528628"/>
        <a:ext cx="649854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363836-D424-4BCA-92EF-0723ED9311C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3CF9F8-3E70-4C78-BAF1-3B0CE0E92F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71799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3CF9F8-3E70-4C78-BAF1-3B0CE0E92F05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836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F3E82-87CC-4377-9FA9-20747AEAB5B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DB06-A3ED-4D9B-93DB-B0D4E54BD5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09320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F3E82-87CC-4377-9FA9-20747AEAB5B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DB06-A3ED-4D9B-93DB-B0D4E54BD5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7068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F3E82-87CC-4377-9FA9-20747AEAB5B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DB06-A3ED-4D9B-93DB-B0D4E54BD5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41409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F3E82-87CC-4377-9FA9-20747AEAB5B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DB06-A3ED-4D9B-93DB-B0D4E54BD5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9957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F3E82-87CC-4377-9FA9-20747AEAB5B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DB06-A3ED-4D9B-93DB-B0D4E54BD5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33512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F3E82-87CC-4377-9FA9-20747AEAB5B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DB06-A3ED-4D9B-93DB-B0D4E54BD5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44368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F3E82-87CC-4377-9FA9-20747AEAB5B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DB06-A3ED-4D9B-93DB-B0D4E54BD5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99419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F3E82-87CC-4377-9FA9-20747AEAB5B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DB06-A3ED-4D9B-93DB-B0D4E54BD5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94817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F3E82-87CC-4377-9FA9-20747AEAB5B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DB06-A3ED-4D9B-93DB-B0D4E54BD5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03087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F3E82-87CC-4377-9FA9-20747AEAB5B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DB06-A3ED-4D9B-93DB-B0D4E54BD5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29921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F3E82-87CC-4377-9FA9-20747AEAB5B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DB06-A3ED-4D9B-93DB-B0D4E54BD5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60493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8F3E82-87CC-4377-9FA9-20747AEAB5B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6BDB06-A3ED-4D9B-93DB-B0D4E54BD5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82255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microsoft.com/office/2007/relationships/hdphoto" Target="../media/hdphoto1.wdp"/><Relationship Id="rId7" Type="http://schemas.openxmlformats.org/officeDocument/2006/relationships/image" Target="../media/image15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microsoft.com/office/2007/relationships/hdphoto" Target="../media/hdphoto2.wdp"/><Relationship Id="rId7" Type="http://schemas.openxmlformats.org/officeDocument/2006/relationships/image" Target="../media/image23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png"/><Relationship Id="rId4" Type="http://schemas.openxmlformats.org/officeDocument/2006/relationships/image" Target="../media/image20.png"/><Relationship Id="rId9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10" Type="http://schemas.openxmlformats.org/officeDocument/2006/relationships/image" Target="../media/image37.png"/><Relationship Id="rId4" Type="http://schemas.openxmlformats.org/officeDocument/2006/relationships/image" Target="../media/image31.png"/><Relationship Id="rId9" Type="http://schemas.openxmlformats.org/officeDocument/2006/relationships/image" Target="../media/image3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wmf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2569368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8502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>
                <a:latin typeface="Calibri" pitchFamily="34" charset="0"/>
                <a:cs typeface="Calibri" pitchFamily="34" charset="0"/>
              </a:rPr>
              <a:t>DUM pro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3. </a:t>
            </a:r>
            <a:r>
              <a:rPr lang="cs-CZ" sz="2800" dirty="0">
                <a:latin typeface="Calibri" pitchFamily="34" charset="0"/>
                <a:cs typeface="Calibri" pitchFamily="34" charset="0"/>
              </a:rPr>
              <a:t>ročník</a:t>
            </a:r>
          </a:p>
          <a:p>
            <a:r>
              <a:rPr lang="cs-CZ" sz="2800" dirty="0" smtClean="0"/>
              <a:t>materiál je </a:t>
            </a:r>
            <a:r>
              <a:rPr lang="cs-CZ" sz="2800"/>
              <a:t>určen </a:t>
            </a:r>
            <a:r>
              <a:rPr lang="cs-CZ" sz="2800" smtClean="0"/>
              <a:t> </a:t>
            </a:r>
            <a:r>
              <a:rPr lang="cs-CZ" sz="2800" dirty="0"/>
              <a:t>k </a:t>
            </a:r>
            <a:r>
              <a:rPr lang="cs-CZ" sz="2800" dirty="0" smtClean="0"/>
              <a:t>procvičení řazení slov podle abecedy</a:t>
            </a:r>
          </a:p>
          <a:p>
            <a:r>
              <a:rPr lang="cs-CZ" sz="2800" dirty="0" smtClean="0"/>
              <a:t>snímky 4, 5 slouží k zopakování abecedy</a:t>
            </a:r>
          </a:p>
          <a:p>
            <a:r>
              <a:rPr lang="cs-CZ" sz="2800" dirty="0" smtClean="0"/>
              <a:t>na snímcích 6, 7 žáci doplňují chybějící písmena abecedy (přetahují květiny s písmeny interaktiv. perem nebo dopisují písmena fixem)</a:t>
            </a:r>
          </a:p>
          <a:p>
            <a:r>
              <a:rPr lang="cs-CZ" sz="2800" dirty="0" smtClean="0"/>
              <a:t>na snímcích 8, 10 děti řadí slova podle abecedy (přetažením interaktiv. perem nebo fixem)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5171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Documents and Settings\Jana\Local Settings\Temporary Internet Files\Content.IE5\93K67UOX\MC90044211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052736"/>
            <a:ext cx="5396826" cy="539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059832" y="706834"/>
            <a:ext cx="5544616" cy="1470025"/>
          </a:xfrm>
        </p:spPr>
        <p:txBody>
          <a:bodyPr>
            <a:normAutofit/>
          </a:bodyPr>
          <a:lstStyle/>
          <a:p>
            <a:r>
              <a:rPr lang="cs-CZ" sz="6600" smtClean="0">
                <a:ln>
                  <a:solidFill>
                    <a:schemeClr val="tx1"/>
                  </a:solidFill>
                </a:ln>
                <a:gradFill flip="none" rotWithShape="1">
                  <a:gsLst>
                    <a:gs pos="0">
                      <a:srgbClr val="FF3399"/>
                    </a:gs>
                    <a:gs pos="25000">
                      <a:srgbClr val="FF6633"/>
                    </a:gs>
                    <a:gs pos="50000">
                      <a:srgbClr val="FFFF00"/>
                    </a:gs>
                    <a:gs pos="75000">
                      <a:srgbClr val="01A78F"/>
                    </a:gs>
                    <a:gs pos="100000">
                      <a:srgbClr val="3366FF"/>
                    </a:gs>
                  </a:gsLst>
                  <a:path path="circle">
                    <a:fillToRect t="100000" r="100000"/>
                  </a:path>
                  <a:tileRect l="-100000" b="-100000"/>
                </a:gradFill>
                <a:latin typeface="Cooper Black" pitchFamily="18" charset="0"/>
              </a:rPr>
              <a:t>Abeceda</a:t>
            </a:r>
            <a:endParaRPr lang="cs-CZ" sz="6600" dirty="0">
              <a:ln>
                <a:solidFill>
                  <a:schemeClr val="tx1"/>
                </a:solidFill>
              </a:ln>
              <a:gradFill flip="none" rotWithShape="1">
                <a:gsLst>
                  <a:gs pos="0">
                    <a:srgbClr val="FF3399"/>
                  </a:gs>
                  <a:gs pos="25000">
                    <a:srgbClr val="FF6633"/>
                  </a:gs>
                  <a:gs pos="50000">
                    <a:srgbClr val="FFFF00"/>
                  </a:gs>
                  <a:gs pos="75000">
                    <a:srgbClr val="01A78F"/>
                  </a:gs>
                  <a:gs pos="100000">
                    <a:srgbClr val="3366FF"/>
                  </a:gs>
                </a:gsLst>
                <a:path path="circle">
                  <a:fillToRect t="100000" r="100000"/>
                </a:path>
                <a:tileRect l="-100000" b="-100000"/>
              </a:gradFill>
              <a:latin typeface="Cooper Black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3611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8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81572" y="41212"/>
            <a:ext cx="8784976" cy="66018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7200" b="1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c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č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rgbClr val="7030A0"/>
                  </a:solidFill>
                </a:ln>
                <a:solidFill>
                  <a:srgbClr val="CC00FF"/>
                </a:solidFill>
                <a:latin typeface="Arial" pitchFamily="34" charset="0"/>
                <a:cs typeface="Arial" pitchFamily="34" charset="0"/>
              </a:rPr>
              <a:t>d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9900"/>
                </a:solidFill>
                <a:latin typeface="Arial" pitchFamily="34" charset="0"/>
                <a:cs typeface="Arial" pitchFamily="34" charset="0"/>
              </a:rPr>
              <a:t>ď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f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g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h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rgbClr val="7030A0"/>
                  </a:solidFill>
                </a:ln>
                <a:solidFill>
                  <a:srgbClr val="CC00FF"/>
                </a:solidFill>
                <a:latin typeface="Arial" pitchFamily="34" charset="0"/>
                <a:cs typeface="Arial" pitchFamily="34" charset="0"/>
              </a:rPr>
              <a:t>ch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9900"/>
                </a:solidFill>
                <a:latin typeface="Arial" pitchFamily="34" charset="0"/>
                <a:cs typeface="Arial" pitchFamily="34" charset="0"/>
              </a:rPr>
              <a:t>i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rgbClr val="7030A0"/>
                  </a:solidFill>
                </a:ln>
                <a:solidFill>
                  <a:srgbClr val="CC00FF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9900"/>
                </a:solidFill>
                <a:latin typeface="Arial" pitchFamily="34" charset="0"/>
                <a:cs typeface="Arial" pitchFamily="34" charset="0"/>
              </a:rPr>
              <a:t>ň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q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r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rgbClr val="7030A0"/>
                  </a:solidFill>
                </a:ln>
                <a:solidFill>
                  <a:srgbClr val="CC00FF"/>
                </a:solidFill>
                <a:latin typeface="Arial" pitchFamily="34" charset="0"/>
                <a:cs typeface="Arial" pitchFamily="34" charset="0"/>
              </a:rPr>
              <a:t>ř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9900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š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t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ť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u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rgbClr val="7030A0"/>
                  </a:solidFill>
                </a:ln>
                <a:solidFill>
                  <a:srgbClr val="CC00FF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9900"/>
                </a:solidFill>
                <a:latin typeface="Arial" pitchFamily="34" charset="0"/>
                <a:cs typeface="Arial" pitchFamily="34" charset="0"/>
              </a:rPr>
              <a:t>w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ž</a:t>
            </a:r>
          </a:p>
        </p:txBody>
      </p:sp>
    </p:spTree>
    <p:extLst>
      <p:ext uri="{BB962C8B-B14F-4D97-AF65-F5344CB8AC3E}">
        <p14:creationId xmlns:p14="http://schemas.microsoft.com/office/powerpoint/2010/main" val="3687153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7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3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620688"/>
            <a:ext cx="8208912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7200" b="1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C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Č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rgbClr val="7030A0"/>
                  </a:solidFill>
                </a:ln>
                <a:solidFill>
                  <a:srgbClr val="CC00FF"/>
                </a:solidFill>
                <a:latin typeface="Arial" pitchFamily="34" charset="0"/>
                <a:cs typeface="Arial" pitchFamily="34" charset="0"/>
              </a:rPr>
              <a:t>D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9900"/>
                </a:solidFill>
                <a:latin typeface="Arial" pitchFamily="34" charset="0"/>
                <a:cs typeface="Arial" pitchFamily="34" charset="0"/>
              </a:rPr>
              <a:t>Ď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F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G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H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rgbClr val="7030A0"/>
                  </a:solidFill>
                </a:ln>
                <a:solidFill>
                  <a:srgbClr val="CC00FF"/>
                </a:solidFill>
                <a:latin typeface="Arial" pitchFamily="34" charset="0"/>
                <a:cs typeface="Arial" pitchFamily="34" charset="0"/>
              </a:rPr>
              <a:t>CH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9900"/>
                </a:solidFill>
                <a:latin typeface="Arial" pitchFamily="34" charset="0"/>
                <a:cs typeface="Arial" pitchFamily="34" charset="0"/>
              </a:rPr>
              <a:t>I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rgbClr val="7030A0"/>
                  </a:solidFill>
                </a:ln>
                <a:solidFill>
                  <a:srgbClr val="CC00FF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9900"/>
                </a:solidFill>
                <a:latin typeface="Arial" pitchFamily="34" charset="0"/>
                <a:cs typeface="Arial" pitchFamily="34" charset="0"/>
              </a:rPr>
              <a:t>Ň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Q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R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rgbClr val="7030A0"/>
                  </a:solidFill>
                </a:ln>
                <a:solidFill>
                  <a:srgbClr val="CC00FF"/>
                </a:solidFill>
                <a:latin typeface="Arial" pitchFamily="34" charset="0"/>
                <a:cs typeface="Arial" pitchFamily="34" charset="0"/>
              </a:rPr>
              <a:t>Ř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9900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Š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T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Ť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U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rgbClr val="7030A0"/>
                  </a:solidFill>
                </a:ln>
                <a:solidFill>
                  <a:srgbClr val="CC00FF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9900"/>
                </a:solidFill>
                <a:latin typeface="Arial" pitchFamily="34" charset="0"/>
                <a:cs typeface="Arial" pitchFamily="34" charset="0"/>
              </a:rPr>
              <a:t>W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Ž</a:t>
            </a:r>
            <a:endParaRPr lang="cs-CZ" sz="7200" b="1" dirty="0">
              <a:ln>
                <a:solidFill>
                  <a:schemeClr val="accent1">
                    <a:lumMod val="50000"/>
                  </a:schemeClr>
                </a:solidFill>
              </a:ln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729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7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1052736"/>
            <a:ext cx="871296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č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rgbClr val="7030A0"/>
                  </a:solidFill>
                </a:ln>
                <a:solidFill>
                  <a:srgbClr val="CC00FF"/>
                </a:solidFill>
                <a:latin typeface="Arial" pitchFamily="34" charset="0"/>
                <a:cs typeface="Arial" pitchFamily="34" charset="0"/>
              </a:rPr>
              <a:t>d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9900"/>
                </a:solidFill>
                <a:latin typeface="Arial" pitchFamily="34" charset="0"/>
                <a:cs typeface="Arial" pitchFamily="34" charset="0"/>
              </a:rPr>
              <a:t>ď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f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g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h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rgbClr val="7030A0"/>
                  </a:solidFill>
                </a:ln>
                <a:solidFill>
                  <a:srgbClr val="CC00FF"/>
                </a:solidFill>
                <a:latin typeface="Arial" pitchFamily="34" charset="0"/>
                <a:cs typeface="Arial" pitchFamily="34" charset="0"/>
              </a:rPr>
              <a:t>ch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9900"/>
                </a:solidFill>
                <a:latin typeface="Arial" pitchFamily="34" charset="0"/>
                <a:cs typeface="Arial" pitchFamily="34" charset="0"/>
              </a:rPr>
              <a:t>i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 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rgbClr val="7030A0"/>
                  </a:solidFill>
                </a:ln>
                <a:solidFill>
                  <a:srgbClr val="CC00FF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9900"/>
                </a:solidFill>
                <a:latin typeface="Arial" pitchFamily="34" charset="0"/>
                <a:cs typeface="Arial" pitchFamily="34" charset="0"/>
              </a:rPr>
              <a:t>ň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q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r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rgbClr val="7030A0"/>
                  </a:solidFill>
                </a:ln>
                <a:solidFill>
                  <a:srgbClr val="CC00FF"/>
                </a:solidFill>
                <a:latin typeface="Arial" pitchFamily="34" charset="0"/>
                <a:cs typeface="Arial" pitchFamily="34" charset="0"/>
              </a:rPr>
              <a:t>ř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9900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š 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t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ť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u 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rgbClr val="7030A0"/>
                  </a:solidFill>
                </a:ln>
                <a:solidFill>
                  <a:srgbClr val="CC00FF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9900"/>
                </a:solidFill>
                <a:latin typeface="Arial" pitchFamily="34" charset="0"/>
                <a:cs typeface="Arial" pitchFamily="34" charset="0"/>
              </a:rPr>
              <a:t>w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 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ž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76672" y="116632"/>
            <a:ext cx="7927776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Doplň chybějící písmena abecedy na správné místo.</a:t>
            </a:r>
            <a:endParaRPr lang="cs-CZ" sz="28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362460"/>
            <a:ext cx="1247775" cy="1257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9295" y="5392677"/>
            <a:ext cx="1209675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5389477"/>
            <a:ext cx="1104900" cy="129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9171" y="5375190"/>
            <a:ext cx="1266825" cy="1323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5996" y="5460915"/>
            <a:ext cx="1238250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4246" y="5473273"/>
            <a:ext cx="1200150" cy="1352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9150" y="5473273"/>
            <a:ext cx="1095375" cy="129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18830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76672" y="116632"/>
            <a:ext cx="7927776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Doplň chybějící písmena abecedy na správné místo.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1060" y="842400"/>
            <a:ext cx="885698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    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c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č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    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9900"/>
                </a:solidFill>
                <a:latin typeface="Arial" pitchFamily="34" charset="0"/>
                <a:cs typeface="Arial" pitchFamily="34" charset="0"/>
              </a:rPr>
              <a:t>ď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f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g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h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rgbClr val="7030A0"/>
                  </a:solidFill>
                </a:ln>
                <a:solidFill>
                  <a:srgbClr val="CC00FF"/>
                </a:solidFill>
                <a:latin typeface="Arial" pitchFamily="34" charset="0"/>
                <a:cs typeface="Arial" pitchFamily="34" charset="0"/>
              </a:rPr>
              <a:t>ch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    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7200" b="1" smtClean="0">
                <a:latin typeface="Monotype Corsiva" pitchFamily="66" charset="0"/>
                <a:cs typeface="Arial" pitchFamily="34" charset="0"/>
              </a:rPr>
              <a:t>,    , </a:t>
            </a:r>
            <a:r>
              <a:rPr lang="cs-CZ" sz="7200" b="1" smtClean="0">
                <a:ln>
                  <a:solidFill>
                    <a:srgbClr val="7030A0"/>
                  </a:solidFill>
                </a:ln>
                <a:solidFill>
                  <a:srgbClr val="CC00FF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9900"/>
                </a:solidFill>
                <a:latin typeface="Arial" pitchFamily="34" charset="0"/>
                <a:cs typeface="Arial" pitchFamily="34" charset="0"/>
              </a:rPr>
              <a:t>ň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q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    ,</a:t>
            </a:r>
            <a:r>
              <a:rPr lang="cs-CZ" sz="7200" b="1" dirty="0" smtClean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rgbClr val="7030A0"/>
                  </a:solidFill>
                </a:ln>
                <a:solidFill>
                  <a:srgbClr val="CC00FF"/>
                </a:solidFill>
                <a:latin typeface="Arial" pitchFamily="34" charset="0"/>
                <a:cs typeface="Arial" pitchFamily="34" charset="0"/>
              </a:rPr>
              <a:t>ř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9900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š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    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ť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u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rgbClr val="7030A0"/>
                  </a:solidFill>
                </a:ln>
                <a:solidFill>
                  <a:srgbClr val="CC00FF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7200" b="1" dirty="0" smtClean="0">
                <a:latin typeface="Monotype Corsiva" pitchFamily="66" charset="0"/>
                <a:cs typeface="Arial" pitchFamily="34" charset="0"/>
              </a:rPr>
              <a:t>,      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7200" b="1" dirty="0">
                <a:latin typeface="Monotype Corsiva" pitchFamily="66" charset="0"/>
                <a:cs typeface="Arial" pitchFamily="34" charset="0"/>
              </a:rPr>
              <a:t>,</a:t>
            </a:r>
            <a:r>
              <a:rPr lang="cs-CZ" sz="7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>
                <a:ln>
                  <a:solidFill>
                    <a:schemeClr val="accent1">
                      <a:lumMod val="50000"/>
                    </a:schemeClr>
                  </a:solidFill>
                </a:ln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ž</a:t>
            </a:r>
          </a:p>
        </p:txBody>
      </p:sp>
      <p:pic>
        <p:nvPicPr>
          <p:cNvPr id="15" name="Picture 3" descr="C:\Documents and Settings\Jana\Local Settings\Temporary Internet Files\Content.IE5\RSBZXVRJ\MC900439075[1].pn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3509" r="964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7884368" y="4293096"/>
            <a:ext cx="1043354" cy="978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445224"/>
            <a:ext cx="1123950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9939" y="5388074"/>
            <a:ext cx="1181100" cy="129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5480511"/>
            <a:ext cx="1209675" cy="1228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8293" y="5445224"/>
            <a:ext cx="1143000" cy="129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6524" y="5445224"/>
            <a:ext cx="1190625" cy="1276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2724" y="5388074"/>
            <a:ext cx="1143000" cy="1323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5724" y="5613861"/>
            <a:ext cx="1190625" cy="1095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15412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15911" y="1492805"/>
            <a:ext cx="9010650" cy="5200650"/>
            <a:chOff x="3456346" y="4396531"/>
            <a:chExt cx="9010650" cy="5200650"/>
          </a:xfrm>
        </p:grpSpPr>
        <p:pic>
          <p:nvPicPr>
            <p:cNvPr id="1034" name="Picture 10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0" b="98718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56346" y="4396531"/>
              <a:ext cx="9010650" cy="52006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5720065" y="7868684"/>
              <a:ext cx="1080120" cy="461665"/>
            </a:xfrm>
            <a:prstGeom prst="rect">
              <a:avLst/>
            </a:prstGeom>
            <a:noFill/>
          </p:spPr>
          <p:txBody>
            <a:bodyPr vert="horz" wrap="square" rtlCol="0">
              <a:spAutoFit/>
            </a:bodyPr>
            <a:lstStyle/>
            <a:p>
              <a:pPr algn="ctr"/>
              <a:r>
                <a:rPr lang="cs-CZ" sz="2400" dirty="0" smtClean="0"/>
                <a:t>auto</a:t>
              </a:r>
              <a:endParaRPr lang="cs-CZ" sz="2400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2133890" y="188639"/>
            <a:ext cx="5205373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Seřaď slova podle abecedy.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553" y="1945101"/>
            <a:ext cx="885825" cy="361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553" y="2896711"/>
            <a:ext cx="733425" cy="333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7726" y="2128384"/>
            <a:ext cx="62865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890" y="3553098"/>
            <a:ext cx="685800" cy="35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5918" y="4127377"/>
            <a:ext cx="876300" cy="40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5930" y="5195791"/>
            <a:ext cx="6762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3078796"/>
            <a:ext cx="942975" cy="438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7148" y="1854368"/>
            <a:ext cx="762000" cy="390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58468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546990" y="260648"/>
            <a:ext cx="2367139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KONTROLA</a:t>
            </a:r>
            <a:endParaRPr lang="cs-CZ" sz="3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0161" y="1779659"/>
            <a:ext cx="9008229" cy="5074772"/>
            <a:chOff x="30161" y="1779659"/>
            <a:chExt cx="9008229" cy="5074772"/>
          </a:xfrm>
        </p:grpSpPr>
        <p:pic>
          <p:nvPicPr>
            <p:cNvPr id="2" name="Picture 12" descr="C:\Documents and Settings\Jana\Local Settings\Temporary Internet Files\Content.IE5\CK6ZA9E8\MC900434575[1].wm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161" y="1779659"/>
              <a:ext cx="9008229" cy="50747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7958270" y="5157191"/>
              <a:ext cx="1080120" cy="461665"/>
            </a:xfrm>
            <a:prstGeom prst="rect">
              <a:avLst/>
            </a:prstGeom>
            <a:noFill/>
          </p:spPr>
          <p:txBody>
            <a:bodyPr vert="horz" wrap="square" rtlCol="0">
              <a:spAutoFit/>
            </a:bodyPr>
            <a:lstStyle/>
            <a:p>
              <a:pPr algn="ctr"/>
              <a:r>
                <a:rPr lang="cs-CZ" sz="2400" dirty="0" smtClean="0"/>
                <a:t>zub</a:t>
              </a:r>
              <a:endParaRPr lang="cs-CZ" sz="2400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6762365" y="5013176"/>
              <a:ext cx="1080120" cy="461665"/>
            </a:xfrm>
            <a:prstGeom prst="rect">
              <a:avLst/>
            </a:prstGeom>
            <a:noFill/>
          </p:spPr>
          <p:txBody>
            <a:bodyPr vert="horz" wrap="square" rtlCol="0">
              <a:spAutoFit/>
            </a:bodyPr>
            <a:lstStyle/>
            <a:p>
              <a:pPr algn="ctr"/>
              <a:r>
                <a:rPr lang="cs-CZ" sz="2400" dirty="0" smtClean="0"/>
                <a:t>voda</a:t>
              </a:r>
              <a:endParaRPr lang="cs-CZ" sz="2400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6252211" y="4349966"/>
              <a:ext cx="1080120" cy="461665"/>
            </a:xfrm>
            <a:prstGeom prst="rect">
              <a:avLst/>
            </a:prstGeom>
            <a:noFill/>
          </p:spPr>
          <p:txBody>
            <a:bodyPr vert="horz" wrap="square" rtlCol="0">
              <a:spAutoFit/>
            </a:bodyPr>
            <a:lstStyle/>
            <a:p>
              <a:pPr algn="ctr"/>
              <a:r>
                <a:rPr lang="cs-CZ" sz="2400" dirty="0" smtClean="0"/>
                <a:t>sova</a:t>
              </a:r>
              <a:endParaRPr lang="cs-CZ" sz="2400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6084168" y="3212976"/>
              <a:ext cx="1080120" cy="461665"/>
            </a:xfrm>
            <a:prstGeom prst="rect">
              <a:avLst/>
            </a:prstGeom>
            <a:noFill/>
          </p:spPr>
          <p:txBody>
            <a:bodyPr vert="horz" wrap="square" rtlCol="0">
              <a:spAutoFit/>
            </a:bodyPr>
            <a:lstStyle/>
            <a:p>
              <a:pPr algn="ctr"/>
              <a:r>
                <a:rPr lang="cs-CZ" sz="2400" dirty="0" smtClean="0"/>
                <a:t>oko</a:t>
              </a:r>
              <a:endParaRPr lang="cs-CZ" sz="2400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5364088" y="2190055"/>
              <a:ext cx="1080120" cy="461665"/>
            </a:xfrm>
            <a:prstGeom prst="rect">
              <a:avLst/>
            </a:prstGeom>
            <a:noFill/>
          </p:spPr>
          <p:txBody>
            <a:bodyPr vert="horz" wrap="square" rtlCol="0">
              <a:spAutoFit/>
            </a:bodyPr>
            <a:lstStyle/>
            <a:p>
              <a:pPr algn="ctr"/>
              <a:r>
                <a:rPr lang="cs-CZ" sz="2400" dirty="0" smtClean="0"/>
                <a:t>myš</a:t>
              </a:r>
              <a:endParaRPr lang="cs-CZ" sz="2400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3943983" y="2420888"/>
              <a:ext cx="1080120" cy="461665"/>
            </a:xfrm>
            <a:prstGeom prst="rect">
              <a:avLst/>
            </a:prstGeom>
            <a:noFill/>
          </p:spPr>
          <p:txBody>
            <a:bodyPr vert="horz" wrap="square" rtlCol="0">
              <a:spAutoFit/>
            </a:bodyPr>
            <a:lstStyle/>
            <a:p>
              <a:pPr algn="ctr"/>
              <a:r>
                <a:rPr lang="cs-CZ" sz="2400" dirty="0" smtClean="0"/>
                <a:t>jablko</a:t>
              </a:r>
              <a:endParaRPr lang="cs-CZ" sz="2400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3420909" y="3567504"/>
              <a:ext cx="1080120" cy="461665"/>
            </a:xfrm>
            <a:prstGeom prst="rect">
              <a:avLst/>
            </a:prstGeom>
            <a:noFill/>
          </p:spPr>
          <p:txBody>
            <a:bodyPr vert="horz" wrap="square" rtlCol="0">
              <a:spAutoFit/>
            </a:bodyPr>
            <a:lstStyle/>
            <a:p>
              <a:pPr algn="ctr"/>
              <a:r>
                <a:rPr lang="cs-CZ" sz="2400" dirty="0" smtClean="0"/>
                <a:t>houba</a:t>
              </a:r>
              <a:endParaRPr lang="cs-CZ" sz="2400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3136994" y="4695527"/>
              <a:ext cx="1080120" cy="461665"/>
            </a:xfrm>
            <a:prstGeom prst="rect">
              <a:avLst/>
            </a:prstGeom>
            <a:noFill/>
          </p:spPr>
          <p:txBody>
            <a:bodyPr vert="horz" wrap="square" rtlCol="0">
              <a:spAutoFit/>
            </a:bodyPr>
            <a:lstStyle/>
            <a:p>
              <a:pPr algn="ctr"/>
              <a:r>
                <a:rPr lang="cs-CZ" sz="2400" dirty="0" smtClean="0"/>
                <a:t>citron</a:t>
              </a:r>
              <a:endParaRPr lang="cs-CZ" sz="2400" dirty="0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2056874" y="5157192"/>
              <a:ext cx="1080120" cy="461665"/>
            </a:xfrm>
            <a:prstGeom prst="rect">
              <a:avLst/>
            </a:prstGeom>
            <a:noFill/>
          </p:spPr>
          <p:txBody>
            <a:bodyPr vert="horz" wrap="square" rtlCol="0">
              <a:spAutoFit/>
            </a:bodyPr>
            <a:lstStyle/>
            <a:p>
              <a:pPr algn="ctr"/>
              <a:r>
                <a:rPr lang="cs-CZ" sz="2400" dirty="0" smtClean="0"/>
                <a:t>auto</a:t>
              </a:r>
              <a:endParaRPr lang="cs-CZ"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val="1385680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120000">
                                      <p:cBhvr>
                                        <p:cTn id="1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TextovéPole 30"/>
          <p:cNvSpPr txBox="1"/>
          <p:nvPr/>
        </p:nvSpPr>
        <p:spPr>
          <a:xfrm>
            <a:off x="2164448" y="260648"/>
            <a:ext cx="5205373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Seřaď slova podle abecedy.</a:t>
            </a:r>
            <a:endParaRPr lang="cs-CZ" sz="3600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565" y="4986536"/>
            <a:ext cx="195262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705647"/>
            <a:ext cx="1924050" cy="175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172" y="3799610"/>
            <a:ext cx="1866900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924944"/>
            <a:ext cx="1914525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1464" y="1624560"/>
            <a:ext cx="1895475" cy="1838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929386"/>
            <a:ext cx="196215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0533" y="4608334"/>
            <a:ext cx="1914525" cy="2200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24744"/>
            <a:ext cx="1828800" cy="2076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97357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242967" y="3456680"/>
            <a:ext cx="1799539" cy="1683410"/>
            <a:chOff x="242967" y="3456680"/>
            <a:chExt cx="1799539" cy="1683410"/>
          </a:xfrm>
        </p:grpSpPr>
        <p:pic>
          <p:nvPicPr>
            <p:cNvPr id="8" name="Picture 3" descr="C:\Documents and Settings\Jana\Local Settings\Temporary Internet Files\Content.IE5\8UMYXVNH\MC90034692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2967" y="3456680"/>
              <a:ext cx="1799539" cy="168341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566672" y="4051944"/>
              <a:ext cx="115212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>
                    <a:solidFill>
                      <a:schemeClr val="tx1"/>
                    </a:solidFill>
                  </a:ln>
                  <a:solidFill>
                    <a:schemeClr val="bg1"/>
                  </a:solidFill>
                </a:rPr>
                <a:t>batoh</a:t>
              </a:r>
              <a:endParaRPr lang="cs-CZ" sz="2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2132781" y="3471849"/>
            <a:ext cx="1799539" cy="1683410"/>
            <a:chOff x="6732240" y="2515580"/>
            <a:chExt cx="1799539" cy="1683410"/>
          </a:xfrm>
        </p:grpSpPr>
        <p:pic>
          <p:nvPicPr>
            <p:cNvPr id="10" name="Picture 3" descr="C:\Documents and Settings\Jana\Local Settings\Temporary Internet Files\Content.IE5\8UMYXVNH\MC90034692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32240" y="2515580"/>
              <a:ext cx="1799539" cy="168341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7055945" y="3095675"/>
              <a:ext cx="115212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>
                    <a:solidFill>
                      <a:schemeClr val="tx1"/>
                    </a:solidFill>
                  </a:ln>
                  <a:solidFill>
                    <a:schemeClr val="bg1"/>
                  </a:solidFill>
                </a:rPr>
                <a:t>dům</a:t>
              </a:r>
              <a:endParaRPr lang="cs-CZ" sz="2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5840945" y="3449442"/>
            <a:ext cx="1799539" cy="1683410"/>
            <a:chOff x="6732240" y="2515580"/>
            <a:chExt cx="1799539" cy="1683410"/>
          </a:xfrm>
        </p:grpSpPr>
        <p:pic>
          <p:nvPicPr>
            <p:cNvPr id="17" name="Picture 3" descr="C:\Documents and Settings\Jana\Local Settings\Temporary Internet Files\Content.IE5\8UMYXVNH\MC90034692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32240" y="2515580"/>
              <a:ext cx="1799539" cy="168341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7055945" y="3095675"/>
              <a:ext cx="115212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>
                    <a:solidFill>
                      <a:schemeClr val="tx1"/>
                    </a:solidFill>
                  </a:ln>
                  <a:solidFill>
                    <a:schemeClr val="bg1"/>
                  </a:solidFill>
                </a:rPr>
                <a:t>kos</a:t>
              </a:r>
              <a:endParaRPr lang="cs-CZ" sz="2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3973781" y="3499730"/>
            <a:ext cx="1799539" cy="1683410"/>
            <a:chOff x="6732240" y="2515580"/>
            <a:chExt cx="1799539" cy="1683410"/>
          </a:xfrm>
        </p:grpSpPr>
        <p:pic>
          <p:nvPicPr>
            <p:cNvPr id="23" name="Picture 3" descr="C:\Documents and Settings\Jana\Local Settings\Temporary Internet Files\Content.IE5\8UMYXVNH\MC90034692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32240" y="2515580"/>
              <a:ext cx="1799539" cy="168341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TextovéPole 23"/>
            <p:cNvSpPr txBox="1"/>
            <p:nvPr/>
          </p:nvSpPr>
          <p:spPr>
            <a:xfrm>
              <a:off x="7055945" y="3095675"/>
              <a:ext cx="115212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>
                    <a:solidFill>
                      <a:schemeClr val="tx1"/>
                    </a:solidFill>
                  </a:ln>
                  <a:solidFill>
                    <a:schemeClr val="bg1"/>
                  </a:solidFill>
                </a:rPr>
                <a:t>kočka</a:t>
              </a:r>
              <a:endParaRPr lang="cs-CZ" sz="2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2929553" y="4946395"/>
            <a:ext cx="1799539" cy="1683410"/>
            <a:chOff x="6732240" y="2515580"/>
            <a:chExt cx="1799539" cy="1683410"/>
          </a:xfrm>
        </p:grpSpPr>
        <p:pic>
          <p:nvPicPr>
            <p:cNvPr id="14" name="Picture 3" descr="C:\Documents and Settings\Jana\Local Settings\Temporary Internet Files\Content.IE5\8UMYXVNH\MC90034692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32240" y="2515580"/>
              <a:ext cx="1799539" cy="168341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7055945" y="3095675"/>
              <a:ext cx="115212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>
                    <a:solidFill>
                      <a:schemeClr val="tx1"/>
                    </a:solidFill>
                  </a:ln>
                  <a:solidFill>
                    <a:schemeClr val="bg1"/>
                  </a:solidFill>
                </a:rPr>
                <a:t>pes</a:t>
              </a:r>
              <a:endParaRPr lang="cs-CZ" sz="2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975455" y="4958935"/>
            <a:ext cx="1799539" cy="1683410"/>
            <a:chOff x="6732240" y="2515580"/>
            <a:chExt cx="1799539" cy="1683410"/>
          </a:xfrm>
        </p:grpSpPr>
        <p:pic>
          <p:nvPicPr>
            <p:cNvPr id="20" name="Picture 3" descr="C:\Documents and Settings\Jana\Local Settings\Temporary Internet Files\Content.IE5\8UMYXVNH\MC90034692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32240" y="2515580"/>
              <a:ext cx="1799539" cy="168341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7055945" y="3095675"/>
              <a:ext cx="115212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>
                    <a:solidFill>
                      <a:schemeClr val="tx1"/>
                    </a:solidFill>
                  </a:ln>
                  <a:solidFill>
                    <a:schemeClr val="bg1"/>
                  </a:solidFill>
                </a:rPr>
                <a:t>koza</a:t>
              </a:r>
              <a:endParaRPr lang="cs-CZ" sz="2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817208" y="4946395"/>
            <a:ext cx="1799539" cy="1683410"/>
            <a:chOff x="6732240" y="2515580"/>
            <a:chExt cx="1799539" cy="1683410"/>
          </a:xfrm>
        </p:grpSpPr>
        <p:pic>
          <p:nvPicPr>
            <p:cNvPr id="26" name="Picture 3" descr="C:\Documents and Settings\Jana\Local Settings\Temporary Internet Files\Content.IE5\8UMYXVNH\MC90034692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32240" y="2515580"/>
              <a:ext cx="1799539" cy="168341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7" name="TextovéPole 26"/>
            <p:cNvSpPr txBox="1"/>
            <p:nvPr/>
          </p:nvSpPr>
          <p:spPr>
            <a:xfrm>
              <a:off x="7055945" y="3095675"/>
              <a:ext cx="115212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>
                    <a:solidFill>
                      <a:schemeClr val="tx1"/>
                    </a:solidFill>
                  </a:ln>
                  <a:solidFill>
                    <a:schemeClr val="bg1"/>
                  </a:solidFill>
                </a:rPr>
                <a:t>tuleň</a:t>
              </a:r>
              <a:endParaRPr lang="cs-CZ" sz="2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6686123" y="4918793"/>
            <a:ext cx="1799539" cy="1683410"/>
            <a:chOff x="6732240" y="2515580"/>
            <a:chExt cx="1799539" cy="1683410"/>
          </a:xfrm>
        </p:grpSpPr>
        <p:pic>
          <p:nvPicPr>
            <p:cNvPr id="29" name="Picture 3" descr="C:\Documents and Settings\Jana\Local Settings\Temporary Internet Files\Content.IE5\8UMYXVNH\MC90034692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32240" y="2515580"/>
              <a:ext cx="1799539" cy="168341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0" name="TextovéPole 29"/>
            <p:cNvSpPr txBox="1"/>
            <p:nvPr/>
          </p:nvSpPr>
          <p:spPr>
            <a:xfrm>
              <a:off x="7055945" y="3095675"/>
              <a:ext cx="115212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>
                    <a:solidFill>
                      <a:schemeClr val="tx1"/>
                    </a:solidFill>
                  </a:ln>
                  <a:solidFill>
                    <a:schemeClr val="bg1"/>
                  </a:solidFill>
                </a:rPr>
                <a:t>tužka</a:t>
              </a:r>
              <a:endParaRPr lang="cs-CZ" sz="2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endParaRPr>
            </a:p>
          </p:txBody>
        </p:sp>
      </p:grpSp>
      <p:sp>
        <p:nvSpPr>
          <p:cNvPr id="31" name="TextovéPole 30"/>
          <p:cNvSpPr txBox="1"/>
          <p:nvPr/>
        </p:nvSpPr>
        <p:spPr>
          <a:xfrm>
            <a:off x="3546990" y="260648"/>
            <a:ext cx="2367139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KONTROLA</a:t>
            </a:r>
            <a:endParaRPr lang="cs-CZ" sz="3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4041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8000"/>
                            </p:stCondLst>
                            <p:childTnLst>
                              <p:par>
                                <p:cTn id="32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0"/>
                            </p:stCondLst>
                            <p:childTnLst>
                              <p:par>
                                <p:cTn id="37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2000"/>
                            </p:stCondLst>
                            <p:childTnLst>
                              <p:par>
                                <p:cTn id="42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4000"/>
                            </p:stCondLst>
                            <p:childTnLst>
                              <p:par>
                                <p:cTn id="47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71600" y="1268760"/>
            <a:ext cx="7704856" cy="2376264"/>
          </a:xfrm>
        </p:spPr>
        <p:txBody>
          <a:bodyPr>
            <a:normAutofit/>
          </a:bodyPr>
          <a:lstStyle/>
          <a:p>
            <a:pPr algn="l"/>
            <a:r>
              <a:rPr lang="cs-CZ" sz="2700" dirty="0" smtClean="0"/>
              <a:t>obrázky jsou z webové galerie: </a:t>
            </a:r>
            <a:r>
              <a:rPr lang="cs-CZ" sz="2700" dirty="0"/>
              <a:t>http://office.microsoft.com/cs-cz/images/?CTT=6&amp;ver=14&amp;app=powerpnt.exe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219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429</Words>
  <Application>Microsoft Office PowerPoint</Application>
  <PresentationFormat>Předvádění na obrazovce (4:3)</PresentationFormat>
  <Paragraphs>44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Abeceda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obrázky jsou z webové galerie: http://office.microsoft.com/cs-cz/images/?CTT=6&amp;ver=14&amp;app=powerpnt.exe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01_Abeceda na louce</dc:title>
  <dc:creator/>
  <dc:description>ZŠ Hnátnice</dc:description>
  <cp:lastModifiedBy/>
  <cp:revision>1</cp:revision>
  <dcterms:created xsi:type="dcterms:W3CDTF">2011-09-25T19:56:46Z</dcterms:created>
  <dcterms:modified xsi:type="dcterms:W3CDTF">2012-03-12T14:25:43Z</dcterms:modified>
</cp:coreProperties>
</file>