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notesMasterIdLst>
    <p:notesMasterId r:id="rId13"/>
  </p:notesMasterIdLst>
  <p:sldIdLst>
    <p:sldId id="269" r:id="rId2"/>
    <p:sldId id="270" r:id="rId3"/>
    <p:sldId id="257" r:id="rId4"/>
    <p:sldId id="258" r:id="rId5"/>
    <p:sldId id="259" r:id="rId6"/>
    <p:sldId id="260" r:id="rId7"/>
    <p:sldId id="264" r:id="rId8"/>
    <p:sldId id="268" r:id="rId9"/>
    <p:sldId id="266" r:id="rId10"/>
    <p:sldId id="267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15B"/>
    <a:srgbClr val="663300"/>
    <a:srgbClr val="660066"/>
    <a:srgbClr val="3333CC"/>
    <a:srgbClr val="3333FF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7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baseline="0" dirty="0" smtClean="0">
              <a:latin typeface="Calibri" pitchFamily="34" charset="0"/>
              <a:cs typeface="Calibri" pitchFamily="34" charset="0"/>
            </a:rPr>
            <a:t> VY_32_INOVACE_02_Význam slov s domácími mazlíčky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NÁZEV ŠKOLY:  Základní škola Hnátnice, okres Ústí nad Orlicí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latin typeface="Calibri" pitchFamily="34" charset="0"/>
              <a:cs typeface="Calibri" pitchFamily="34" charset="0"/>
            </a:rPr>
            <a:t>ČÍSLO PROJEKTU:   CZ.1.07/1.4.00/21.1871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>
              <a:latin typeface="Calibri" pitchFamily="34" charset="0"/>
              <a:cs typeface="Calibri" pitchFamily="34" charset="0"/>
            </a:rPr>
            <a:t>DATUM: 3. 10. 2011</a:t>
          </a:r>
          <a:endParaRPr lang="cs-CZ" sz="2000" dirty="0">
            <a:latin typeface="Calibri" pitchFamily="34" charset="0"/>
            <a:cs typeface="Calibri" pitchFamily="34" charset="0"/>
          </a:endParaRPr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>
            <a:latin typeface="Calibri" pitchFamily="34" charset="0"/>
            <a:cs typeface="Calibri" pitchFamily="34" charset="0"/>
          </a:endParaRPr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C56ECBD-EE0D-4578-A762-94D941D83F0C}" type="presOf" srcId="{B651F6E3-6281-48DB-9319-2AEAFDAE7572}" destId="{7145B55B-1B24-4B93-A1D4-B8021E4AC78C}" srcOrd="0" destOrd="0" presId="urn:microsoft.com/office/officeart/2005/8/layout/target3"/>
    <dgm:cxn modelId="{F6353658-6CF8-45DE-8D81-223A0D7379D7}" type="presOf" srcId="{D1B46980-6531-4606-95E6-44980827E919}" destId="{2CDFEC33-8C2A-49C6-B23B-FA3577B1DCE9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1CBC08B8-46EE-4769-B3D7-223621D1B211}" type="presOf" srcId="{D8197B8C-B260-4A16-BDF4-0947B075E274}" destId="{5C0D1B75-263C-4468-B985-565C95B9422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237E1152-B011-4FFE-9ECA-6930392A3E50}" type="presOf" srcId="{D1D4F407-5343-4D3F-B5B9-D407B03CAEB4}" destId="{D005CE8C-CC26-4C3E-AC11-E15060ECD759}" srcOrd="0" destOrd="0" presId="urn:microsoft.com/office/officeart/2005/8/layout/target3"/>
    <dgm:cxn modelId="{C8685B6A-E3A9-4B1B-8019-2EBBC1EA4438}" type="presOf" srcId="{757F3AB3-0718-4624-B441-E567A8F0AB56}" destId="{333A1088-737F-45CB-B68E-254E46348037}" srcOrd="0" destOrd="0" presId="urn:microsoft.com/office/officeart/2005/8/layout/target3"/>
    <dgm:cxn modelId="{BD223025-98D1-40AB-9F81-F2822C8D4ED3}" type="presOf" srcId="{D1D4F407-5343-4D3F-B5B9-D407B03CAEB4}" destId="{AED2198E-93D5-4001-81B4-73124B309672}" srcOrd="1" destOrd="0" presId="urn:microsoft.com/office/officeart/2005/8/layout/target3"/>
    <dgm:cxn modelId="{9DAAEB7A-3580-4CC0-A141-63BAF6A46AA2}" type="presOf" srcId="{B651F6E3-6281-48DB-9319-2AEAFDAE7572}" destId="{70A198DD-41D2-4313-8B5B-1CF1BCF383FB}" srcOrd="1" destOrd="0" presId="urn:microsoft.com/office/officeart/2005/8/layout/target3"/>
    <dgm:cxn modelId="{D9D928C8-8327-4CF5-B806-88C522B8F116}" type="presOf" srcId="{4865AC3F-78E2-43BA-A56B-7C465B8FCF11}" destId="{54F8D70D-FB57-4298-A600-D8F61B2A354A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FF7C3616-F85B-41A9-A84C-E03A17EE9209}" type="presOf" srcId="{D05761FA-3C71-4DD0-9183-7C99EBE53F4B}" destId="{23526C68-77CF-4757-B0E2-EC80EC09B19D}" srcOrd="1" destOrd="0" presId="urn:microsoft.com/office/officeart/2005/8/layout/target3"/>
    <dgm:cxn modelId="{86BE2197-3C4B-47F5-9D48-0BFC9CA0C3D8}" type="presOf" srcId="{4865AC3F-78E2-43BA-A56B-7C465B8FCF11}" destId="{FC425D1D-3DF2-408E-A4F8-250CA94A450A}" srcOrd="1" destOrd="0" presId="urn:microsoft.com/office/officeart/2005/8/layout/target3"/>
    <dgm:cxn modelId="{B30B9EE5-9039-4D92-918B-1CC67FC5C81D}" type="presOf" srcId="{D05761FA-3C71-4DD0-9183-7C99EBE53F4B}" destId="{6204D4B4-078C-4ACF-B823-77A728483A32}" srcOrd="0" destOrd="0" presId="urn:microsoft.com/office/officeart/2005/8/layout/target3"/>
    <dgm:cxn modelId="{44100636-0D62-463D-A082-80C2A1F578E9}" type="presOf" srcId="{D8197B8C-B260-4A16-BDF4-0947B075E274}" destId="{0F7944D4-5DCA-4B9E-A896-D52854246E44}" srcOrd="0" destOrd="0" presId="urn:microsoft.com/office/officeart/2005/8/layout/target3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9EE15B99-B69F-4C8C-B818-4AF65D182FB7}" type="presOf" srcId="{D1B46980-6531-4606-95E6-44980827E919}" destId="{004736B2-18D3-4D6D-AA18-DF3F81E9E31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0A795554-8236-4942-A4C0-1BED6995A002}" type="presOf" srcId="{4C35D32F-0EAB-4CD7-82EE-45574DC2A586}" destId="{2463512F-938D-4E07-9D5C-7B2E99ABD39E}" srcOrd="0" destOrd="0" presId="urn:microsoft.com/office/officeart/2005/8/layout/target3"/>
    <dgm:cxn modelId="{7A1CAB27-B1DB-4855-A547-E894A0D200AD}" type="presOf" srcId="{4C35D32F-0EAB-4CD7-82EE-45574DC2A586}" destId="{A02C1AC3-4F1B-47BC-9A88-D00EAE61D85A}" srcOrd="1" destOrd="0" presId="urn:microsoft.com/office/officeart/2005/8/layout/target3"/>
    <dgm:cxn modelId="{EE7162DD-7DBC-48D1-8258-3596CFFDEFE3}" type="presParOf" srcId="{333A1088-737F-45CB-B68E-254E46348037}" destId="{F5ABB229-8D3B-4694-996A-96F23CF14429}" srcOrd="0" destOrd="0" presId="urn:microsoft.com/office/officeart/2005/8/layout/target3"/>
    <dgm:cxn modelId="{22D4C38E-D335-4044-B62F-C72134A76E99}" type="presParOf" srcId="{333A1088-737F-45CB-B68E-254E46348037}" destId="{F41139FD-01EE-4571-8B17-4FB00FC51163}" srcOrd="1" destOrd="0" presId="urn:microsoft.com/office/officeart/2005/8/layout/target3"/>
    <dgm:cxn modelId="{F08DDCB4-8A13-427B-8027-BF6AB3F47F53}" type="presParOf" srcId="{333A1088-737F-45CB-B68E-254E46348037}" destId="{D005CE8C-CC26-4C3E-AC11-E15060ECD759}" srcOrd="2" destOrd="0" presId="urn:microsoft.com/office/officeart/2005/8/layout/target3"/>
    <dgm:cxn modelId="{8945BF56-4A07-4C26-8BE1-2543709641E7}" type="presParOf" srcId="{333A1088-737F-45CB-B68E-254E46348037}" destId="{E2699407-A48D-4333-A645-7FA48F1FE3B7}" srcOrd="3" destOrd="0" presId="urn:microsoft.com/office/officeart/2005/8/layout/target3"/>
    <dgm:cxn modelId="{DEB8DB00-5D08-4029-9EC9-B6D91F058F9D}" type="presParOf" srcId="{333A1088-737F-45CB-B68E-254E46348037}" destId="{D5EA2712-68D0-4098-BDE6-B295C6AB6119}" srcOrd="4" destOrd="0" presId="urn:microsoft.com/office/officeart/2005/8/layout/target3"/>
    <dgm:cxn modelId="{74AA9BBA-13A4-4988-AD72-2D44F0DBBCFA}" type="presParOf" srcId="{333A1088-737F-45CB-B68E-254E46348037}" destId="{54F8D70D-FB57-4298-A600-D8F61B2A354A}" srcOrd="5" destOrd="0" presId="urn:microsoft.com/office/officeart/2005/8/layout/target3"/>
    <dgm:cxn modelId="{DB8A019F-F557-46AC-A863-1A0D6FB8B980}" type="presParOf" srcId="{333A1088-737F-45CB-B68E-254E46348037}" destId="{C616B022-AA0C-4D3B-BDBF-093D86622E86}" srcOrd="6" destOrd="0" presId="urn:microsoft.com/office/officeart/2005/8/layout/target3"/>
    <dgm:cxn modelId="{2676758C-A5A8-4587-986A-D0D08DFAAAC8}" type="presParOf" srcId="{333A1088-737F-45CB-B68E-254E46348037}" destId="{69684AB7-5B8D-45A5-BC2F-6AF80EB883EF}" srcOrd="7" destOrd="0" presId="urn:microsoft.com/office/officeart/2005/8/layout/target3"/>
    <dgm:cxn modelId="{6243DE55-61CE-4E0B-B8B5-6305D6B40838}" type="presParOf" srcId="{333A1088-737F-45CB-B68E-254E46348037}" destId="{004736B2-18D3-4D6D-AA18-DF3F81E9E312}" srcOrd="8" destOrd="0" presId="urn:microsoft.com/office/officeart/2005/8/layout/target3"/>
    <dgm:cxn modelId="{D19436CE-79AC-41C9-8CDC-E1B4E235DB3A}" type="presParOf" srcId="{333A1088-737F-45CB-B68E-254E46348037}" destId="{9CCAD005-8609-4003-9C1F-3AFC293FB9F9}" srcOrd="9" destOrd="0" presId="urn:microsoft.com/office/officeart/2005/8/layout/target3"/>
    <dgm:cxn modelId="{557E4560-C7DF-4C62-A34C-2ABFF08DE4D6}" type="presParOf" srcId="{333A1088-737F-45CB-B68E-254E46348037}" destId="{0C4087F0-2DA9-4805-A823-C8C5404FEF67}" srcOrd="10" destOrd="0" presId="urn:microsoft.com/office/officeart/2005/8/layout/target3"/>
    <dgm:cxn modelId="{5A7B3057-9275-4C93-8646-98F4DC844946}" type="presParOf" srcId="{333A1088-737F-45CB-B68E-254E46348037}" destId="{7145B55B-1B24-4B93-A1D4-B8021E4AC78C}" srcOrd="11" destOrd="0" presId="urn:microsoft.com/office/officeart/2005/8/layout/target3"/>
    <dgm:cxn modelId="{34F9274C-D3FF-445D-A77A-01757F0B607D}" type="presParOf" srcId="{333A1088-737F-45CB-B68E-254E46348037}" destId="{6919BCDB-3A39-4371-A415-42187620F612}" srcOrd="12" destOrd="0" presId="urn:microsoft.com/office/officeart/2005/8/layout/target3"/>
    <dgm:cxn modelId="{61EB6EA8-2866-47A8-A540-B0B10D2CEAB1}" type="presParOf" srcId="{333A1088-737F-45CB-B68E-254E46348037}" destId="{19974A4C-782A-40F8-BDC1-A903A52CB5DC}" srcOrd="13" destOrd="0" presId="urn:microsoft.com/office/officeart/2005/8/layout/target3"/>
    <dgm:cxn modelId="{EF4760DF-F471-4218-A72B-D48A5FCDE39D}" type="presParOf" srcId="{333A1088-737F-45CB-B68E-254E46348037}" destId="{0F7944D4-5DCA-4B9E-A896-D52854246E44}" srcOrd="14" destOrd="0" presId="urn:microsoft.com/office/officeart/2005/8/layout/target3"/>
    <dgm:cxn modelId="{2C9E0EC3-9B14-4290-8C23-5C1F990CCE31}" type="presParOf" srcId="{333A1088-737F-45CB-B68E-254E46348037}" destId="{DFC55A8B-2DFD-41AE-A307-96A1D2E66396}" srcOrd="15" destOrd="0" presId="urn:microsoft.com/office/officeart/2005/8/layout/target3"/>
    <dgm:cxn modelId="{16F880BB-C41E-4304-916F-81E17F77AD71}" type="presParOf" srcId="{333A1088-737F-45CB-B68E-254E46348037}" destId="{EB210E99-FECE-49F2-86FD-20F903E541DE}" srcOrd="16" destOrd="0" presId="urn:microsoft.com/office/officeart/2005/8/layout/target3"/>
    <dgm:cxn modelId="{51431BE9-0CA7-47B1-B490-651CB281D365}" type="presParOf" srcId="{333A1088-737F-45CB-B68E-254E46348037}" destId="{2463512F-938D-4E07-9D5C-7B2E99ABD39E}" srcOrd="17" destOrd="0" presId="urn:microsoft.com/office/officeart/2005/8/layout/target3"/>
    <dgm:cxn modelId="{AE8CB30A-9542-4E20-8594-E327A39E38DB}" type="presParOf" srcId="{333A1088-737F-45CB-B68E-254E46348037}" destId="{59FE3E3B-A92F-4A98-9A20-76394874AFA6}" srcOrd="18" destOrd="0" presId="urn:microsoft.com/office/officeart/2005/8/layout/target3"/>
    <dgm:cxn modelId="{5F91D10E-B226-4EA1-B440-DB84F1CF155B}" type="presParOf" srcId="{333A1088-737F-45CB-B68E-254E46348037}" destId="{8EB502EF-CA4F-4140-AFB6-D26D41E73615}" srcOrd="19" destOrd="0" presId="urn:microsoft.com/office/officeart/2005/8/layout/target3"/>
    <dgm:cxn modelId="{8D9061CB-3D69-4405-9B12-3FEC304E4559}" type="presParOf" srcId="{333A1088-737F-45CB-B68E-254E46348037}" destId="{6204D4B4-078C-4ACF-B823-77A728483A32}" srcOrd="20" destOrd="0" presId="urn:microsoft.com/office/officeart/2005/8/layout/target3"/>
    <dgm:cxn modelId="{BF369B31-43D7-4909-AF39-CF87C952CA57}" type="presParOf" srcId="{333A1088-737F-45CB-B68E-254E46348037}" destId="{AED2198E-93D5-4001-81B4-73124B309672}" srcOrd="21" destOrd="0" presId="urn:microsoft.com/office/officeart/2005/8/layout/target3"/>
    <dgm:cxn modelId="{FFE2425A-FE9E-4D71-A5A5-B7B6F4515AAD}" type="presParOf" srcId="{333A1088-737F-45CB-B68E-254E46348037}" destId="{FC425D1D-3DF2-408E-A4F8-250CA94A450A}" srcOrd="22" destOrd="0" presId="urn:microsoft.com/office/officeart/2005/8/layout/target3"/>
    <dgm:cxn modelId="{57E20BBC-C804-437E-A733-7278C4FDF887}" type="presParOf" srcId="{333A1088-737F-45CB-B68E-254E46348037}" destId="{2CDFEC33-8C2A-49C6-B23B-FA3577B1DCE9}" srcOrd="23" destOrd="0" presId="urn:microsoft.com/office/officeart/2005/8/layout/target3"/>
    <dgm:cxn modelId="{522DD7EC-EAD0-4CE2-B4CC-FC4E305F1112}" type="presParOf" srcId="{333A1088-737F-45CB-B68E-254E46348037}" destId="{70A198DD-41D2-4313-8B5B-1CF1BCF383FB}" srcOrd="24" destOrd="0" presId="urn:microsoft.com/office/officeart/2005/8/layout/target3"/>
    <dgm:cxn modelId="{D9BDDE4E-2CA4-4C3A-82AF-2313EE7C835E}" type="presParOf" srcId="{333A1088-737F-45CB-B68E-254E46348037}" destId="{5C0D1B75-263C-4468-B985-565C95B9422B}" srcOrd="25" destOrd="0" presId="urn:microsoft.com/office/officeart/2005/8/layout/target3"/>
    <dgm:cxn modelId="{B9EBA498-9022-4429-B5FE-B047E1ACB597}" type="presParOf" srcId="{333A1088-737F-45CB-B68E-254E46348037}" destId="{A02C1AC3-4F1B-47BC-9A88-D00EAE61D85A}" srcOrd="26" destOrd="0" presId="urn:microsoft.com/office/officeart/2005/8/layout/target3"/>
    <dgm:cxn modelId="{C1F1419B-C2AC-4524-B1E2-87AE44284E9C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89908" cy="308990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26750" y="0"/>
          <a:ext cx="7460452" cy="308990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 ŠKOLY:  Základní škola Hnátnice, okres Ústí nad Orlicí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526750" y="0"/>
        <a:ext cx="7460452" cy="308990"/>
      </dsp:txXfrm>
    </dsp:sp>
    <dsp:sp modelId="{D5EA2712-68D0-4098-BDE6-B295C6AB6119}">
      <dsp:nvSpPr>
        <dsp:cNvPr id="0" name=""/>
        <dsp:cNvSpPr/>
      </dsp:nvSpPr>
      <dsp:spPr>
        <a:xfrm>
          <a:off x="231742" y="308990"/>
          <a:ext cx="2626422" cy="26264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166438"/>
                <a:satOff val="335"/>
                <a:lumOff val="-2320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hueOff val="166438"/>
                <a:satOff val="335"/>
                <a:lumOff val="-2320"/>
                <a:alphaOff val="0"/>
                <a:tint val="86000"/>
                <a:satMod val="115000"/>
              </a:schemeClr>
            </a:gs>
            <a:gs pos="100000">
              <a:schemeClr val="accent5">
                <a:hueOff val="166438"/>
                <a:satOff val="335"/>
                <a:lumOff val="-232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hueOff val="166438"/>
              <a:satOff val="335"/>
              <a:lumOff val="-232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544954" y="308990"/>
          <a:ext cx="7460452" cy="26264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166438"/>
              <a:satOff val="335"/>
              <a:lumOff val="-232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DATUM: 3. 10. 2011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544954" y="308990"/>
        <a:ext cx="7460452" cy="308990"/>
      </dsp:txXfrm>
    </dsp:sp>
    <dsp:sp modelId="{69684AB7-5B8D-45A5-BC2F-6AF80EB883EF}">
      <dsp:nvSpPr>
        <dsp:cNvPr id="0" name=""/>
        <dsp:cNvSpPr/>
      </dsp:nvSpPr>
      <dsp:spPr>
        <a:xfrm>
          <a:off x="463485" y="617980"/>
          <a:ext cx="2162936" cy="216293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332876"/>
                <a:satOff val="670"/>
                <a:lumOff val="-4641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hueOff val="332876"/>
                <a:satOff val="670"/>
                <a:lumOff val="-4641"/>
                <a:alphaOff val="0"/>
                <a:tint val="86000"/>
                <a:satMod val="115000"/>
              </a:schemeClr>
            </a:gs>
            <a:gs pos="100000">
              <a:schemeClr val="accent5">
                <a:hueOff val="332876"/>
                <a:satOff val="670"/>
                <a:lumOff val="-4641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hueOff val="332876"/>
              <a:satOff val="670"/>
              <a:lumOff val="-464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544954" y="617980"/>
          <a:ext cx="7460452" cy="216293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332876"/>
              <a:satOff val="670"/>
              <a:lumOff val="-4641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AUTOR: Jana </a:t>
          </a:r>
          <a:r>
            <a:rPr lang="cs-CZ" sz="2000" kern="1200" dirty="0" err="1" smtClean="0">
              <a:latin typeface="Calibri" pitchFamily="34" charset="0"/>
              <a:cs typeface="Calibri" pitchFamily="34" charset="0"/>
            </a:rPr>
            <a:t>Hofrichterová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544954" y="617980"/>
        <a:ext cx="7460452" cy="308990"/>
      </dsp:txXfrm>
    </dsp:sp>
    <dsp:sp modelId="{0C4087F0-2DA9-4805-A823-C8C5404FEF67}">
      <dsp:nvSpPr>
        <dsp:cNvPr id="0" name=""/>
        <dsp:cNvSpPr/>
      </dsp:nvSpPr>
      <dsp:spPr>
        <a:xfrm>
          <a:off x="695228" y="926971"/>
          <a:ext cx="1699450" cy="16994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499314"/>
                <a:satOff val="1004"/>
                <a:lumOff val="-6961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hueOff val="499314"/>
                <a:satOff val="1004"/>
                <a:lumOff val="-6961"/>
                <a:alphaOff val="0"/>
                <a:tint val="86000"/>
                <a:satMod val="115000"/>
              </a:schemeClr>
            </a:gs>
            <a:gs pos="100000">
              <a:schemeClr val="accent5">
                <a:hueOff val="499314"/>
                <a:satOff val="1004"/>
                <a:lumOff val="-6961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hueOff val="499314"/>
              <a:satOff val="1004"/>
              <a:lumOff val="-696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544954" y="926971"/>
          <a:ext cx="7460452" cy="1699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499314"/>
              <a:satOff val="1004"/>
              <a:lumOff val="-6961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NÁZEV:</a:t>
          </a:r>
          <a:r>
            <a:rPr lang="cs-CZ" sz="2000" kern="1200" baseline="0" dirty="0" smtClean="0">
              <a:latin typeface="Calibri" pitchFamily="34" charset="0"/>
              <a:cs typeface="Calibri" pitchFamily="34" charset="0"/>
            </a:rPr>
            <a:t> VY_32_INOVACE_02_Význam slov s domácími mazlíčky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544954" y="926971"/>
        <a:ext cx="7460452" cy="308993"/>
      </dsp:txXfrm>
    </dsp:sp>
    <dsp:sp modelId="{19974A4C-782A-40F8-BDC1-A903A52CB5DC}">
      <dsp:nvSpPr>
        <dsp:cNvPr id="0" name=""/>
        <dsp:cNvSpPr/>
      </dsp:nvSpPr>
      <dsp:spPr>
        <a:xfrm>
          <a:off x="926973" y="1235964"/>
          <a:ext cx="1235961" cy="123596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665752"/>
                <a:satOff val="1339"/>
                <a:lumOff val="-9281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hueOff val="665752"/>
                <a:satOff val="1339"/>
                <a:lumOff val="-9281"/>
                <a:alphaOff val="0"/>
                <a:tint val="86000"/>
                <a:satMod val="115000"/>
              </a:schemeClr>
            </a:gs>
            <a:gs pos="100000">
              <a:schemeClr val="accent5">
                <a:hueOff val="665752"/>
                <a:satOff val="1339"/>
                <a:lumOff val="-9281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hueOff val="665752"/>
              <a:satOff val="1339"/>
              <a:lumOff val="-9281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544954" y="1235964"/>
          <a:ext cx="7460452" cy="12359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665752"/>
              <a:satOff val="1339"/>
              <a:lumOff val="-9281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TÉMA SADY: Český jazyk pro 2. a 3. ročník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544954" y="1235964"/>
        <a:ext cx="7460452" cy="308990"/>
      </dsp:txXfrm>
    </dsp:sp>
    <dsp:sp modelId="{EB210E99-FECE-49F2-86FD-20F903E541DE}">
      <dsp:nvSpPr>
        <dsp:cNvPr id="0" name=""/>
        <dsp:cNvSpPr/>
      </dsp:nvSpPr>
      <dsp:spPr>
        <a:xfrm>
          <a:off x="1158715" y="1544954"/>
          <a:ext cx="772476" cy="772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832190"/>
                <a:satOff val="1674"/>
                <a:lumOff val="-11602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hueOff val="832190"/>
                <a:satOff val="1674"/>
                <a:lumOff val="-11602"/>
                <a:alphaOff val="0"/>
                <a:tint val="86000"/>
                <a:satMod val="115000"/>
              </a:schemeClr>
            </a:gs>
            <a:gs pos="100000">
              <a:schemeClr val="accent5">
                <a:hueOff val="832190"/>
                <a:satOff val="1674"/>
                <a:lumOff val="-11602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hueOff val="832190"/>
              <a:satOff val="1674"/>
              <a:lumOff val="-11602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544954" y="1544954"/>
          <a:ext cx="7460452" cy="772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832190"/>
              <a:satOff val="1674"/>
              <a:lumOff val="-11602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Calibri" pitchFamily="34" charset="0"/>
              <a:cs typeface="Calibri" pitchFamily="34" charset="0"/>
            </a:rPr>
            <a:t>ČÍSLO PROJEKTU:   CZ.1.07/1.4.00/21.1871</a:t>
          </a:r>
          <a:endParaRPr lang="cs-CZ" sz="2000" kern="1200" dirty="0">
            <a:latin typeface="Calibri" pitchFamily="34" charset="0"/>
            <a:cs typeface="Calibri" pitchFamily="34" charset="0"/>
          </a:endParaRPr>
        </a:p>
      </dsp:txBody>
      <dsp:txXfrm>
        <a:off x="1544954" y="1544954"/>
        <a:ext cx="7460452" cy="308990"/>
      </dsp:txXfrm>
    </dsp:sp>
    <dsp:sp modelId="{8EB502EF-CA4F-4140-AFB6-D26D41E73615}">
      <dsp:nvSpPr>
        <dsp:cNvPr id="0" name=""/>
        <dsp:cNvSpPr/>
      </dsp:nvSpPr>
      <dsp:spPr>
        <a:xfrm>
          <a:off x="1390458" y="1853945"/>
          <a:ext cx="308990" cy="30899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998628"/>
                <a:satOff val="2009"/>
                <a:lumOff val="-13922"/>
                <a:alphaOff val="0"/>
                <a:tint val="98000"/>
                <a:shade val="25000"/>
                <a:satMod val="250000"/>
              </a:schemeClr>
            </a:gs>
            <a:gs pos="68000">
              <a:schemeClr val="accent5">
                <a:hueOff val="998628"/>
                <a:satOff val="2009"/>
                <a:lumOff val="-13922"/>
                <a:alphaOff val="0"/>
                <a:tint val="86000"/>
                <a:satMod val="115000"/>
              </a:schemeClr>
            </a:gs>
            <a:gs pos="100000">
              <a:schemeClr val="accent5">
                <a:hueOff val="998628"/>
                <a:satOff val="2009"/>
                <a:lumOff val="-13922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5">
              <a:hueOff val="998628"/>
              <a:satOff val="2009"/>
              <a:lumOff val="-13922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544954" y="1853945"/>
          <a:ext cx="7460452" cy="3089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998628"/>
              <a:satOff val="2009"/>
              <a:lumOff val="-13922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>
            <a:latin typeface="Calibri" pitchFamily="34" charset="0"/>
            <a:cs typeface="Calibri" pitchFamily="34" charset="0"/>
          </a:endParaRPr>
        </a:p>
      </dsp:txBody>
      <dsp:txXfrm>
        <a:off x="1544954" y="1853945"/>
        <a:ext cx="7460452" cy="3089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BDEE37-96D7-4870-9FFD-4E9B75CC3EFD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E8E2C5-04D9-4290-A425-0F8B75D046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3525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5347915-CE43-4EEF-9C56-E9B56D1710F2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8272ECE-E09F-458D-A259-601F086F0FE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wmf"/><Relationship Id="rId7" Type="http://schemas.openxmlformats.org/officeDocument/2006/relationships/image" Target="../media/image17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microsoft.com/office/2007/relationships/hdphoto" Target="../media/hdphoto1.wdp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microsoft.com/office/2007/relationships/hdphoto" Target="../media/hdphoto3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5" Type="http://schemas.openxmlformats.org/officeDocument/2006/relationships/image" Target="../media/image26.wmf"/><Relationship Id="rId4" Type="http://schemas.microsoft.com/office/2007/relationships/hdphoto" Target="../media/hdphoto2.wdp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microsoft.com/office/2007/relationships/hdphoto" Target="../media/hdphoto4.wdp"/><Relationship Id="rId7" Type="http://schemas.microsoft.com/office/2007/relationships/hdphoto" Target="../media/hdphoto5.wdp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5" Type="http://schemas.openxmlformats.org/officeDocument/2006/relationships/image" Target="../media/image26.wmf"/><Relationship Id="rId4" Type="http://schemas.openxmlformats.org/officeDocument/2006/relationships/image" Target="../media/image24.png"/><Relationship Id="rId9" Type="http://schemas.microsoft.com/office/2007/relationships/hdphoto" Target="../media/hdphoto6.wdp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3.wmf"/><Relationship Id="rId4" Type="http://schemas.microsoft.com/office/2007/relationships/hdphoto" Target="../media/hdphoto7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wmf"/><Relationship Id="rId2" Type="http://schemas.openxmlformats.org/officeDocument/2006/relationships/image" Target="../media/image31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00587909"/>
              </p:ext>
            </p:extLst>
          </p:nvPr>
        </p:nvGraphicFramePr>
        <p:xfrm>
          <a:off x="0" y="1340768"/>
          <a:ext cx="9005406" cy="3089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15719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9995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8"/>
            <a:ext cx="8229600" cy="3365728"/>
          </a:xfrm>
        </p:spPr>
        <p:txBody>
          <a:bodyPr/>
          <a:lstStyle/>
          <a:p>
            <a:r>
              <a:rPr lang="cs-CZ" dirty="0" smtClean="0"/>
              <a:t>materiál je určen pro 2. ročník k prezentaci nového učiva a jeho procvičení</a:t>
            </a:r>
          </a:p>
          <a:p>
            <a:r>
              <a:rPr lang="cs-CZ" dirty="0" smtClean="0"/>
              <a:t>po výukové části (snímky 3, 4, 6), ve které se žáci seznámí s pojmy: slova jednoznačná a mnohoznačná, slova citově neutrální a zabarvená -lichotivá x hanlivá, následuje hravé procvičování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4014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395536" y="1052736"/>
            <a:ext cx="8229600" cy="1143000"/>
          </a:xfrm>
          <a:noFill/>
          <a:ln>
            <a:noFill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ctr"/>
            <a:r>
              <a:rPr lang="cs-CZ" sz="3600" dirty="0" smtClean="0"/>
              <a:t>Slova, která mají jen jeden význam, se nazývají </a:t>
            </a:r>
            <a:r>
              <a:rPr lang="cs-CZ" sz="3600" dirty="0" smtClean="0">
                <a:solidFill>
                  <a:schemeClr val="accent5">
                    <a:lumMod val="75000"/>
                  </a:schemeClr>
                </a:solidFill>
              </a:rPr>
              <a:t>jednoznačná.</a:t>
            </a:r>
            <a:endParaRPr lang="cs-CZ" sz="3600" dirty="0">
              <a:solidFill>
                <a:schemeClr val="accent5">
                  <a:lumMod val="75000"/>
                </a:schemeClr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2411832" y="4223428"/>
            <a:ext cx="1790700" cy="2302045"/>
            <a:chOff x="2411832" y="4223428"/>
            <a:chExt cx="1790700" cy="2302045"/>
          </a:xfrm>
        </p:grpSpPr>
        <p:pic>
          <p:nvPicPr>
            <p:cNvPr id="1031" name="Picture 7" descr="C:\Documents and Settings\Jana\Local Settings\Temporary Internet Files\Content.IE5\IQZRG32A\MC90044139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1832" y="4223428"/>
              <a:ext cx="1790700" cy="16764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2551062" y="6156729"/>
              <a:ext cx="1512241" cy="368744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lev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5090366" y="2361432"/>
            <a:ext cx="1512241" cy="2373547"/>
            <a:chOff x="5090366" y="2361432"/>
            <a:chExt cx="1512241" cy="2373547"/>
          </a:xfrm>
        </p:grpSpPr>
        <p:pic>
          <p:nvPicPr>
            <p:cNvPr id="1032" name="Picture 8" descr="C:\Documents and Settings\Jana\Local Settings\Temporary Internet Files\Content.IE5\CK6ZA9E8\MC900232613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33527" y="2361432"/>
              <a:ext cx="1425921" cy="186350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090366" y="4366235"/>
              <a:ext cx="1512241" cy="368744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chlapec</a:t>
              </a:r>
              <a:endParaRPr lang="cs-CZ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6851452" y="4734979"/>
            <a:ext cx="1512241" cy="1790494"/>
            <a:chOff x="6851452" y="4734979"/>
            <a:chExt cx="1512241" cy="1790494"/>
          </a:xfrm>
        </p:grpSpPr>
        <p:pic>
          <p:nvPicPr>
            <p:cNvPr id="1033" name="Picture 9" descr="C:\Documents and Settings\Jana\Local Settings\Temporary Internet Files\Content.IE5\KJRJUKIT\MC90019882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734979"/>
              <a:ext cx="1030586" cy="10245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6851452" y="6156729"/>
              <a:ext cx="1512241" cy="368744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míč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581203" y="2770632"/>
            <a:ext cx="1830629" cy="1840022"/>
            <a:chOff x="581203" y="2770632"/>
            <a:chExt cx="1830629" cy="1840022"/>
          </a:xfrm>
        </p:grpSpPr>
        <p:sp>
          <p:nvSpPr>
            <p:cNvPr id="23" name="TextovéPole 22"/>
            <p:cNvSpPr txBox="1"/>
            <p:nvPr/>
          </p:nvSpPr>
          <p:spPr>
            <a:xfrm>
              <a:off x="581203" y="4241910"/>
              <a:ext cx="1512241" cy="368744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tužka</a:t>
              </a:r>
              <a:endParaRPr lang="cs-CZ" dirty="0"/>
            </a:p>
          </p:txBody>
        </p:sp>
        <p:pic>
          <p:nvPicPr>
            <p:cNvPr id="1035" name="Picture 11" descr="C:\Documents and Settings\Jana\Local Settings\Temporary Internet Files\Content.IE5\8UMYXVNH\MC900295069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1203" y="2770632"/>
              <a:ext cx="1830629" cy="13167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11730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98829" y="3893358"/>
            <a:ext cx="1512241" cy="36874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koruna</a:t>
            </a:r>
            <a:endParaRPr lang="cs-CZ" dirty="0"/>
          </a:p>
        </p:txBody>
      </p:sp>
      <p:sp>
        <p:nvSpPr>
          <p:cNvPr id="3" name="Nadpis 5"/>
          <p:cNvSpPr txBox="1">
            <a:spLocks/>
          </p:cNvSpPr>
          <p:nvPr/>
        </p:nvSpPr>
        <p:spPr>
          <a:xfrm>
            <a:off x="395536" y="1052736"/>
            <a:ext cx="8229600" cy="1143000"/>
          </a:xfrm>
          <a:prstGeom prst="rect">
            <a:avLst/>
          </a:prstGeom>
          <a:noFill/>
          <a:ln w="9525" cap="flat" cmpd="sng" algn="ctr">
            <a:noFill/>
            <a:prstDash val="solid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600" dirty="0" smtClean="0"/>
              <a:t>Slova, která mají více významů, se nazývají </a:t>
            </a:r>
            <a:r>
              <a:rPr lang="cs-CZ" sz="3600" dirty="0" smtClean="0">
                <a:solidFill>
                  <a:schemeClr val="bg2">
                    <a:lumMod val="50000"/>
                  </a:schemeClr>
                </a:solidFill>
              </a:rPr>
              <a:t>mnohoznačná.</a:t>
            </a:r>
            <a:endParaRPr lang="cs-CZ" sz="3600" dirty="0">
              <a:solidFill>
                <a:schemeClr val="bg2">
                  <a:lumMod val="50000"/>
                </a:schemeClr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1351620" y="4475123"/>
            <a:ext cx="2254324" cy="1882775"/>
            <a:chOff x="1147664" y="4006518"/>
            <a:chExt cx="2254324" cy="1882775"/>
          </a:xfrm>
        </p:grpSpPr>
        <p:pic>
          <p:nvPicPr>
            <p:cNvPr id="2050" name="Picture 2" descr="C:\Documents and Settings\Jana\Local Settings\Temporary Internet Files\Content.IE5\KJRJUKIT\MC90044182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63688" y="4006518"/>
              <a:ext cx="1638300" cy="18827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5" name="Přímá spojnice se šipkou 4"/>
            <p:cNvCxnSpPr/>
            <p:nvPr/>
          </p:nvCxnSpPr>
          <p:spPr>
            <a:xfrm>
              <a:off x="1147664" y="4401513"/>
              <a:ext cx="576064" cy="288032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51" name="Picture 3" descr="C:\Documents and Settings\Jana\Local Settings\Temporary Internet Files\Content.IE5\E3XUE8B7\MC90043265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79" y="3284969"/>
            <a:ext cx="1524038" cy="1524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0" name="Skupina 9"/>
          <p:cNvGrpSpPr/>
          <p:nvPr/>
        </p:nvGrpSpPr>
        <p:grpSpPr>
          <a:xfrm>
            <a:off x="2339752" y="2732746"/>
            <a:ext cx="743209" cy="735115"/>
            <a:chOff x="7971411" y="2348880"/>
            <a:chExt cx="743209" cy="735115"/>
          </a:xfrm>
        </p:grpSpPr>
        <p:sp>
          <p:nvSpPr>
            <p:cNvPr id="8" name="Ovál 7"/>
            <p:cNvSpPr/>
            <p:nvPr/>
          </p:nvSpPr>
          <p:spPr>
            <a:xfrm>
              <a:off x="7971411" y="2348880"/>
              <a:ext cx="735115" cy="735115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accent4">
                  <a:lumMod val="75000"/>
                </a:schemeClr>
              </a:solidFill>
            </a:ln>
            <a:scene3d>
              <a:camera prst="orthographicFront"/>
              <a:lightRig rig="threePt" dir="t"/>
            </a:scene3d>
            <a:sp3d>
              <a:bevelT w="114300" prst="hardEdg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7979505" y="2531771"/>
              <a:ext cx="735115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 Kč</a:t>
              </a:r>
              <a:endParaRPr lang="cs-CZ" dirty="0"/>
            </a:p>
          </p:txBody>
        </p:sp>
      </p:grpSp>
      <p:pic>
        <p:nvPicPr>
          <p:cNvPr id="2060" name="Picture 12" descr="C:\Documents and Settings\Jana\Local Settings\Temporary Internet Files\Content.IE5\75S19SFW\MC90038990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15" y="2465739"/>
            <a:ext cx="1368152" cy="1269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3" name="TextovéPole 22"/>
          <p:cNvSpPr txBox="1"/>
          <p:nvPr/>
        </p:nvSpPr>
        <p:spPr>
          <a:xfrm>
            <a:off x="5940115" y="3893358"/>
            <a:ext cx="1512241" cy="36874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zub</a:t>
            </a:r>
            <a:endParaRPr lang="cs-CZ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5580112" y="4893340"/>
            <a:ext cx="1877107" cy="1409619"/>
            <a:chOff x="5580112" y="4893340"/>
            <a:chExt cx="1877107" cy="1409619"/>
          </a:xfrm>
        </p:grpSpPr>
        <p:pic>
          <p:nvPicPr>
            <p:cNvPr id="2059" name="Picture 11" descr="C:\Documents and Settings\Jana\Local Settings\Temporary Internet Files\Content.IE5\93K67UOX\MC90031132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3562" y="4893340"/>
              <a:ext cx="1243657" cy="140961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2" name="Přímá spojnice se šipkou 11"/>
            <p:cNvCxnSpPr/>
            <p:nvPr/>
          </p:nvCxnSpPr>
          <p:spPr>
            <a:xfrm>
              <a:off x="5580112" y="5439732"/>
              <a:ext cx="539666" cy="228756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6" name="Skupina 15"/>
          <p:cNvGrpSpPr/>
          <p:nvPr/>
        </p:nvGrpSpPr>
        <p:grpSpPr>
          <a:xfrm>
            <a:off x="7777052" y="3611761"/>
            <a:ext cx="1140737" cy="1300682"/>
            <a:chOff x="7777052" y="3611761"/>
            <a:chExt cx="1140737" cy="1300682"/>
          </a:xfrm>
        </p:grpSpPr>
        <p:pic>
          <p:nvPicPr>
            <p:cNvPr id="2061" name="Picture 13" descr="C:\Documents and Settings\Jana\Local Settings\Temporary Internet Files\Content.IE5\CK6ZA9E8\MC900215062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77052" y="3611761"/>
              <a:ext cx="1140737" cy="130068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15" name="Přímá spojnice se šipkou 14"/>
            <p:cNvCxnSpPr/>
            <p:nvPr/>
          </p:nvCxnSpPr>
          <p:spPr>
            <a:xfrm flipV="1">
              <a:off x="7884368" y="4262102"/>
              <a:ext cx="144016" cy="504953"/>
            </a:xfrm>
            <a:prstGeom prst="straightConnector1">
              <a:avLst/>
            </a:prstGeom>
            <a:ln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4112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2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Jana\Local Settings\Temporary Internet Files\Content.IE5\75S19SFW\MC900436157[1].wmf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BBE6F0"/>
              </a:clrFrom>
              <a:clrTo>
                <a:srgbClr val="BBE6F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1246" y="4123209"/>
            <a:ext cx="3295271" cy="2573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2" name="Skupina 31"/>
          <p:cNvGrpSpPr/>
          <p:nvPr/>
        </p:nvGrpSpPr>
        <p:grpSpPr>
          <a:xfrm>
            <a:off x="-16550" y="3865465"/>
            <a:ext cx="2931249" cy="2895860"/>
            <a:chOff x="-16550" y="3865465"/>
            <a:chExt cx="2931249" cy="2895860"/>
          </a:xfrm>
        </p:grpSpPr>
        <p:grpSp>
          <p:nvGrpSpPr>
            <p:cNvPr id="2" name="Skupina 1"/>
            <p:cNvGrpSpPr/>
            <p:nvPr/>
          </p:nvGrpSpPr>
          <p:grpSpPr>
            <a:xfrm>
              <a:off x="-16550" y="3865465"/>
              <a:ext cx="2931249" cy="2895860"/>
              <a:chOff x="264817" y="3788569"/>
              <a:chExt cx="2931249" cy="2895860"/>
            </a:xfrm>
          </p:grpSpPr>
          <p:pic>
            <p:nvPicPr>
              <p:cNvPr id="3079" name="Picture 7" descr="C:\Documents and Settings\Jana\Local Settings\Temporary Internet Files\Content.IE5\93K67UOX\MC900290067[1].wmf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64817" y="3788569"/>
                <a:ext cx="2931249" cy="289586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3080" name="Picture 8"/>
              <p:cNvPicPr>
                <a:picLocks noChangeAspect="1" noChangeArrowheads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29753" y="4365104"/>
                <a:ext cx="1440160" cy="131026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4" name="Picture 9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>
                <a:off x="2437211" y="4663308"/>
                <a:ext cx="559003" cy="7138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6" name="Picture 8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duotone>
                  <a:schemeClr val="accent4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>
                <a:off x="1294038" y="4623194"/>
                <a:ext cx="593377" cy="7940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13" name="Picture 9"/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duotone>
                  <a:schemeClr val="accent5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 flipH="1">
                <a:off x="984521" y="4948231"/>
                <a:ext cx="985392" cy="5765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4" name="TextovéPole 3"/>
            <p:cNvSpPr txBox="1"/>
            <p:nvPr/>
          </p:nvSpPr>
          <p:spPr>
            <a:xfrm>
              <a:off x="618595" y="5936929"/>
              <a:ext cx="1800200" cy="369332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jednoznačná</a:t>
              </a:r>
              <a:endParaRPr lang="cs-CZ" dirty="0"/>
            </a:p>
          </p:txBody>
        </p:sp>
      </p:grpSp>
      <p:grpSp>
        <p:nvGrpSpPr>
          <p:cNvPr id="41" name="Skupina 40"/>
          <p:cNvGrpSpPr/>
          <p:nvPr/>
        </p:nvGrpSpPr>
        <p:grpSpPr>
          <a:xfrm>
            <a:off x="6266665" y="3962140"/>
            <a:ext cx="2931249" cy="2895860"/>
            <a:chOff x="6266665" y="3962140"/>
            <a:chExt cx="2931249" cy="2895860"/>
          </a:xfrm>
        </p:grpSpPr>
        <p:grpSp>
          <p:nvGrpSpPr>
            <p:cNvPr id="3" name="Skupina 2"/>
            <p:cNvGrpSpPr/>
            <p:nvPr/>
          </p:nvGrpSpPr>
          <p:grpSpPr>
            <a:xfrm>
              <a:off x="6266665" y="3962140"/>
              <a:ext cx="2931249" cy="2895860"/>
              <a:chOff x="6266665" y="3962140"/>
              <a:chExt cx="2931249" cy="2895860"/>
            </a:xfrm>
          </p:grpSpPr>
          <p:pic>
            <p:nvPicPr>
              <p:cNvPr id="20" name="Picture 7" descr="C:\Documents and Settings\Jana\Local Settings\Temporary Internet Files\Content.IE5\93K67UOX\MC900290067[1].wmf"/>
              <p:cNvPicPr>
                <a:picLocks noChangeAspect="1" noChangeArrowheads="1"/>
              </p:cNvPicPr>
              <p:nvPr/>
            </p:nvPicPr>
            <p:blipFill>
              <a:blip r:embed="rId3">
                <a:duotone>
                  <a:prstClr val="black"/>
                  <a:schemeClr val="accent3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6266665" y="3962140"/>
                <a:ext cx="2931249" cy="289586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21" name="Picture 8"/>
              <p:cNvPicPr>
                <a:picLocks noChangeAspect="1" noChangeArrowheads="1"/>
              </p:cNvPicPr>
              <p:nvPr/>
            </p:nvPicPr>
            <p:blipFill>
              <a:blip r:embed="rId4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duotone>
                  <a:schemeClr val="accent5">
                    <a:shade val="45000"/>
                    <a:satMod val="135000"/>
                  </a:schemeClr>
                  <a:prstClr val="white"/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flipH="1">
                <a:off x="7492818" y="4538675"/>
                <a:ext cx="1440160" cy="1310263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2" name="Picture 9"/>
              <p:cNvPicPr>
                <a:picLocks noChangeAspect="1" noChangeArrowheads="1"/>
              </p:cNvPicPr>
              <p:nvPr/>
            </p:nvPicPr>
            <p:blipFill rotWithShape="1">
              <a:blip r:embed="rId5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duotone>
                  <a:prstClr val="black"/>
                  <a:schemeClr val="accent5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 flipH="1">
                <a:off x="6466517" y="4836879"/>
                <a:ext cx="559003" cy="713854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3" name="Picture 8"/>
              <p:cNvPicPr>
                <a:picLocks noChangeAspect="1" noChangeArrowheads="1"/>
              </p:cNvPicPr>
              <p:nvPr/>
            </p:nvPicPr>
            <p:blipFill rotWithShape="1">
              <a:blip r:embed="rId6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 flipH="1">
                <a:off x="7575316" y="4796765"/>
                <a:ext cx="593377" cy="794082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  <p:pic>
            <p:nvPicPr>
              <p:cNvPr id="24" name="Picture 9"/>
              <p:cNvPicPr>
                <a:picLocks noChangeAspect="1" noChangeArrowheads="1"/>
              </p:cNvPicPr>
              <p:nvPr/>
            </p:nvPicPr>
            <p:blipFill rotWithShape="1">
              <a:blip r:embed="rId7" cstate="print">
                <a:clrChange>
                  <a:clrFrom>
                    <a:srgbClr val="FFFFFF"/>
                  </a:clrFrom>
                  <a:clrTo>
                    <a:srgbClr val="FFFFFF">
                      <a:alpha val="0"/>
                    </a:srgbClr>
                  </a:clrTo>
                </a:clrChange>
                <a:duotone>
                  <a:prstClr val="black"/>
                  <a:schemeClr val="accent4">
                    <a:tint val="45000"/>
                    <a:satMod val="400000"/>
                  </a:schemeClr>
                </a:duotone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/>
            </p:blipFill>
            <p:spPr bwMode="auto">
              <a:xfrm>
                <a:off x="7492818" y="5121802"/>
                <a:ext cx="985392" cy="57653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  <p:sp>
          <p:nvSpPr>
            <p:cNvPr id="30" name="TextovéPole 29"/>
            <p:cNvSpPr txBox="1"/>
            <p:nvPr/>
          </p:nvSpPr>
          <p:spPr>
            <a:xfrm>
              <a:off x="6814129" y="5965427"/>
              <a:ext cx="1800200" cy="369332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mnohoznačná</a:t>
              </a:r>
              <a:endParaRPr lang="cs-CZ" dirty="0"/>
            </a:p>
          </p:txBody>
        </p:sp>
      </p:grpSp>
      <p:sp>
        <p:nvSpPr>
          <p:cNvPr id="31" name="Nadpis 5"/>
          <p:cNvSpPr txBox="1">
            <a:spLocks/>
          </p:cNvSpPr>
          <p:nvPr/>
        </p:nvSpPr>
        <p:spPr>
          <a:xfrm>
            <a:off x="539551" y="202299"/>
            <a:ext cx="8229600" cy="1298239"/>
          </a:xfrm>
          <a:prstGeom prst="rect">
            <a:avLst/>
          </a:prstGeom>
          <a:noFill/>
          <a:ln w="9525" cap="flat" cmpd="sng" algn="ctr">
            <a:noFill/>
            <a:prstDash val="solid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Koťata vysypala klubíčka z košíků. Ukliď je zpátky podle toho, jestli jsou na nich slova jednoznačná nebo mnohoznačná.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grpSp>
        <p:nvGrpSpPr>
          <p:cNvPr id="51" name="Skupina 50"/>
          <p:cNvGrpSpPr/>
          <p:nvPr/>
        </p:nvGrpSpPr>
        <p:grpSpPr>
          <a:xfrm>
            <a:off x="761956" y="1323854"/>
            <a:ext cx="1689210" cy="1608168"/>
            <a:chOff x="5701729" y="2686088"/>
            <a:chExt cx="1323791" cy="1357447"/>
          </a:xfrm>
        </p:grpSpPr>
        <p:pic>
          <p:nvPicPr>
            <p:cNvPr id="52" name="Picture 9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3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01729" y="2686088"/>
              <a:ext cx="1323791" cy="13574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3" name="TextovéPole 52"/>
            <p:cNvSpPr txBox="1"/>
            <p:nvPr/>
          </p:nvSpPr>
          <p:spPr>
            <a:xfrm>
              <a:off x="5855672" y="3098122"/>
              <a:ext cx="984493" cy="311751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tx1"/>
                  </a:solidFill>
                </a:rPr>
                <a:t>ručička</a:t>
              </a:r>
              <a:endParaRPr lang="cs-CZ" b="1" dirty="0">
                <a:solidFill>
                  <a:schemeClr val="tx1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302461" y="2621508"/>
            <a:ext cx="1574264" cy="1440160"/>
            <a:chOff x="282353" y="2044133"/>
            <a:chExt cx="1574264" cy="1440160"/>
          </a:xfrm>
        </p:grpSpPr>
        <p:pic>
          <p:nvPicPr>
            <p:cNvPr id="3082" name="Picture 10"/>
            <p:cNvPicPr>
              <a:picLocks noChangeAspect="1" noChangeArrowheads="1"/>
            </p:cNvPicPr>
            <p:nvPr/>
          </p:nvPicPr>
          <p:blipFill>
            <a:blip r:embed="rId9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282353" y="2044133"/>
              <a:ext cx="1574264" cy="144016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528854" y="2509164"/>
              <a:ext cx="920220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půda</a:t>
              </a:r>
              <a:endParaRPr lang="cs-CZ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987824" y="1498044"/>
            <a:ext cx="1440160" cy="1310263"/>
            <a:chOff x="2451166" y="1486791"/>
            <a:chExt cx="1440160" cy="1310263"/>
          </a:xfrm>
        </p:grpSpPr>
        <p:pic>
          <p:nvPicPr>
            <p:cNvPr id="15" name="Picture 8"/>
            <p:cNvPicPr>
              <a:picLocks noChangeAspect="1" noChangeArrowheads="1"/>
            </p:cNvPicPr>
            <p:nvPr/>
          </p:nvPicPr>
          <p:blipFill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51166" y="1486791"/>
              <a:ext cx="1440160" cy="13102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7" name="TextovéPole 36"/>
            <p:cNvSpPr txBox="1"/>
            <p:nvPr/>
          </p:nvSpPr>
          <p:spPr>
            <a:xfrm>
              <a:off x="2627819" y="1868098"/>
              <a:ext cx="864096" cy="369332"/>
            </a:xfrm>
            <a:prstGeom prst="rect">
              <a:avLst/>
            </a:prstGeom>
            <a:solidFill>
              <a:srgbClr val="3333CC"/>
            </a:solidFill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FF00"/>
                  </a:solidFill>
                </a:rPr>
                <a:t>stůl</a:t>
              </a:r>
              <a:endParaRPr lang="cs-CZ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2047731" y="2797055"/>
            <a:ext cx="1334231" cy="1368152"/>
            <a:chOff x="2047731" y="2797055"/>
            <a:chExt cx="1334231" cy="1368152"/>
          </a:xfrm>
        </p:grpSpPr>
        <p:pic>
          <p:nvPicPr>
            <p:cNvPr id="3081" name="Picture 9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47731" y="2797055"/>
              <a:ext cx="1334231" cy="13681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2307150" y="3264199"/>
              <a:ext cx="864096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list</a:t>
              </a:r>
              <a:endParaRPr lang="cs-CZ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4861824" y="1528404"/>
            <a:ext cx="1404841" cy="1440557"/>
            <a:chOff x="4654351" y="1323854"/>
            <a:chExt cx="1404841" cy="1440557"/>
          </a:xfrm>
        </p:grpSpPr>
        <p:pic>
          <p:nvPicPr>
            <p:cNvPr id="11" name="Picture 9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4654351" y="1323854"/>
              <a:ext cx="1404841" cy="144055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" name="TextovéPole 4"/>
            <p:cNvSpPr txBox="1"/>
            <p:nvPr/>
          </p:nvSpPr>
          <p:spPr>
            <a:xfrm>
              <a:off x="4924723" y="1772591"/>
              <a:ext cx="864096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oko</a:t>
              </a:r>
              <a:endParaRPr lang="cs-CZ" b="1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707904" y="2847772"/>
            <a:ext cx="1613563" cy="1654586"/>
            <a:chOff x="3707904" y="2847772"/>
            <a:chExt cx="1613563" cy="1654586"/>
          </a:xfrm>
        </p:grpSpPr>
        <p:pic>
          <p:nvPicPr>
            <p:cNvPr id="27" name="Picture 9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prstClr val="black"/>
                <a:schemeClr val="accent5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07904" y="2847772"/>
              <a:ext cx="1613563" cy="16545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>
              <a:off x="3962885" y="3408142"/>
              <a:ext cx="1080120" cy="369332"/>
            </a:xfrm>
            <a:prstGeom prst="rect">
              <a:avLst/>
            </a:prstGeom>
            <a:solidFill>
              <a:srgbClr val="660066"/>
            </a:solidFill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FF00"/>
                  </a:solidFill>
                </a:rPr>
                <a:t>tulipán</a:t>
              </a:r>
              <a:endParaRPr lang="cs-CZ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6050126" y="1742188"/>
            <a:ext cx="1676789" cy="1533951"/>
            <a:chOff x="6182412" y="1230262"/>
            <a:chExt cx="1676789" cy="1533951"/>
          </a:xfrm>
        </p:grpSpPr>
        <p:pic>
          <p:nvPicPr>
            <p:cNvPr id="28" name="Picture 10"/>
            <p:cNvPicPr>
              <a:picLocks noChangeAspect="1" noChangeArrowheads="1"/>
            </p:cNvPicPr>
            <p:nvPr/>
          </p:nvPicPr>
          <p:blipFill>
            <a:blip r:embed="rId10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saturation sat="33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82412" y="1230262"/>
              <a:ext cx="1676789" cy="153395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6535694" y="1783844"/>
              <a:ext cx="1039622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kuchař</a:t>
              </a:r>
              <a:endParaRPr lang="cs-CZ" b="1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5701729" y="2932022"/>
            <a:ext cx="1323791" cy="1357447"/>
            <a:chOff x="5701729" y="2686088"/>
            <a:chExt cx="1323791" cy="1357447"/>
          </a:xfrm>
        </p:grpSpPr>
        <p:pic>
          <p:nvPicPr>
            <p:cNvPr id="26" name="Picture 9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prstClr val="black"/>
                <a:schemeClr val="accent3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5701729" y="2686088"/>
              <a:ext cx="1323791" cy="135744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9" name="TextovéPole 38"/>
            <p:cNvSpPr txBox="1"/>
            <p:nvPr/>
          </p:nvSpPr>
          <p:spPr>
            <a:xfrm>
              <a:off x="5950033" y="3098122"/>
              <a:ext cx="864096" cy="369332"/>
            </a:xfrm>
            <a:prstGeom prst="rect">
              <a:avLst/>
            </a:prstGeom>
            <a:solidFill>
              <a:srgbClr val="663300"/>
            </a:solidFill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rgbClr val="FFFF00"/>
                  </a:solidFill>
                </a:rPr>
                <a:t>pes</a:t>
              </a:r>
              <a:endParaRPr lang="cs-CZ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7492818" y="2509164"/>
            <a:ext cx="1676062" cy="1718674"/>
            <a:chOff x="7492818" y="2509164"/>
            <a:chExt cx="1676062" cy="1718674"/>
          </a:xfrm>
        </p:grpSpPr>
        <p:pic>
          <p:nvPicPr>
            <p:cNvPr id="10" name="Picture 9"/>
            <p:cNvPicPr>
              <a:picLocks noChangeAspect="1" noChangeArrowheads="1"/>
            </p:cNvPicPr>
            <p:nvPr/>
          </p:nvPicPr>
          <p:blipFill>
            <a:blip r:embed="rId8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duotone>
                <a:schemeClr val="accent5">
                  <a:shade val="45000"/>
                  <a:satMod val="135000"/>
                </a:schemeClr>
                <a:prstClr val="white"/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7492818" y="2509164"/>
              <a:ext cx="1676062" cy="171867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7656987" y="3111799"/>
              <a:ext cx="1347724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kohoutek</a:t>
              </a:r>
              <a:endParaRPr lang="cs-CZ" b="1" dirty="0"/>
            </a:p>
          </p:txBody>
        </p:sp>
      </p:grpSp>
      <p:sp>
        <p:nvSpPr>
          <p:cNvPr id="42" name="Tlačítko akce: Dopředu nebo Další 41">
            <a:hlinkClick r:id="" action="ppaction://hlinkshowjump?jump=nextslide" highlightClick="1"/>
          </p:cNvPr>
          <p:cNvSpPr/>
          <p:nvPr/>
        </p:nvSpPr>
        <p:spPr>
          <a:xfrm>
            <a:off x="8629862" y="6566605"/>
            <a:ext cx="374849" cy="260648"/>
          </a:xfrm>
          <a:prstGeom prst="actionButtonForwardNex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003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3.75202E-6 C -0.00312 0.01272 0.00174 0.03076 0.00486 0.04349 C 0.00608 0.06708 0.00764 0.08651 0.00851 0.1108 C 0.00851 0.11496 0.01337 0.18297 0.00365 0.20865 C -0.00208 0.22369 -0.01128 0.24103 -0.02048 0.25214 C -0.02656 0.25954 -0.03246 0.26208 -0.03854 0.2681 C -0.04045 0.26995 -0.04149 0.27296 -0.0434 0.27458 C -0.05017 0.28059 -0.0585 0.28429 -0.0651 0.29054 C -0.0776 0.30233 -0.09045 0.31274 -0.10607 0.31621 C -0.11111 0.31968 -0.11649 0.32292 -0.1217 0.32593 C -0.12396 0.32732 -0.12899 0.32917 -0.12899 0.32917 C -0.13576 0.33541 -0.14409 0.33819 -0.15173 0.34189 C -0.15312 0.34258 -0.15399 0.34443 -0.15538 0.34513 C -0.15694 0.34605 -0.15868 0.34629 -0.16024 0.34675 C -0.16666 0.34397 -0.17326 0.34721 -0.17951 0.34999 C -0.18038 0.35161 -0.1809 0.35346 -0.18194 0.35484 C -0.18298 0.35623 -0.18472 0.35646 -0.18559 0.35808 C -0.19027 0.36595 -0.1835 0.36109 -0.18923 0.36433 " pathEditMode="relative" ptsTypes="fffffffffffffffffA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95 1.13579E-6 C -0.01025 0.0074 0.00087 0.01827 0.00781 0.02591 C 0.01041 0.03979 0.01406 0.05158 0.01632 0.06616 C 0.01632 0.06847 0.02743 0.10918 0.00521 0.12491 C -0.00764 0.1337 -0.02865 0.14411 -0.04931 0.15082 C -0.06302 0.15522 -0.07657 0.1566 -0.09028 0.1603 C -0.09445 0.16146 -0.0967 0.16331 -0.10104 0.16401 C -0.11632 0.16771 -0.13507 0.17002 -0.15 0.17372 C -0.1783 0.18066 -0.20729 0.18714 -0.24271 0.18899 C -0.254 0.1913 -0.26598 0.19292 -0.27795 0.195 C -0.28299 0.1957 -0.29445 0.19685 -0.29445 0.19708 C -0.30955 0.20055 -0.3283 0.20217 -0.34549 0.20472 C -0.34879 0.20495 -0.35052 0.20611 -0.35382 0.20657 C -0.35747 0.20703 -0.36129 0.20703 -0.36493 0.20726 C -0.37934 0.20587 -0.39427 0.20749 -0.40816 0.20934 C -0.41042 0.21027 -0.41146 0.21143 -0.41407 0.21235 C -0.41615 0.21328 -0.42032 0.21328 -0.42205 0.2142 C -0.43229 0.21929 -0.41719 0.21628 -0.43038 0.2179 " pathEditMode="relative" rAng="0" ptsTypes="fffffffffffffffffA">
                                      <p:cBhvr>
                                        <p:cTn id="2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48" y="1096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0.00231 C -0.00608 0.0007 -0.01042 -0.00208 -0.01511 -0.00648 C -0.01875 -0.01295 -0.02309 -0.01527 -0.02639 -0.02221 C -0.02726 -0.02429 -0.02847 -0.0266 -0.02917 -0.02868 C -0.03004 -0.03215 -0.03004 -0.03585 -0.03177 -0.03932 C -0.03958 -0.05598 -0.05747 -0.07957 -0.07188 -0.08559 C -0.07847 -0.09206 -0.07587 -0.09068 -0.0842 -0.09438 C -0.08698 -0.09553 -0.08976 -0.09646 -0.09236 -0.09785 C -0.09393 -0.09831 -0.0967 -0.09947 -0.0967 -0.09924 C -0.11163 -0.11265 -0.13021 -0.11381 -0.1474 -0.11658 C -0.17622 -0.12144 -0.20382 -0.13324 -0.23299 -0.13578 C -0.25781 -0.14342 -0.28316 -0.14666 -0.30868 -0.14943 C -0.32188 -0.1536 -0.33524 -0.15614 -0.34879 -0.15799 C -0.39462 -0.1573 -0.44531 -0.17673 -0.48646 -0.15105 C -0.49115 -0.16054 -0.48785 -0.15753 -0.50156 -0.15452 C -0.53733 -0.14666 -0.50452 -0.15082 -0.53854 -0.14781 C -0.56511 -0.14226 -0.52379 -0.15059 -0.55938 -0.14434 C -0.56493 -0.14342 -0.57587 -0.14064 -0.57587 -0.14041 C -0.59375 -0.14851 -0.61736 -0.13948 -0.63646 -0.1374 C -0.64774 -0.13208 -0.65903 -0.13162 -0.67083 -0.12884 C -0.67865 -0.12722 -0.68524 -0.12214 -0.69288 -0.12005 C -0.70208 -0.1145 -0.71094 -0.10617 -0.72049 -0.10132 C -0.72604 -0.09091 -0.72188 -0.09738 -0.73577 -0.08559 L -0.73577 -0.08536 C -0.74236 -0.07495 -0.73872 -0.07934 -0.7467 -0.07194 C -0.75104 -0.0613 -0.7566 -0.0539 -0.76059 -0.04279 C -0.76528 -0.01341 -0.76771 0.03516 -0.75365 0.06061 C -0.75104 0.07379 -0.7474 0.08721 -0.74393 0.10016 C -0.74167 0.11959 -0.73889 0.13717 -0.7316 0.15522 C -0.73038 0.16447 -0.72934 0.17141 -0.72604 0.17951 C -0.72483 0.19686 -0.72604 0.22138 -0.71771 0.23618 C -0.7158 0.26741 -0.71337 0.27481 -0.70399 0.30188 C -0.70139 0.30951 -0.7007 0.31483 -0.69566 0.32061 C -0.69427 0.32593 -0.6941 0.32871 -0.69028 0.33287 C -0.68802 0.33565 -0.68195 0.33981 -0.68195 0.34004 C -0.68056 0.38399 -0.68056 0.39741 -0.68056 0.37914 " pathEditMode="relative" rAng="0" ptsTypes="ffffffffffffffffffffffFffffffffffffA">
                                      <p:cBhvr>
                                        <p:cTn id="2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385" y="108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78742E-6 C -0.00069 -0.03285 0.0007 -0.05945 -0.00486 -0.08975 C -0.00625 -0.09762 -0.00955 -0.10664 -0.01198 -0.11404 C -0.01371 -0.11959 -0.01805 -0.13 -0.01805 -0.13 C -0.02135 -0.15151 -0.03073 -0.17095 -0.04218 -0.18621 C -0.04618 -0.19917 -0.05729 -0.21096 -0.06389 -0.2216 C -0.06493 -0.22346 -0.0651 -0.22623 -0.06632 -0.22785 C -0.09791 -0.26995 -0.14861 -0.30049 -0.1927 -0.3065 C -0.20902 -0.31205 -0.22343 -0.30904 -0.24097 -0.30812 C -0.24861 -0.30534 -0.25677 -0.30511 -0.26389 -0.30025 C -0.28125 -0.28869 -0.26441 -0.29424 -0.2783 -0.29054 C -0.28975 -0.27967 -0.30277 -0.27111 -0.31319 -0.25838 C -0.33993 -0.22577 -0.31718 -0.25492 -0.32882 -0.23433 C -0.33437 -0.22438 -0.34323 -0.21328 -0.34809 -0.20217 C -0.35694 -0.18228 -0.36111 -0.15938 -0.36979 -0.13972 C -0.37656 -0.10826 -0.38541 -0.07772 -0.3927 -0.04649 C -0.39722 -0.02706 -0.39757 -0.00532 -0.40121 0.01457 C -0.40434 0.06084 -0.40555 0.12422 -0.3783 0.16054 C -0.37639 0.16794 -0.37448 0.1758 -0.37222 0.18298 C -0.37083 0.18737 -0.36736 0.19593 -0.36736 0.19593 C -0.36614 0.21189 -0.36545 0.22808 -0.36389 0.24404 C -0.36319 0.25052 -0.35972 0.25815 -0.35538 0.26001 C -0.35277 0.27065 -0.35295 0.26625 -0.35295 0.27296 " pathEditMode="relative" ptsTypes="ffffffffffffffffffffffA">
                                      <p:cBhvr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18 4.14064E-7 C -0.00138 0.00139 -0.00468 0.00208 -0.00468 0.00463 C -0.00468 0.00671 -0.00138 0.00601 0.00018 0.00625 C 0.00834 0.00694 0.01632 0.00717 0.02448 0.00763 C 0.03299 0.00948 0.03993 0.01827 0.04879 0.01851 C 0.07865 0.01943 0.10851 0.01966 0.13837 0.02012 C 0.1448 0.02151 0.15105 0.02336 0.15747 0.02475 C 0.17518 0.03539 0.15122 0.02012 0.16632 0.03262 C 0.17743 0.04164 0.16268 0.02544 0.17396 0.03701 C 0.18177 0.04488 0.18976 0.0539 0.19844 0.06037 C 0.20348 0.06963 0.20834 0.07911 0.21372 0.08836 C 0.21702 0.10456 0.2125 0.08443 0.21754 0.10086 C 0.22066 0.1108 0.22188 0.12329 0.22396 0.13347 C 0.225 0.13902 0.22796 0.14365 0.22917 0.14897 C 0.23282 0.16609 0.23716 0.18205 0.24184 0.1987 C 0.24514 0.21073 0.24827 0.22693 0.25573 0.23618 C 0.25834 0.24543 0.25504 0.23687 0.26094 0.24381 C 0.26216 0.24497 0.2625 0.24705 0.26355 0.24844 C 0.26823 0.25399 0.27535 0.25607 0.28143 0.25792 C 0.29219 0.26671 0.30695 0.26718 0.3198 0.26856 C 0.33594 0.27342 0.34566 0.27666 0.3632 0.27805 C 0.37084 0.27758 0.37865 0.27782 0.38612 0.27643 C 0.38976 0.27573 0.3974 0.26879 0.40157 0.26694 C 0.40313 0.26532 0.40487 0.26394 0.4066 0.26255 C 0.40782 0.26162 0.41112 0.25931 0.41042 0.26093 C 0.40955 0.26324 0.40539 0.26301 0.40539 0.26556 C 0.40539 0.26787 0.40868 0.26347 0.41042 0.26255 C 0.41459 0.26047 0.41771 0.25607 0.42188 0.25468 C 0.43021 0.25214 0.43855 0.24867 0.44618 0.24381 C 0.4533 0.24659 0.45955 0.23942 0.46667 0.23757 C 0.48073 0.22924 0.49618 0.22739 0.51146 0.22346 C 0.52344 0.22068 0.53525 0.21605 0.5474 0.21443 C 0.55487 0.21189 0.56268 0.21189 0.57014 0.20958 C 0.58837 0.20449 0.60643 0.20079 0.62518 0.1987 C 0.6599 0.18829 0.70261 0.18112 0.72865 0.21281 C 0.72969 0.21536 0.73004 0.21814 0.73125 0.22045 C 0.7323 0.22207 0.73421 0.22207 0.73525 0.22346 C 0.73612 0.22484 0.73577 0.22693 0.73646 0.22831 C 0.73941 0.23386 0.74271 0.23757 0.74532 0.24381 C 0.74653 0.24983 0.74914 0.25492 0.75052 0.26093 C 0.75139 0.26486 0.75313 0.27319 0.75313 0.27342 C 0.75226 0.29146 0.75052 0.30951 0.75052 0.32778 " pathEditMode="relative" rAng="0" ptsTypes="fffffffffffffffffffffffffffffffffffffffffA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396" y="163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2000"/>
                            </p:stCondLst>
                            <p:childTnLst>
                              <p:par>
                                <p:cTn id="47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69 7.63359E-8 C 0.00261 0.00347 -0.00069 0.00625 -0.00295 0.00972 C -0.00486 0.01295 -0.00555 0.01666 -0.00763 0.01966 C -0.00885 0.02961 -0.01041 0.03932 -0.01215 0.04927 C -0.01388 0.18621 -0.0118 0.13232 -0.01805 0.19315 C -0.0177 0.20911 -0.01788 0.22508 -0.01666 0.24104 C -0.0151 0.26 0.00382 0.27481 0.01372 0.28846 C 0.01667 0.29794 0.02778 0.30419 0.03525 0.30974 C 0.05052 0.32084 0.06233 0.33426 0.08108 0.33912 C 0.08681 0.34328 0.09289 0.34513 0.09931 0.34744 C 0.10105 0.34814 0.10226 0.34999 0.104 0.35068 C 0.11164 0.35438 0.12171 0.35762 0.12987 0.3604 C 0.17118 0.35901 0.16737 0.36202 0.1908 0.35554 C 0.20296 0.36849 0.19219 0.35924 0.22605 0.36202 C 0.23542 0.36271 0.24584 0.36641 0.25504 0.36873 C 0.26007 0.37405 0.25851 0.37312 0.26407 0.37705 C 0.26719 0.37913 0.27327 0.3833 0.27327 0.38353 C 0.27657 0.38862 0.27743 0.39463 0.28108 0.39995 C 0.2823 0.4018 0.28438 0.40296 0.28559 0.40481 C 0.28681 0.4062 0.28768 0.40782 0.28872 0.40944 C 0.29254 0.42332 0.31042 0.4328 0.32379 0.4328 " pathEditMode="relative" rAng="0" ptsTypes="ffffffffffffffffffffA">
                                      <p:cBhvr>
                                        <p:cTn id="5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09" y="216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"/>
                            </p:stCondLst>
                            <p:childTnLst>
                              <p:par>
                                <p:cTn id="5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29771E-6 C -0.00155 -0.00856 -0.00295 -0.01064 -0.00832 -0.01596 C -0.01562 -0.03516 -0.02951 -0.04927 -0.03976 -0.0657 C -0.04288 -0.07703 -0.04444 -0.08744 -0.04567 -0.09947 C -0.04498 -0.12468 -0.04463 -0.14712 -0.04202 -0.17164 C -0.04167 -0.17557 -0.03941 -0.18136 -0.03854 -0.1846 C -0.03333 -0.20542 -0.02726 -0.22716 -0.01806 -0.24566 C -0.01615 -0.2496 -0.01406 -0.2533 -0.01198 -0.25677 C -0.01094 -0.25862 -0.00937 -0.25978 -0.00832 -0.26163 C -0.0026 -0.27227 0.00192 -0.28221 0.00973 -0.29054 C 0.01008 -0.29216 0.01095 -0.29378 0.01095 -0.2954 C 0.01095 -0.29702 0.00904 -0.29864 0.00973 -0.30003 C 0.01338 -0.30673 0.0257 -0.31298 0.03143 -0.3146 C 0.04775 -0.3257 0.03734 -0.32131 0.0639 -0.31946 C 0.06668 -0.31761 0.0698 -0.31691 0.07241 -0.3146 C 0.08161 -0.30627 0.07102 -0.31205 0.07952 -0.30812 C 0.083 -0.3035 0.08751 -0.30049 0.09046 -0.2954 C 0.0922 -0.29239 0.09532 -0.28568 0.09532 -0.28568 C 0.09689 -0.27759 0.09845 -0.26949 0.10366 -0.26486 C 0.10539 -0.26139 0.10817 -0.25885 0.10973 -0.25515 C 0.1106 -0.2533 0.11025 -0.25075 0.11095 -0.24867 C 0.1132 -0.2415 0.11685 -0.23387 0.12171 -0.22947 C 0.12484 -0.22114 0.12952 -0.21421 0.13508 -0.20865 C 0.13873 -0.19824 0.14011 -0.19385 0.14584 -0.18622 C 0.14723 -0.17719 0.14775 -0.17257 0.15192 -0.1654 C 0.15487 -0.15383 0.1507 -0.16771 0.15678 -0.15568 C 0.16077 -0.14782 0.16234 -0.13856 0.16754 -0.13162 C 0.16945 -0.12422 0.17432 -0.11774 0.17848 -0.11242 C 0.1797 -0.10433 0.1856 -0.09716 0.18925 -0.08975 C 0.19376 -0.08027 0.19845 -0.07148 0.20366 -0.06246 C 0.20852 -0.0539 0.21147 -0.0428 0.21824 -0.03678 C 0.2205 -0.03262 0.22223 -0.02892 0.22536 -0.02568 C 0.22761 -0.02337 0.23265 -0.0192 0.23265 -0.0192 C 0.23699 -0.02059 0.24168 -0.02059 0.24584 -0.02244 C 0.25522 -0.02707 0.25504 -0.031 0.2639 -0.03354 C 0.26789 -0.03701 0.27154 -0.03956 0.27605 -0.04164 C 0.28803 -0.05297 0.30279 -0.05853 0.31581 -0.06732 C 0.32605 -0.07426 0.33629 -0.0812 0.34706 -0.08652 C 0.35192 -0.08467 0.35331 -0.08767 0.358 -0.08975 C 0.3672 -0.08929 0.37657 -0.08999 0.3856 -0.08814 C 0.38959 -0.08721 0.39914 -0.07935 0.40366 -0.07703 C 0.41442 -0.07125 0.42362 -0.06547 0.43508 -0.06246 C 0.44949 -0.04881 0.46685 -0.04118 0.48195 -0.02892 C 0.48959 -0.02267 0.49636 -0.01342 0.50366 -0.00648 C 0.50921 -0.00139 0.51529 0.00254 0.5205 0.00786 C 0.53473 0.0229 0.55904 0.05181 0.57605 0.05945 C 0.58282 0.06639 0.58873 0.07356 0.59654 0.07865 C 0.60105 0.08489 0.60921 0.09068 0.61216 0.09808 C 0.6165 0.10918 0.61893 0.12098 0.6205 0.13324 C 0.61928 0.161 0.61772 0.16909 0.61216 0.19269 C 0.60817 0.20957 0.61216 0.20102 0.6073 0.21027 C 0.60435 0.2223 0.5955 0.23988 0.58803 0.24728 C 0.58612 0.25491 0.58039 0.26393 0.57605 0.26972 " pathEditMode="relative" ptsTypes="ffffffffffffffffffffffffffffffffffffffffffffffffffffA">
                                      <p:cBhvr>
                                        <p:cTn id="61" dur="14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400"/>
                            </p:stCondLst>
                            <p:childTnLst>
                              <p:par>
                                <p:cTn id="6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556 -0.02614 C 0.0566 -0.05043 0.05608 -0.07402 0.06198 -0.09715 C 0.06389 -0.12144 0.06927 -0.14943 0.05677 -0.17094 C 0.0474 -0.18737 0.03507 -0.19222 0.0191 -0.19847 C 0.00677 -0.20333 0.02014 -0.1994 0.0099 -0.20448 C -0.00434 -0.21142 -0.01962 -0.21744 -0.03437 -0.22322 C -0.0526 -0.23039 -0.0651 -0.23687 -0.08507 -0.23918 C -0.1033 -0.24635 -0.12899 -0.24959 -0.14757 -0.25075 C -0.27917 -0.26925 -0.43698 -0.2563 -0.55208 -0.25653 C -0.5625 -0.25561 -0.57083 -0.25422 -0.58073 -0.25214 C -0.58941 -0.2489 -0.59062 -0.24982 -0.59896 -0.25214 C -0.60642 -0.24659 -0.61458 -0.24288 -0.62239 -0.23779 C -0.63646 -0.22877 -0.6493 -0.21744 -0.66267 -0.20726 C -0.66649 -0.20101 -0.67205 -0.19546 -0.67691 -0.18991 C -0.68003 -0.17349 -0.67552 -0.19153 -0.68351 -0.17673 C -0.68507 -0.17418 -0.68507 -0.17094 -0.68611 -0.16817 C -0.68837 -0.16331 -0.69097 -0.15891 -0.69253 -0.15359 C -0.69167 -0.12352 -0.69601 -0.11982 -0.68611 -0.10132 C -0.68333 -0.08582 -0.6658 -0.06708 -0.65746 -0.05528 C -0.64514 -0.03631 -0.62917 -0.02452 -0.61198 -0.01156 C -0.6026 -0.00462 -0.59358 0.00255 -0.58455 0.01018 C -0.58264 0.0118 -0.5816 0.01458 -0.57951 0.01596 C -0.56562 0.02545 -0.53715 0.03586 -0.51944 0.0391 C -0.5092 0.03863 -0.49826 0.04002 -0.48837 0.03632 C -0.47899 0.03285 -0.46649 0.02337 -0.45833 0.01758 C -0.45156 0.01249 -0.4441 0.00417 -0.43628 0.00139 C -0.43264 -0.00185 -0.42812 -0.00393 -0.42465 -0.00717 C -0.41684 -0.01434 -0.42743 -0.00948 -0.41805 -0.01295 C -0.40486 -0.00809 -0.4283 -0.01642 -0.3934 -0.01018 C -0.38489 -0.00856 -0.37778 -0.003 -0.36996 -2.82674E-6 C -0.36476 0.00394 -0.35955 0.00417 -0.35434 0.00879 C -0.34965 0.01249 -0.34479 0.01758 -0.3401 0.02175 C -0.33298 0.03493 -0.32413 0.04534 -0.31667 0.05806 C -0.30955 0.07009 -0.30226 0.08166 -0.29444 0.09299 C -0.28871 0.10178 -0.29271 0.10016 -0.28403 0.10895 C -0.27535 0.11751 -0.26476 0.12399 -0.25555 0.13209 C -0.23142 0.15267 -0.21753 0.16378 -0.18542 0.16655 C -0.15816 0.1728 -0.13489 0.16077 -0.10972 0.15383 C -0.1059 0.15175 -0.1 0.14735 -0.09548 0.14944 C -0.09392 0.1499 -0.09948 0.15337 -0.09809 0.15383 C -0.09392 0.15499 -0.08941 0.15267 -0.08507 0.15221 C -0.07951 0.15267 -0.07361 0.15221 -0.06805 0.15383 C -0.06614 0.15429 -0.06562 0.15684 -0.06406 0.15823 C -0.06007 0.16216 -0.0493 0.17326 -0.04323 0.17558 C -0.03628 0.18113 -0.0316 0.18853 -0.02378 0.19269 C -0.02014 0.19894 -0.02187 0.20171 -0.01614 0.20611 C -0.01476 0.21351 -0.0125 0.21929 -0.00955 0.226 C -0.00712 0.23942 -0.00746 0.23433 -0.00955 0.25538 C -0.01007 0.26024 -0.01875 0.26533 -0.01875 0.26556 C -0.02048 0.27065 -0.01892 0.2688 -0.02257 0.27111 " pathEditMode="relative" rAng="0" ptsTypes="fffffffffffffffffffffffffffffffffffffffffffffffffA">
                                      <p:cBhvr>
                                        <p:cTn id="69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892" y="27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2000"/>
                            </p:stCondLst>
                            <p:childTnLst>
                              <p:par>
                                <p:cTn id="7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87 -0.00255 C -0.00677 -0.00023 -0.00868 1.41568E-6 0.00608 -0.00255 C 0.01146 -0.00324 0.01667 -0.00417 0.02205 -0.00532 C 0.04063 -0.00856 0.06007 -0.01481 0.07795 -0.02175 C 0.08403 -0.02406 0.09028 -0.02545 0.09653 -0.02753 C 0.09913 -0.02822 0.10434 -0.0303 0.10434 -0.0303 C 0.11979 -0.03007 0.13524 -0.0303 0.1507 -0.02892 C 0.15521 -0.02845 0.15486 -0.02429 0.15747 -0.02175 C 0.16684 -0.01249 0.17795 -0.00625 0.18681 0.00347 C 0.18958 0.01018 0.19358 0.01388 0.19722 0.01989 C 0.19983 0.02406 0.20208 0.02961 0.20538 0.03331 C 0.21024 0.03886 0.21389 0.04071 0.21719 0.04788 C 0.21823 0.05482 0.2191 0.05875 0.22257 0.06431 C 0.22222 0.07772 0.2224 0.09114 0.22118 0.10432 C 0.21997 0.11867 0.2092 0.12838 0.20538 0.14157 C 0.20573 0.14457 0.2059 0.15475 0.20799 0.15915 C 0.21441 0.1728 0.22726 0.17673 0.23976 0.18135 C 0.26285 0.18066 0.27969 0.17997 0.3007 0.17395 C 0.30833 0.18043 0.31545 0.1802 0.32465 0.18297 C 0.34063 0.19639 0.32031 0.18066 0.33542 0.18899 C 0.33889 0.19084 0.34149 0.19385 0.34462 0.19616 C 0.34826 0.20217 0.35261 0.20865 0.35799 0.21258 C 0.35886 0.21466 0.35972 0.21675 0.36059 0.2186 C 0.36146 0.22022 0.3625 0.22137 0.36337 0.22299 C 0.36389 0.22438 0.36372 0.22623 0.36458 0.22739 C 0.36563 0.22854 0.36719 0.22854 0.3684 0.22877 C 0.3717 0.23965 0.36962 0.23525 0.37379 0.24242 C 0.37865 0.26764 0.3717 0.29748 0.37917 0.32223 C 0.38403 0.33773 0.39757 0.34837 0.40851 0.35785 C 0.42778 0.37497 0.45 0.38515 0.47344 0.39324 C 0.4816 0.39602 0.48767 0.40041 0.49601 0.40227 C 0.54757 0.40018 0.51997 0.39718 0.54097 0.40527 C 0.55486 0.40018 0.56267 0.40296 0.57969 0.40388 C 0.58611 0.40574 0.59167 0.40921 0.59826 0.41129 C 0.61094 0.41545 0.62222 0.42031 0.63403 0.42609 C 0.64844 0.4328 0.63177 0.42308 0.6434 0.4291 C 0.6533 0.43419 0.66198 0.43928 0.67274 0.44228 C 0.67934 0.44599 0.68438 0.45316 0.69115 0.4557 C 0.69583 0.46102 0.69948 0.46518 0.70573 0.4675 C 0.71094 0.47166 0.71476 0.47629 0.72031 0.4793 C 0.72882 0.49364 0.74028 0.5052 0.74028 0.52394 " pathEditMode="relative" rAng="0" ptsTypes="ffffffffffffffffffffffffffffffffffffffffA">
                                      <p:cBhvr>
                                        <p:cTn id="77" dur="2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493" y="249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5"/>
          <p:cNvSpPr txBox="1">
            <a:spLocks/>
          </p:cNvSpPr>
          <p:nvPr/>
        </p:nvSpPr>
        <p:spPr>
          <a:xfrm>
            <a:off x="395536" y="908720"/>
            <a:ext cx="8229600" cy="720080"/>
          </a:xfrm>
          <a:prstGeom prst="rect">
            <a:avLst/>
          </a:prstGeom>
          <a:noFill/>
          <a:ln w="9525" cap="flat" cmpd="sng" algn="ctr">
            <a:noFill/>
            <a:prstDash val="solid"/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3200" dirty="0" smtClean="0"/>
              <a:t>Slova dělíme podle citového zabarvení na :</a:t>
            </a:r>
            <a:endParaRPr lang="cs-CZ" sz="32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3" name="Nadpis 5"/>
          <p:cNvSpPr txBox="1">
            <a:spLocks/>
          </p:cNvSpPr>
          <p:nvPr/>
        </p:nvSpPr>
        <p:spPr>
          <a:xfrm>
            <a:off x="395536" y="2083329"/>
            <a:ext cx="4475032" cy="720080"/>
          </a:xfrm>
          <a:prstGeom prst="rect">
            <a:avLst/>
          </a:prstGeom>
          <a:noFill/>
          <a:ln w="9525" cap="flat" cmpd="sng" algn="ctr">
            <a:noFill/>
            <a:prstDash val="solid"/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Clr>
                <a:schemeClr val="accent4"/>
              </a:buClr>
              <a:buFont typeface="Wingdings" pitchFamily="2" charset="2"/>
              <a:buChar char="Ø"/>
            </a:pPr>
            <a:r>
              <a:rPr lang="cs-CZ" sz="3200" dirty="0" smtClean="0">
                <a:ln>
                  <a:solidFill>
                    <a:schemeClr val="accent4">
                      <a:lumMod val="75000"/>
                    </a:schemeClr>
                  </a:solidFill>
                </a:ln>
                <a:solidFill>
                  <a:schemeClr val="accent3">
                    <a:lumMod val="60000"/>
                    <a:lumOff val="40000"/>
                  </a:schemeClr>
                </a:solidFill>
              </a:rPr>
              <a:t>citově neutrální</a:t>
            </a:r>
            <a:endParaRPr lang="cs-CZ" sz="3200" dirty="0">
              <a:ln>
                <a:solidFill>
                  <a:schemeClr val="accent4">
                    <a:lumMod val="75000"/>
                  </a:schemeClr>
                </a:solidFill>
              </a:ln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5646960" y="1399215"/>
            <a:ext cx="1224136" cy="1665514"/>
            <a:chOff x="5646960" y="1399215"/>
            <a:chExt cx="1224136" cy="1665514"/>
          </a:xfrm>
        </p:grpSpPr>
        <p:pic>
          <p:nvPicPr>
            <p:cNvPr id="4099" name="Picture 3" descr="C:\Documents and Settings\Jana\Local Settings\Temporary Internet Files\Content.IE5\CK6ZA9E8\MC900441738[1]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46960" y="1399215"/>
              <a:ext cx="1224136" cy="12241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ovéPole 3"/>
            <p:cNvSpPr txBox="1"/>
            <p:nvPr/>
          </p:nvSpPr>
          <p:spPr>
            <a:xfrm>
              <a:off x="5787190" y="2695397"/>
              <a:ext cx="1075879" cy="369332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dům</a:t>
              </a:r>
              <a:endParaRPr lang="cs-CZ" dirty="0"/>
            </a:p>
          </p:txBody>
        </p:sp>
      </p:grpSp>
      <p:sp>
        <p:nvSpPr>
          <p:cNvPr id="9" name="Nadpis 5"/>
          <p:cNvSpPr txBox="1">
            <a:spLocks/>
          </p:cNvSpPr>
          <p:nvPr/>
        </p:nvSpPr>
        <p:spPr>
          <a:xfrm>
            <a:off x="344763" y="3136775"/>
            <a:ext cx="4753653" cy="720080"/>
          </a:xfrm>
          <a:prstGeom prst="rect">
            <a:avLst/>
          </a:prstGeom>
          <a:noFill/>
          <a:ln w="9525" cap="flat" cmpd="sng" algn="ctr">
            <a:noFill/>
            <a:prstDash val="solid"/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Clr>
                <a:schemeClr val="accent5">
                  <a:lumMod val="75000"/>
                </a:schemeClr>
              </a:buClr>
              <a:buFont typeface="Wingdings" pitchFamily="2" charset="2"/>
              <a:buChar char="Ø"/>
            </a:pPr>
            <a:r>
              <a:rPr lang="cs-CZ" sz="3200" dirty="0" smtClean="0">
                <a:ln>
                  <a:solidFill>
                    <a:schemeClr val="accent5">
                      <a:lumMod val="75000"/>
                    </a:schemeClr>
                  </a:solidFill>
                </a:ln>
                <a:solidFill>
                  <a:schemeClr val="accent5"/>
                </a:solidFill>
              </a:rPr>
              <a:t>citově zabarvená</a:t>
            </a:r>
            <a:endParaRPr lang="cs-CZ" sz="3200" dirty="0">
              <a:ln>
                <a:solidFill>
                  <a:schemeClr val="accent5">
                    <a:lumMod val="75000"/>
                  </a:schemeClr>
                </a:solidFill>
              </a:ln>
              <a:solidFill>
                <a:schemeClr val="accent5"/>
              </a:solidFill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2810584" y="4653539"/>
            <a:ext cx="1216377" cy="1881097"/>
            <a:chOff x="2810584" y="4653539"/>
            <a:chExt cx="1216377" cy="1881097"/>
          </a:xfrm>
        </p:grpSpPr>
        <p:pic>
          <p:nvPicPr>
            <p:cNvPr id="4100" name="Picture 4" descr="C:\Documents and Settings\Jana\Local Settings\Temporary Internet Files\Content.IE5\IQZRG32A\MC900215206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10584" y="4653539"/>
              <a:ext cx="1176130" cy="136815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2810584" y="6165304"/>
              <a:ext cx="1216377" cy="36933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domeček</a:t>
              </a:r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6228184" y="4667312"/>
            <a:ext cx="1542931" cy="1867324"/>
            <a:chOff x="6228184" y="4667312"/>
            <a:chExt cx="1542931" cy="1867324"/>
          </a:xfrm>
        </p:grpSpPr>
        <p:pic>
          <p:nvPicPr>
            <p:cNvPr id="4098" name="Picture 2" descr="C:\Documents and Settings\Jana\Local Settings\Temporary Internet Files\Content.IE5\8UMYXVNH\MC90039728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28184" y="4667312"/>
              <a:ext cx="1542931" cy="1152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6474971" y="6165304"/>
              <a:ext cx="1296144" cy="369332"/>
            </a:xfrm>
            <a:prstGeom prst="rect">
              <a:avLst/>
            </a:prstGeom>
            <a:ln>
              <a:solidFill>
                <a:schemeClr val="accent3">
                  <a:lumMod val="50000"/>
                </a:schemeClr>
              </a:solidFill>
            </a:ln>
          </p:spPr>
          <p:style>
            <a:lnRef idx="1">
              <a:schemeClr val="accent4"/>
            </a:lnRef>
            <a:fillRef idx="3">
              <a:schemeClr val="accent4"/>
            </a:fillRef>
            <a:effectRef idx="2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>
                  <a:solidFill>
                    <a:schemeClr val="tx1"/>
                  </a:solidFill>
                </a:rPr>
                <a:t>barabizna</a:t>
              </a:r>
              <a:endParaRPr lang="cs-CZ" dirty="0">
                <a:solidFill>
                  <a:schemeClr val="tx1"/>
                </a:solidFill>
              </a:endParaRPr>
            </a:p>
          </p:txBody>
        </p:sp>
      </p:grpSp>
      <p:sp>
        <p:nvSpPr>
          <p:cNvPr id="12" name="Nadpis 5"/>
          <p:cNvSpPr txBox="1">
            <a:spLocks/>
          </p:cNvSpPr>
          <p:nvPr/>
        </p:nvSpPr>
        <p:spPr>
          <a:xfrm>
            <a:off x="5308789" y="4061845"/>
            <a:ext cx="3124614" cy="720080"/>
          </a:xfrm>
          <a:prstGeom prst="rect">
            <a:avLst/>
          </a:prstGeom>
          <a:noFill/>
          <a:ln w="9525" cap="flat" cmpd="sng" algn="ctr">
            <a:noFill/>
            <a:prstDash val="solid"/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Clr>
                <a:schemeClr val="accent3">
                  <a:lumMod val="50000"/>
                </a:schemeClr>
              </a:buClr>
              <a:buFont typeface="Arial" pitchFamily="34" charset="0"/>
              <a:buChar char="•"/>
            </a:pPr>
            <a:r>
              <a:rPr lang="cs-CZ" sz="3200" dirty="0" smtClean="0">
                <a:ln>
                  <a:solidFill>
                    <a:schemeClr val="bg2">
                      <a:lumMod val="25000"/>
                    </a:schemeClr>
                  </a:solidFill>
                </a:ln>
                <a:solidFill>
                  <a:schemeClr val="tx2">
                    <a:lumMod val="90000"/>
                    <a:lumOff val="10000"/>
                  </a:schemeClr>
                </a:solidFill>
              </a:rPr>
              <a:t>hanlivá</a:t>
            </a:r>
            <a:endParaRPr lang="cs-CZ" sz="3200" dirty="0">
              <a:ln>
                <a:solidFill>
                  <a:schemeClr val="bg2">
                    <a:lumMod val="25000"/>
                  </a:schemeClr>
                </a:solidFill>
              </a:ln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3" name="Nadpis 5"/>
          <p:cNvSpPr txBox="1">
            <a:spLocks/>
          </p:cNvSpPr>
          <p:nvPr/>
        </p:nvSpPr>
        <p:spPr>
          <a:xfrm>
            <a:off x="1706324" y="4061845"/>
            <a:ext cx="3124614" cy="720080"/>
          </a:xfrm>
          <a:prstGeom prst="rect">
            <a:avLst/>
          </a:prstGeom>
          <a:noFill/>
          <a:ln w="9525" cap="flat" cmpd="sng" algn="ctr">
            <a:noFill/>
            <a:prstDash val="solid"/>
          </a:ln>
          <a:effectLst/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ctr">
              <a:buClr>
                <a:schemeClr val="accent2">
                  <a:lumMod val="75000"/>
                </a:schemeClr>
              </a:buClr>
              <a:buFont typeface="Arial" pitchFamily="34" charset="0"/>
              <a:buChar char="•"/>
            </a:pPr>
            <a:r>
              <a:rPr lang="cs-CZ" sz="3200" dirty="0" smtClean="0">
                <a:ln>
                  <a:solidFill>
                    <a:schemeClr val="accent1">
                      <a:lumMod val="75000"/>
                    </a:schemeClr>
                  </a:solidFill>
                </a:ln>
                <a:solidFill>
                  <a:schemeClr val="accent2">
                    <a:lumMod val="75000"/>
                  </a:schemeClr>
                </a:solidFill>
              </a:rPr>
              <a:t>lichotivá</a:t>
            </a:r>
            <a:endParaRPr lang="cs-CZ" sz="3200" dirty="0">
              <a:ln>
                <a:solidFill>
                  <a:schemeClr val="accent1">
                    <a:lumMod val="75000"/>
                  </a:schemeClr>
                </a:solidFill>
              </a:ln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900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9" grpId="0"/>
      <p:bldP spid="12" grpId="0"/>
      <p:bldP spid="1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6582693" y="1193399"/>
            <a:ext cx="2226143" cy="9233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Hoď pejskovi kostičku, na které je </a:t>
            </a:r>
            <a:r>
              <a:rPr lang="cs-CZ" smtClean="0"/>
              <a:t>slovo lichotivé.</a:t>
            </a:r>
            <a:endParaRPr lang="cs-CZ" dirty="0"/>
          </a:p>
        </p:txBody>
      </p:sp>
      <p:pic>
        <p:nvPicPr>
          <p:cNvPr id="2053" name="Picture 5" descr="C:\Documents and Settings\Jana\Local Settings\Temporary Internet Files\Content.IE5\93K67UOX\MC90043391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96819" y="524805"/>
            <a:ext cx="2885874" cy="2885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1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796" b="92245" l="10000" r="90000">
                        <a14:foregroundMark x1="43333" y1="38776" x2="47778" y2="35510"/>
                        <a14:foregroundMark x1="60000" y1="39184" x2="58333" y2="3551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2540" y="4194135"/>
            <a:ext cx="1714500" cy="2333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8" name="Skupina 17"/>
          <p:cNvGrpSpPr/>
          <p:nvPr/>
        </p:nvGrpSpPr>
        <p:grpSpPr>
          <a:xfrm>
            <a:off x="789936" y="5796463"/>
            <a:ext cx="2066490" cy="1147761"/>
            <a:chOff x="625318" y="3434429"/>
            <a:chExt cx="2066490" cy="1147761"/>
          </a:xfrm>
        </p:grpSpPr>
        <p:pic>
          <p:nvPicPr>
            <p:cNvPr id="19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 rot="20739559">
              <a:off x="962662" y="3736699"/>
              <a:ext cx="156693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rachotina</a:t>
              </a:r>
              <a:endParaRPr lang="cs-CZ" sz="2000" dirty="0"/>
            </a:p>
          </p:txBody>
        </p:sp>
      </p:grpSp>
      <p:sp>
        <p:nvSpPr>
          <p:cNvPr id="2" name="Tlačítko akce: Dopředu nebo Další 1">
            <a:hlinkClick r:id="" action="ppaction://hlinkshowjump?jump=nextslide" highlightClick="1"/>
          </p:cNvPr>
          <p:cNvSpPr/>
          <p:nvPr/>
        </p:nvSpPr>
        <p:spPr>
          <a:xfrm>
            <a:off x="8575913" y="6436132"/>
            <a:ext cx="360040" cy="332656"/>
          </a:xfrm>
          <a:prstGeom prst="actionButtonForwardNex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390" b="100000" l="9705" r="91983">
                        <a14:foregroundMark x1="47257" y1="35681" x2="47257" y2="35681"/>
                        <a14:foregroundMark x1="48101" y1="31925" x2="48101" y2="31925"/>
                        <a14:foregroundMark x1="42194" y1="28638" x2="42194" y2="28638"/>
                        <a14:foregroundMark x1="41772" y1="31925" x2="41772" y2="319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9631" y="1591430"/>
            <a:ext cx="2257425" cy="2028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40" name="Skupina 39"/>
          <p:cNvGrpSpPr/>
          <p:nvPr/>
        </p:nvGrpSpPr>
        <p:grpSpPr>
          <a:xfrm rot="21183320">
            <a:off x="88872" y="2585131"/>
            <a:ext cx="2066490" cy="1147761"/>
            <a:chOff x="633865" y="3089122"/>
            <a:chExt cx="2066490" cy="1147761"/>
          </a:xfrm>
        </p:grpSpPr>
        <p:pic>
          <p:nvPicPr>
            <p:cNvPr id="41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3865" y="3089122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2" name="TextovéPole 41"/>
            <p:cNvSpPr txBox="1"/>
            <p:nvPr/>
          </p:nvSpPr>
          <p:spPr>
            <a:xfrm rot="908047">
              <a:off x="1110231" y="3399312"/>
              <a:ext cx="101782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dědek</a:t>
              </a:r>
              <a:endParaRPr lang="cs-CZ" sz="20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3389631" y="4789731"/>
            <a:ext cx="2066490" cy="1147761"/>
            <a:chOff x="625318" y="3434429"/>
            <a:chExt cx="2066490" cy="1147761"/>
          </a:xfrm>
        </p:grpSpPr>
        <p:pic>
          <p:nvPicPr>
            <p:cNvPr id="44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5" name="TextovéPole 44"/>
            <p:cNvSpPr txBox="1"/>
            <p:nvPr/>
          </p:nvSpPr>
          <p:spPr>
            <a:xfrm rot="908047">
              <a:off x="1156697" y="3746183"/>
              <a:ext cx="101782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palice</a:t>
              </a:r>
              <a:endParaRPr lang="cs-CZ" sz="2000" dirty="0"/>
            </a:p>
          </p:txBody>
        </p:sp>
      </p:grpSp>
      <p:grpSp>
        <p:nvGrpSpPr>
          <p:cNvPr id="49" name="Skupina 48"/>
          <p:cNvGrpSpPr/>
          <p:nvPr/>
        </p:nvGrpSpPr>
        <p:grpSpPr>
          <a:xfrm rot="20742277">
            <a:off x="3212953" y="5944161"/>
            <a:ext cx="2066490" cy="1147761"/>
            <a:chOff x="625318" y="3434429"/>
            <a:chExt cx="2066490" cy="1147761"/>
          </a:xfrm>
        </p:grpSpPr>
        <p:pic>
          <p:nvPicPr>
            <p:cNvPr id="50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1" name="TextovéPole 50"/>
            <p:cNvSpPr txBox="1"/>
            <p:nvPr/>
          </p:nvSpPr>
          <p:spPr>
            <a:xfrm rot="908047">
              <a:off x="1156697" y="3746183"/>
              <a:ext cx="101782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lžíce</a:t>
              </a:r>
              <a:endParaRPr lang="cs-CZ" sz="2000" dirty="0"/>
            </a:p>
          </p:txBody>
        </p:sp>
      </p:grpSp>
      <p:grpSp>
        <p:nvGrpSpPr>
          <p:cNvPr id="58" name="Skupina 57"/>
          <p:cNvGrpSpPr/>
          <p:nvPr/>
        </p:nvGrpSpPr>
        <p:grpSpPr>
          <a:xfrm rot="19654633">
            <a:off x="32666" y="1218847"/>
            <a:ext cx="2066490" cy="1147761"/>
            <a:chOff x="625318" y="3434429"/>
            <a:chExt cx="2066490" cy="1147761"/>
          </a:xfrm>
        </p:grpSpPr>
        <p:pic>
          <p:nvPicPr>
            <p:cNvPr id="59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0" name="TextovéPole 59"/>
            <p:cNvSpPr txBox="1"/>
            <p:nvPr/>
          </p:nvSpPr>
          <p:spPr>
            <a:xfrm rot="908047">
              <a:off x="1156697" y="3746183"/>
              <a:ext cx="101782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slunce</a:t>
              </a:r>
              <a:endParaRPr lang="cs-CZ" sz="2000" dirty="0"/>
            </a:p>
          </p:txBody>
        </p:sp>
      </p:grpSp>
      <p:grpSp>
        <p:nvGrpSpPr>
          <p:cNvPr id="61" name="Skupina 60"/>
          <p:cNvGrpSpPr/>
          <p:nvPr/>
        </p:nvGrpSpPr>
        <p:grpSpPr>
          <a:xfrm rot="20999575">
            <a:off x="873940" y="468448"/>
            <a:ext cx="2066490" cy="1147761"/>
            <a:chOff x="625318" y="3434429"/>
            <a:chExt cx="2066490" cy="1147761"/>
          </a:xfrm>
        </p:grpSpPr>
        <p:pic>
          <p:nvPicPr>
            <p:cNvPr id="62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3" name="TextovéPole 62"/>
            <p:cNvSpPr txBox="1"/>
            <p:nvPr/>
          </p:nvSpPr>
          <p:spPr>
            <a:xfrm rot="908047">
              <a:off x="1156697" y="3746183"/>
              <a:ext cx="101782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auto</a:t>
              </a:r>
              <a:endParaRPr lang="cs-CZ" sz="20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625318" y="3434429"/>
            <a:ext cx="2066490" cy="1147761"/>
            <a:chOff x="625318" y="3434429"/>
            <a:chExt cx="2066490" cy="1147761"/>
          </a:xfrm>
        </p:grpSpPr>
        <p:pic>
          <p:nvPicPr>
            <p:cNvPr id="10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 rot="908047">
              <a:off x="1152955" y="3774354"/>
              <a:ext cx="123362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autíčko</a:t>
              </a:r>
              <a:endParaRPr lang="cs-CZ" sz="20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 rot="18166038">
            <a:off x="-43037" y="4682821"/>
            <a:ext cx="2066490" cy="1147761"/>
            <a:chOff x="625318" y="3434429"/>
            <a:chExt cx="2066490" cy="1147761"/>
          </a:xfrm>
        </p:grpSpPr>
        <p:pic>
          <p:nvPicPr>
            <p:cNvPr id="53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4" name="TextovéPole 53"/>
            <p:cNvSpPr txBox="1"/>
            <p:nvPr/>
          </p:nvSpPr>
          <p:spPr>
            <a:xfrm rot="908047">
              <a:off x="1151438" y="3785767"/>
              <a:ext cx="1321055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dědeček</a:t>
              </a:r>
              <a:endParaRPr lang="cs-CZ" sz="20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 rot="19654633">
            <a:off x="1185202" y="4936496"/>
            <a:ext cx="2066490" cy="1147761"/>
            <a:chOff x="625318" y="3434429"/>
            <a:chExt cx="2066490" cy="1147761"/>
          </a:xfrm>
        </p:grpSpPr>
        <p:pic>
          <p:nvPicPr>
            <p:cNvPr id="16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 rot="908047">
              <a:off x="1149522" y="3800193"/>
              <a:ext cx="14315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sluníčko</a:t>
              </a:r>
              <a:endParaRPr lang="cs-CZ" sz="20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 rot="19654633">
            <a:off x="2838433" y="3706680"/>
            <a:ext cx="2066490" cy="1147761"/>
            <a:chOff x="625318" y="3434429"/>
            <a:chExt cx="2066490" cy="1147761"/>
          </a:xfrm>
        </p:grpSpPr>
        <p:pic>
          <p:nvPicPr>
            <p:cNvPr id="47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TextovéPole 47"/>
            <p:cNvSpPr txBox="1"/>
            <p:nvPr/>
          </p:nvSpPr>
          <p:spPr>
            <a:xfrm rot="908047">
              <a:off x="1156697" y="3746183"/>
              <a:ext cx="101782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lžička</a:t>
              </a:r>
              <a:endParaRPr lang="cs-CZ" sz="2000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1122117" y="2031961"/>
            <a:ext cx="2066490" cy="1147761"/>
            <a:chOff x="625318" y="3434429"/>
            <a:chExt cx="2066490" cy="1147761"/>
          </a:xfrm>
        </p:grpSpPr>
        <p:pic>
          <p:nvPicPr>
            <p:cNvPr id="56" name="Picture 6" descr="C:\Documents and Settings\Jana\Local Settings\Temporary Internet Files\Content.IE5\E3XUE8B7\MC90033579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5318" y="3434429"/>
              <a:ext cx="2066490" cy="114776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7" name="TextovéPole 56"/>
            <p:cNvSpPr txBox="1"/>
            <p:nvPr/>
          </p:nvSpPr>
          <p:spPr>
            <a:xfrm rot="908047">
              <a:off x="1035909" y="3799484"/>
              <a:ext cx="14261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hlavička</a:t>
              </a:r>
              <a:endParaRPr lang="cs-CZ" sz="2000" dirty="0"/>
            </a:p>
          </p:txBody>
        </p:sp>
      </p:grpSp>
    </p:spTree>
    <p:extLst>
      <p:ext uri="{BB962C8B-B14F-4D97-AF65-F5344CB8AC3E}">
        <p14:creationId xmlns:p14="http://schemas.microsoft.com/office/powerpoint/2010/main" val="3068893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2361 -0.05874 L 0.5941 -0.21947 C 0.54601 -0.25486 0.47605 -0.27082 0.40382 -0.26457 C 0.32136 -0.25763 0.25677 -0.22988 0.2125 -0.18594 L 0.00052 0.01202 " pathEditMode="relative" rAng="10580568" ptsTypes="FffFF">
                                      <p:cBhvr>
                                        <p:cTn id="14" dur="2000" spd="-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36" y="-8511"/>
                                    </p:animMotion>
                                  </p:childTnLst>
                                </p:cTn>
                              </p:par>
                              <p:par>
                                <p:cTn id="15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2361 -0.05874 L 0.5941 -0.21947 C 0.54601 -0.25486 0.47605 -0.27082 0.40382 -0.26457 C 0.32136 -0.25763 0.25677 -0.22988 0.2125 -0.18594 L 0.00052 0.01202 " pathEditMode="relative" rAng="10580568" ptsTypes="FffFF">
                                      <p:cBhvr>
                                        <p:cTn id="41" dur="2000" spd="-100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36" y="-8511"/>
                                    </p:animMotion>
                                  </p:childTnLst>
                                </p:cTn>
                              </p:par>
                              <p:par>
                                <p:cTn id="42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000"/>
                            </p:stCondLst>
                            <p:childTnLst>
                              <p:par>
                                <p:cTn id="59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4000"/>
                            </p:stCondLst>
                            <p:childTnLst>
                              <p:par>
                                <p:cTn id="6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2361 -0.05874 L 0.5941 -0.21947 C 0.54601 -0.25486 0.47605 -0.27082 0.40382 -0.26457 C 0.32136 -0.25763 0.25677 -0.22988 0.2125 -0.18594 L 0.00052 0.01202 " pathEditMode="relative" rAng="10580568" ptsTypes="FffFF">
                                      <p:cBhvr>
                                        <p:cTn id="69" dur="2000" spd="-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36" y="-8511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4000"/>
                            </p:stCondLst>
                            <p:childTnLst>
                              <p:par>
                                <p:cTn id="8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4500"/>
                            </p:stCondLst>
                            <p:childTnLst>
                              <p:par>
                                <p:cTn id="9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4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5" fill="hold">
                      <p:stCondLst>
                        <p:cond delay="0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90937 -0.07816 L 0.65711 -0.2382 C 0.60381 -0.27312 0.52673 -0.28908 0.44704 -0.28214 C 0.3559 -0.27451 0.28437 -0.24583 0.23506 -0.20097 L 4.72222E-6 -4.75486E-6 " pathEditMode="relative" rAng="10580568" ptsTypes="FffFF">
                                      <p:cBhvr>
                                        <p:cTn id="98" dur="2000" spd="-100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6042" y="-8233"/>
                                    </p:animMotion>
                                  </p:childTnLst>
                                </p:cTn>
                              </p:par>
                              <p:par>
                                <p:cTn id="99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0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2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2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20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2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3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4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82361 -0.05874 L 0.5941 -0.21947 C 0.54601 -0.25486 0.47605 -0.27082 0.40382 -0.26457 C 0.32136 -0.25763 0.25677 -0.22988 0.2125 -0.18594 L 0.00052 0.01202 " pathEditMode="relative" rAng="10580568" ptsTypes="FffFF">
                                      <p:cBhvr>
                                        <p:cTn id="156" dur="2000" spd="-100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36" y="-8511"/>
                                    </p:animMotion>
                                  </p:childTnLst>
                                </p:cTn>
                              </p:par>
                              <p:par>
                                <p:cTn id="157" presetID="35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20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53" presetClass="exit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2000"/>
                            </p:stCondLst>
                            <p:childTnLst>
                              <p:par>
                                <p:cTn id="169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3" fill="hold">
                            <p:stCondLst>
                              <p:cond delay="4000"/>
                            </p:stCondLst>
                            <p:childTnLst>
                              <p:par>
                                <p:cTn id="174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4500"/>
                            </p:stCondLst>
                            <p:childTnLst>
                              <p:par>
                                <p:cTn id="17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181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2" fill="hold">
                      <p:stCondLst>
                        <p:cond delay="0"/>
                      </p:stCondLst>
                      <p:childTnLst>
                        <p:par>
                          <p:cTn id="183" fill="hold">
                            <p:stCondLst>
                              <p:cond delay="0"/>
                            </p:stCondLst>
                            <p:childTnLst>
                              <p:par>
                                <p:cTn id="184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8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</p:childTnLst>
        </p:cTn>
      </p:par>
    </p:tnLst>
    <p:bldLst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587793"/>
            <a:ext cx="1112773" cy="703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2915816" y="1008132"/>
            <a:ext cx="4949780" cy="5040560"/>
            <a:chOff x="3995935" y="597839"/>
            <a:chExt cx="3110225" cy="3110225"/>
          </a:xfrm>
        </p:grpSpPr>
        <p:pic>
          <p:nvPicPr>
            <p:cNvPr id="3" name="Picture 6" descr="C:\Documents and Settings\Jana\Local Settings\Temporary Internet Files\Content.IE5\93K67UOX\MC900433912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95935" y="597839"/>
              <a:ext cx="3110225" cy="31102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grpSp>
          <p:nvGrpSpPr>
            <p:cNvPr id="4" name="Skupina 3"/>
            <p:cNvGrpSpPr/>
            <p:nvPr/>
          </p:nvGrpSpPr>
          <p:grpSpPr>
            <a:xfrm rot="1130937">
              <a:off x="4213871" y="2228021"/>
              <a:ext cx="1304925" cy="1471963"/>
              <a:chOff x="3707904" y="692696"/>
              <a:chExt cx="1304925" cy="1471963"/>
            </a:xfrm>
          </p:grpSpPr>
          <p:pic>
            <p:nvPicPr>
              <p:cNvPr id="5" name="Picture 6" descr="C:\Documents and Settings\Jana\Local Settings\Temporary Internet Files\Content.IE5\E3XUE8B7\MC900335798[1].wmf"/>
              <p:cNvPicPr>
                <a:picLocks noChangeAspect="1" noChangeArrowheads="1"/>
              </p:cNvPicPr>
              <p:nvPr/>
            </p:nvPicPr>
            <p:blipFill>
              <a:blip r:embed="rId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 rot="20692647">
                <a:off x="3767792" y="1561351"/>
                <a:ext cx="1086229" cy="603308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6" name="Picture 3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BEBA8EAE-BF5A-486C-A8C5-ECC9F3942E4B}">
                    <a14:imgProps xmlns:a14="http://schemas.microsoft.com/office/drawing/2010/main">
                      <a14:imgLayer r:embed="rId7">
                        <a14:imgEffect>
                          <a14:backgroundRemoval t="9353" b="99281" l="8759" r="97810">
                            <a14:foregroundMark x1="56204" y1="41007" x2="56204" y2="41007"/>
                            <a14:foregroundMark x1="44526" y1="41007" x2="44526" y2="41007"/>
                          </a14:backgroundRemoval>
                        </a14:imgEffect>
                      </a14:imgLayer>
                    </a14:imgProps>
                  </a:ex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3707904" y="692696"/>
                <a:ext cx="1304925" cy="1323975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9375" b="88542" l="0" r="9684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624" y="4327464"/>
            <a:ext cx="1211384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014421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Skupina 49"/>
          <p:cNvGrpSpPr/>
          <p:nvPr/>
        </p:nvGrpSpPr>
        <p:grpSpPr>
          <a:xfrm rot="17390393">
            <a:off x="2351395" y="3164323"/>
            <a:ext cx="2936505" cy="1249153"/>
            <a:chOff x="5428126" y="4149079"/>
            <a:chExt cx="2936505" cy="1249153"/>
          </a:xfrm>
        </p:grpSpPr>
        <p:pic>
          <p:nvPicPr>
            <p:cNvPr id="51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2" name="TextovéPole 51"/>
            <p:cNvSpPr txBox="1"/>
            <p:nvPr/>
          </p:nvSpPr>
          <p:spPr>
            <a:xfrm rot="20338571">
              <a:off x="5966838" y="482825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hafan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8784" b="100000" l="9023" r="9774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280771" y="2053710"/>
            <a:ext cx="2886658" cy="3212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Documents and Settings\Jana\Local Settings\Temporary Internet Files\Content.IE5\93K67UOX\MC900346511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92"/>
          <a:stretch/>
        </p:blipFill>
        <p:spPr bwMode="auto">
          <a:xfrm>
            <a:off x="7590672" y="4857008"/>
            <a:ext cx="1450421" cy="197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Skupina 25"/>
          <p:cNvGrpSpPr/>
          <p:nvPr/>
        </p:nvGrpSpPr>
        <p:grpSpPr>
          <a:xfrm rot="20352673" flipH="1">
            <a:off x="39833" y="4232431"/>
            <a:ext cx="2936505" cy="1249153"/>
            <a:chOff x="5428126" y="4149079"/>
            <a:chExt cx="2936505" cy="1249153"/>
          </a:xfrm>
        </p:grpSpPr>
        <p:pic>
          <p:nvPicPr>
            <p:cNvPr id="27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 rot="20338571">
              <a:off x="5923351" y="484476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babička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51319" y="3090894"/>
            <a:ext cx="2936505" cy="1249153"/>
            <a:chOff x="5428126" y="4149079"/>
            <a:chExt cx="2936505" cy="1249153"/>
          </a:xfrm>
        </p:grpSpPr>
        <p:pic>
          <p:nvPicPr>
            <p:cNvPr id="30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 rot="20338571">
              <a:off x="5966838" y="482825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pejsek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355976" y="5506468"/>
            <a:ext cx="2936505" cy="1249153"/>
            <a:chOff x="5428126" y="4149079"/>
            <a:chExt cx="2936505" cy="1249153"/>
          </a:xfrm>
        </p:grpSpPr>
        <p:pic>
          <p:nvPicPr>
            <p:cNvPr id="37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 rot="20338571">
              <a:off x="5966838" y="482825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králíček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 rot="224223">
            <a:off x="2534964" y="1212223"/>
            <a:ext cx="2936505" cy="1249153"/>
            <a:chOff x="5428126" y="4149079"/>
            <a:chExt cx="2936505" cy="1249153"/>
          </a:xfrm>
        </p:grpSpPr>
        <p:pic>
          <p:nvPicPr>
            <p:cNvPr id="46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TextovéPole 46"/>
            <p:cNvSpPr txBox="1"/>
            <p:nvPr/>
          </p:nvSpPr>
          <p:spPr>
            <a:xfrm rot="20338571">
              <a:off x="5966838" y="482825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tetička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49" name="Nadpis 5"/>
          <p:cNvSpPr txBox="1">
            <a:spLocks/>
          </p:cNvSpPr>
          <p:nvPr/>
        </p:nvSpPr>
        <p:spPr>
          <a:xfrm>
            <a:off x="539551" y="406841"/>
            <a:ext cx="8229600" cy="711013"/>
          </a:xfrm>
          <a:prstGeom prst="rect">
            <a:avLst/>
          </a:prstGeom>
          <a:noFill/>
          <a:ln w="9525" cap="flat" cmpd="sng" algn="ctr">
            <a:noFill/>
            <a:prstDash val="solid"/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Vyhoď nahnilou mrkev – to je ta, na které jsou slova hanlivá – do popelnice, ať králíčka nebolí bříško.</a:t>
            </a:r>
            <a:endParaRPr lang="cs-CZ" sz="2400" dirty="0">
              <a:solidFill>
                <a:schemeClr val="accent5">
                  <a:lumMod val="75000"/>
                </a:schemeClr>
              </a:solidFill>
            </a:endParaRPr>
          </a:p>
        </p:txBody>
      </p:sp>
      <p:grpSp>
        <p:nvGrpSpPr>
          <p:cNvPr id="42" name="Skupina 41"/>
          <p:cNvGrpSpPr/>
          <p:nvPr/>
        </p:nvGrpSpPr>
        <p:grpSpPr>
          <a:xfrm rot="20352673" flipH="1">
            <a:off x="165919" y="967624"/>
            <a:ext cx="2936505" cy="1249153"/>
            <a:chOff x="5428126" y="4149079"/>
            <a:chExt cx="2936505" cy="1249153"/>
          </a:xfrm>
        </p:grpSpPr>
        <p:pic>
          <p:nvPicPr>
            <p:cNvPr id="43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4" name="TextovéPole 43"/>
            <p:cNvSpPr txBox="1"/>
            <p:nvPr/>
          </p:nvSpPr>
          <p:spPr>
            <a:xfrm rot="20338571">
              <a:off x="5826664" y="4854268"/>
              <a:ext cx="1333630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macecha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-15179" y="2184313"/>
            <a:ext cx="2936505" cy="1249153"/>
            <a:chOff x="3443906" y="4124007"/>
            <a:chExt cx="2936505" cy="1249153"/>
          </a:xfrm>
        </p:grpSpPr>
        <p:pic>
          <p:nvPicPr>
            <p:cNvPr id="33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341297" flipH="1">
              <a:off x="3443906" y="4124007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 rot="21597274">
              <a:off x="4788170" y="463739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čokl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165920" y="5387217"/>
            <a:ext cx="2936505" cy="1249153"/>
            <a:chOff x="5092899" y="4305247"/>
            <a:chExt cx="2936505" cy="1249153"/>
          </a:xfrm>
        </p:grpSpPr>
        <p:pic>
          <p:nvPicPr>
            <p:cNvPr id="1026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092899" y="4305247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3" name="TextovéPole 22"/>
            <p:cNvSpPr txBox="1"/>
            <p:nvPr/>
          </p:nvSpPr>
          <p:spPr>
            <a:xfrm rot="20338571">
              <a:off x="5505525" y="4982194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tetka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9" name="Skupina 38"/>
          <p:cNvGrpSpPr/>
          <p:nvPr/>
        </p:nvGrpSpPr>
        <p:grpSpPr>
          <a:xfrm rot="20352673" flipH="1">
            <a:off x="3011981" y="4950109"/>
            <a:ext cx="2936505" cy="1249153"/>
            <a:chOff x="5428126" y="4149079"/>
            <a:chExt cx="2936505" cy="1249153"/>
          </a:xfrm>
        </p:grpSpPr>
        <p:pic>
          <p:nvPicPr>
            <p:cNvPr id="40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1" name="TextovéPole 40"/>
            <p:cNvSpPr txBox="1"/>
            <p:nvPr/>
          </p:nvSpPr>
          <p:spPr>
            <a:xfrm rot="20338571">
              <a:off x="5966838" y="482825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babka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84741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25 -0.04325 C 0.00885 -0.04926 0.01059 -0.05504 0.01302 -0.06083 C 0.01476 -0.06938 0.0184 -0.0747 0.02118 -0.08233 C 0.02882 -0.1013 0.03264 -0.12142 0.03958 -0.13992 C 0.04479 -0.15287 0.05191 -0.16374 0.0566 -0.17669 C 0.06181 -0.19219 0.06667 -0.20745 0.07222 -0.22225 C 0.07465 -0.22942 0.08056 -0.24283 0.08056 -0.24237 C 0.08385 -0.25948 0.09965 -0.27845 0.10851 -0.29163 C 0.11927 -0.30736 0.12865 -0.3247 0.13958 -0.3402 C 0.14167 -0.34367 0.1434 -0.34806 0.14635 -0.3506 C 0.15868 -0.36032 0.17153 -0.37003 0.18316 -0.3809 C 0.18472 -0.38229 0.18559 -0.3846 0.18715 -0.38576 C 0.1941 -0.39084 0.20347 -0.39246 0.21128 -0.39408 C 0.22951 -0.40819 0.27448 -0.39639 0.28299 -0.39616 C 0.29896 -0.39385 0.29115 -0.39501 0.3099 -0.39084 C 0.31181 -0.39061 0.31667 -0.38923 0.31667 -0.38899 C 0.32396 -0.3846 0.32969 -0.38044 0.33785 -0.37766 C 0.35035 -0.36726 0.33108 -0.38252 0.34896 -0.37096 C 0.36042 -0.36379 0.3717 -0.35245 0.38142 -0.34205 C 0.38837 -0.33442 0.39115 -0.32678 0.39826 -0.32031 C 0.40052 -0.31314 0.40851 -0.29718 0.41354 -0.29302 C 0.41615 -0.28608 0.41719 -0.2796 0.42083 -0.2729 C 0.42309 -0.26295 0.42535 -0.25347 0.42934 -0.24422 C 0.42882 -0.2352 0.43142 -0.19496 0.42361 -0.17877 C 0.42205 -0.17507 0.41944 -0.17207 0.41788 -0.16837 C 0.41441 -0.16004 0.41059 -0.15195 0.40677 -0.14339 C 0.40382 -0.13761 0.39826 -0.12651 0.39826 -0.12604 C 0.39653 -0.12003 0.39531 -0.10615 0.39531 -0.10592 " pathEditMode="relative" rAng="0" ptsTypes="fffffffffffffffffffffffffffA">
                                      <p:cBhvr>
                                        <p:cTn id="3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250" y="-18247"/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2"/>
                                            </p:cond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88889E-6 2.39593E-6 C 0.01996 -0.05343 0.03402 -0.11032 0.05329 -0.16443 C 0.06961 -0.21022 0.09809 -0.26573 0.12222 -0.30458 C 0.14201 -0.3365 0.15833 -0.37188 0.18055 -0.40148 C 0.19253 -0.41744 0.20607 -0.4297 0.21961 -0.44288 C 0.22586 -0.44889 0.23229 -0.45491 0.23767 -0.46208 C 0.2394 -0.46439 0.24097 -0.46716 0.24288 -0.46901 C 0.2526 -0.4785 0.26302 -0.48705 0.27274 -0.49653 C 0.27864 -0.50232 0.28958 -0.50463 0.29618 -0.50879 C 0.31597 -0.52128 0.33281 -0.53053 0.35468 -0.53469 C 0.36614 -0.53978 0.37777 -0.53978 0.38975 -0.54163 C 0.40781 -0.54464 0.42465 -0.54718 0.44288 -0.54857 C 0.4927 -0.54788 0.56215 -0.55574 0.61822 -0.54163 C 0.62586 -0.53492 0.64149 -0.52706 0.65069 -0.52429 C 0.65538 -0.51966 0.65954 -0.51642 0.66493 -0.51388 C 0.67274 -0.50625 0.68038 -0.49862 0.68836 -0.49145 C 0.69374 -0.48659 0.696 -0.48035 0.7026 -0.47757 C 0.70642 -0.47271 0.71232 -0.46393 0.71701 -0.46208 C 0.71874 -0.45976 0.72031 -0.45699 0.72222 -0.45514 C 0.72378 -0.45352 0.72586 -0.45329 0.72743 -0.45167 C 0.72864 -0.45028 0.72899 -0.44797 0.73003 -0.44635 C 0.73645 -0.4364 0.74218 -0.42762 0.74809 -0.41698 C 0.75034 -0.40588 0.75468 -0.39455 0.7585 -0.38414 C 0.76059 -0.37096 0.7651 -0.35777 0.77013 -0.34598 C 0.77152 -0.3358 0.77447 -0.32771 0.77795 -0.31846 C 0.77934 -0.30782 0.78281 -0.30065 0.78576 -0.29071 C 0.78472 -0.26203 0.78923 -0.25417 0.77413 -0.24052 C 0.77239 -0.23428 0.77274 -0.23728 0.77274 -0.23196 " pathEditMode="relative" ptsTypes="fffffffffffffffffffffffffff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37"/>
                                            </p:cond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09158E-6 C 0.00851 -0.03284 0.0467 -0.05759 0.06753 -0.07447 C 0.08785 -0.09112 0.10885 -0.1043 0.13125 -0.11586 C 0.15243 -0.12673 0.12587 -0.11448 0.1533 -0.13159 C 0.18351 -0.15055 0.21771 -0.15981 0.25069 -0.16443 C 0.30885 -0.18802 0.25746 -0.16767 0.42483 -0.16443 C 0.43177 -0.1642 0.44549 -0.15911 0.44549 -0.15911 C 0.45573 -0.15287 0.46701 -0.15379 0.47795 -0.15055 C 0.49844 -0.14454 0.47535 -0.14894 0.4974 -0.14547 C 0.50608 -0.14223 0.51458 -0.14084 0.52344 -0.13853 C 0.54826 -0.12396 0.57344 -0.1117 0.5974 -0.09528 C 0.6026 -0.08464 0.5967 -0.09505 0.6066 -0.08488 C 0.61545 -0.07586 0.625 -0.06499 0.63385 -0.0555 C 0.63785 -0.04463 0.64514 -0.03562 0.65069 -0.0259 C 0.65712 -0.0148 0.66267 -0.00278 0.66892 0.00856 C 0.67292 0.01573 0.67812 0.0222 0.68194 0.02937 C 0.69132 0.04672 0.67604 0.02498 0.68976 0.04325 C 0.69149 0.05342 0.69826 0.06198 0.7026 0.07077 C 0.71076 0.08742 0.71424 0.10846 0.72083 0.12627 C 0.72413 0.14685 0.72413 0.1679 0.72743 0.18848 C 0.72569 0.23936 0.72292 0.29278 0.71302 0.34251 C 0.71146 0.35939 0.70851 0.37581 0.7066 0.39269 C 0.70694 0.41351 0.70712 0.43409 0.70781 0.4549 C 0.70799 0.45722 0.7092 0.46184 0.7092 0.46184 " pathEditMode="relative" ptsTypes="fffffffffffffffffffffffA">
                                      <p:cBhvr>
                                        <p:cTn id="4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2"/>
                                            </p:cond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2.98797E-6 C 0.02778 -0.06729 0.0658 -0.10615 0.11823 -0.13667 C 0.14063 -0.14986 0.10226 -0.13112 0.14549 -0.15055 C 0.14792 -0.15171 0.14948 -0.15471 0.15191 -0.15564 C 0.16094 -0.15911 0.17379 -0.15934 0.18316 -0.16073 C 0.1934 -0.16373 0.20382 -0.16581 0.21424 -0.16766 C 0.22535 -0.17252 0.2349 -0.17345 0.2467 -0.1746 C 0.25712 -0.1783 0.2684 -0.17946 0.27917 -0.18154 C 0.29271 -0.18408 0.3059 -0.18802 0.31945 -0.19033 C 0.36146 -0.18963 0.40347 -0.18963 0.44549 -0.18848 C 0.47517 -0.18778 0.50451 -0.1746 0.53247 -0.16258 C 0.54514 -0.15703 0.55642 -0.14546 0.56875 -0.14014 C 0.57761 -0.13228 0.58733 -0.12419 0.59479 -0.11424 C 0.59757 -0.11031 0.60972 -0.09042 0.61424 -0.08649 C 0.61979 -0.07146 0.63004 -0.05388 0.63889 -0.04139 C 0.64063 -0.03515 0.64514 -0.03052 0.6467 -0.02428 C 0.65261 -0.00185 0.66146 0.01989 0.66875 0.04163 C 0.67986 0.0747 0.68785 0.10963 0.7 0.142 C 0.70868 0.19126 0.70521 0.10939 0.70521 0.2389 " pathEditMode="relative" ptsTypes="ffffffffffffffffffA">
                                      <p:cBhvr>
                                        <p:cTn id="4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sameClick" afterEffect="1">
                                          <p:stCondLst>
                                            <p:cond evt="end" delay="0">
                                              <p:tn val="47"/>
                                            </p:cond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434 0.07493 C 0.00121 0.04672 0.00469 0.01851 0.01319 -0.00763 C 0.01684 -0.0178 0.02222 -0.02359 0.02708 -0.0326 C 0.02899 -0.04347 0.03333 -0.04787 0.03819 -0.05596 C 0.04462 -0.06776 0.0526 -0.08464 0.06267 -0.0895 C 0.06684 -0.09944 0.07604 -0.10892 0.08333 -0.11285 C 0.09826 -0.13668 0.11823 -0.16003 0.13958 -0.16766 C 0.14722 -0.1753 0.14236 -0.17113 0.15607 -0.17599 C 0.15833 -0.17692 0.16285 -0.17807 0.16285 -0.17807 C 0.16423 -0.17807 0.21719 -0.17715 0.23298 -0.17391 C 0.25052 -0.17067 0.26753 -0.15934 0.28507 -0.15471 C 0.29861 -0.15148 0.31163 -0.14685 0.32482 -0.14223 C 0.33542 -0.13853 0.34601 -0.13968 0.35642 -0.13598 C 0.3625 -0.13367 0.36805 -0.12951 0.3743 -0.12766 C 0.38351 -0.12026 0.39444 -0.11355 0.40451 -0.10869 C 0.41736 -0.08834 0.40087 -0.11239 0.41285 -0.10013 C 0.41788 -0.09528 0.42031 -0.08857 0.42673 -0.08533 C 0.42795 -0.08348 0.42917 -0.08094 0.43073 -0.07909 C 0.43281 -0.07655 0.43559 -0.07585 0.43767 -0.07285 C 0.44219 -0.06683 0.44566 -0.05851 0.45 -0.0518 C 0.45208 -0.04833 0.45486 -0.037 0.4566 -0.0326 C 0.45833 -0.02844 0.46215 -0.02012 0.46215 -0.01989 C 0.46493 -0.00185 0.47274 0.01504 0.47726 0.03238 C 0.47864 0.03839 0.48246 0.04325 0.48264 0.04926 C 0.48385 0.11009 0.48264 0.17022 0.48264 0.23104 " pathEditMode="relative" rAng="0" ptsTypes="ffffffffffffffffffffffffA">
                                      <p:cBhvr>
                                        <p:cTn id="53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4410" y="-48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4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Skupina 31"/>
          <p:cNvGrpSpPr/>
          <p:nvPr/>
        </p:nvGrpSpPr>
        <p:grpSpPr>
          <a:xfrm rot="17502447">
            <a:off x="7066306" y="4817950"/>
            <a:ext cx="2251950" cy="1249153"/>
            <a:chOff x="5428126" y="4149079"/>
            <a:chExt cx="2936505" cy="1249153"/>
          </a:xfrm>
        </p:grpSpPr>
        <p:pic>
          <p:nvPicPr>
            <p:cNvPr id="35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duotone>
                <a:prstClr val="black"/>
                <a:schemeClr val="accent4">
                  <a:tint val="45000"/>
                  <a:satMod val="400000"/>
                </a:schemeClr>
              </a:duoton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8" name="TextovéPole 47"/>
            <p:cNvSpPr txBox="1"/>
            <p:nvPr/>
          </p:nvSpPr>
          <p:spPr>
            <a:xfrm rot="20338571">
              <a:off x="5966838" y="482825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pejsek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2051" name="Picture 3" descr="C:\Documents and Settings\Jana\Local Settings\Temporary Internet Files\Content.IE5\93K67UOX\MC900346511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992"/>
          <a:stretch/>
        </p:blipFill>
        <p:spPr bwMode="auto">
          <a:xfrm>
            <a:off x="7590672" y="4857008"/>
            <a:ext cx="1450421" cy="1978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6" name="Skupina 25"/>
          <p:cNvGrpSpPr/>
          <p:nvPr/>
        </p:nvGrpSpPr>
        <p:grpSpPr>
          <a:xfrm rot="20352673" flipH="1">
            <a:off x="39833" y="4232431"/>
            <a:ext cx="2936505" cy="1249153"/>
            <a:chOff x="5428126" y="4149079"/>
            <a:chExt cx="2936505" cy="1249153"/>
          </a:xfrm>
        </p:grpSpPr>
        <p:pic>
          <p:nvPicPr>
            <p:cNvPr id="27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 rot="20338571">
              <a:off x="5923351" y="484476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babička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9" name="Skupina 28"/>
          <p:cNvGrpSpPr/>
          <p:nvPr/>
        </p:nvGrpSpPr>
        <p:grpSpPr>
          <a:xfrm>
            <a:off x="451319" y="3090894"/>
            <a:ext cx="2936505" cy="1249153"/>
            <a:chOff x="5428126" y="4149079"/>
            <a:chExt cx="2936505" cy="1249153"/>
          </a:xfrm>
        </p:grpSpPr>
        <p:pic>
          <p:nvPicPr>
            <p:cNvPr id="30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 rot="20338571">
              <a:off x="5966838" y="482825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pejsek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4355976" y="5506468"/>
            <a:ext cx="2936505" cy="1249153"/>
            <a:chOff x="5428126" y="4149079"/>
            <a:chExt cx="2936505" cy="1249153"/>
          </a:xfrm>
        </p:grpSpPr>
        <p:pic>
          <p:nvPicPr>
            <p:cNvPr id="37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 rot="20338571">
              <a:off x="5966838" y="482825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králíček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45" name="Skupina 44"/>
          <p:cNvGrpSpPr/>
          <p:nvPr/>
        </p:nvGrpSpPr>
        <p:grpSpPr>
          <a:xfrm rot="224223">
            <a:off x="2534964" y="1212223"/>
            <a:ext cx="2936505" cy="1249153"/>
            <a:chOff x="5428126" y="4149079"/>
            <a:chExt cx="2936505" cy="1249153"/>
          </a:xfrm>
        </p:grpSpPr>
        <p:pic>
          <p:nvPicPr>
            <p:cNvPr id="46" name="Picture 2" descr="C:\Documents and Settings\Jana\Local Settings\Temporary Internet Files\Content.IE5\8UMYXVNH\MC9001934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28126" y="4149079"/>
              <a:ext cx="2936505" cy="12491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7" name="TextovéPole 46"/>
            <p:cNvSpPr txBox="1"/>
            <p:nvPr/>
          </p:nvSpPr>
          <p:spPr>
            <a:xfrm rot="20338571">
              <a:off x="5966838" y="4828258"/>
              <a:ext cx="1188629" cy="369332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>
                  <a:solidFill>
                    <a:schemeClr val="bg1"/>
                  </a:solidFill>
                </a:rPr>
                <a:t>tetička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</p:grpSp>
      <p:pic>
        <p:nvPicPr>
          <p:cNvPr id="5122" name="Picture 2" descr="C:\Documents and Settings\Jana\Local Settings\Temporary Internet Files\Content.IE5\93K67UOX\MC9004346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4044208" y="2333048"/>
            <a:ext cx="3283899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57088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971600" y="1268760"/>
            <a:ext cx="7704856" cy="2376264"/>
          </a:xfrm>
        </p:spPr>
        <p:txBody>
          <a:bodyPr>
            <a:normAutofit/>
          </a:bodyPr>
          <a:lstStyle/>
          <a:p>
            <a:pPr algn="l"/>
            <a:r>
              <a:rPr lang="cs-CZ" sz="2700" dirty="0" smtClean="0"/>
              <a:t>Obrázky jsou z webové galerie: </a:t>
            </a:r>
            <a:r>
              <a:rPr lang="cs-CZ" sz="2700" dirty="0"/>
              <a:t>http://</a:t>
            </a:r>
            <a:r>
              <a:rPr lang="cs-CZ" sz="2700" dirty="0" smtClean="0"/>
              <a:t>office.microsoft.com/cs-cz/images</a:t>
            </a:r>
            <a:r>
              <a:rPr lang="cs-CZ" sz="2700" dirty="0"/>
              <a:t>/?CTT=6&amp;ver=14&amp;app=powerpnt.exe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34324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Lantern">
      <a:dk1>
        <a:sysClr val="windowText" lastClr="000000"/>
      </a:dk1>
      <a:lt1>
        <a:sysClr val="window" lastClr="FFFFFF"/>
      </a:lt1>
      <a:dk2>
        <a:srgbClr val="430000"/>
      </a:dk2>
      <a:lt2>
        <a:srgbClr val="FFE8E8"/>
      </a:lt2>
      <a:accent1>
        <a:srgbClr val="E91201"/>
      </a:accent1>
      <a:accent2>
        <a:srgbClr val="FF6262"/>
      </a:accent2>
      <a:accent3>
        <a:srgbClr val="FF8000"/>
      </a:accent3>
      <a:accent4>
        <a:srgbClr val="EEA451"/>
      </a:accent4>
      <a:accent5>
        <a:srgbClr val="EA44C9"/>
      </a:accent5>
      <a:accent6>
        <a:srgbClr val="D21578"/>
      </a:accent6>
      <a:hlink>
        <a:srgbClr val="00B5CE"/>
      </a:hlink>
      <a:folHlink>
        <a:srgbClr val="E1710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0</TotalTime>
  <Words>246</Words>
  <Application>Microsoft Office PowerPoint</Application>
  <PresentationFormat>Předvádění na obrazovce (4:3)</PresentationFormat>
  <Paragraphs>67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Anotace</vt:lpstr>
      <vt:lpstr>Slova, která mají jen jeden význam, se nazývají jednoznačná.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Obrázky jsou z webové galerie: http://office.microsoft.com/cs-cz/images/?CTT=6&amp;ver=14&amp;app=powerpnt.exe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02_Význam slov s domácími mazlíčky</dc:title>
  <dc:creator/>
  <dc:description>ZŠ Hnátnice</dc:description>
  <cp:lastModifiedBy/>
  <cp:revision>1</cp:revision>
  <dcterms:created xsi:type="dcterms:W3CDTF">2011-10-03T19:27:52Z</dcterms:created>
  <dcterms:modified xsi:type="dcterms:W3CDTF">2012-03-31T18:49:07Z</dcterms:modified>
</cp:coreProperties>
</file>