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06" autoAdjust="0"/>
    <p:restoredTop sz="94660"/>
  </p:normalViewPr>
  <p:slideViewPr>
    <p:cSldViewPr>
      <p:cViewPr>
        <p:scale>
          <a:sx n="66" d="100"/>
          <a:sy n="66" d="100"/>
        </p:scale>
        <p:origin x="-120" y="3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ADD3513-E45A-459C-ABFA-89A9946A25EA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5B65957-4437-49D5-9A03-923DA61B151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1844823"/>
          <a:ext cx="7848872" cy="4824535"/>
        </p:xfrm>
        <a:graphic>
          <a:graphicData uri="http://schemas.openxmlformats.org/drawingml/2006/table">
            <a:tbl>
              <a:tblPr/>
              <a:tblGrid>
                <a:gridCol w="1999009"/>
                <a:gridCol w="5849863"/>
              </a:tblGrid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63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Stát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637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323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pojem</a:t>
                      </a:r>
                      <a:r>
                        <a:rPr lang="cs-CZ" sz="1800" baseline="0" dirty="0" smtClean="0">
                          <a:latin typeface="Calibri"/>
                          <a:ea typeface="Calibri"/>
                          <a:cs typeface="Times New Roman"/>
                        </a:rPr>
                        <a:t> stát, definovat jeho znaky, funkce, typy, formy a rozlišení na základě územně správního členění.</a:t>
                      </a:r>
                      <a:endParaRPr lang="cs-CZ" sz="1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3811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latin typeface="Calibri"/>
                          <a:ea typeface="Calibri"/>
                          <a:cs typeface="Times New Roman"/>
                        </a:rPr>
                        <a:t>2. </a:t>
                      </a:r>
                      <a:r>
                        <a:rPr lang="cs-CZ" sz="1800" dirty="0">
                          <a:latin typeface="Calibri"/>
                          <a:ea typeface="Calibri"/>
                          <a:cs typeface="Times New Roman"/>
                        </a:rPr>
                        <a:t>9. 2013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pSp>
        <p:nvGrpSpPr>
          <p:cNvPr id="5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6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7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8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9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Různé definice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= forma politické organizace lidské společnosti, vykazující tyto znaky:</a:t>
            </a:r>
          </a:p>
          <a:p>
            <a:pPr marL="514350" indent="-514350">
              <a:buAutoNum type="arabicParenR"/>
            </a:pPr>
            <a:r>
              <a:rPr lang="cs-CZ" dirty="0" smtClean="0"/>
              <a:t>Státní moc</a:t>
            </a:r>
          </a:p>
          <a:p>
            <a:pPr marL="514350" indent="-514350">
              <a:buAutoNum type="arabicParenR"/>
            </a:pPr>
            <a:r>
              <a:rPr lang="cs-CZ" dirty="0" smtClean="0"/>
              <a:t>Území a obyvatelstvo</a:t>
            </a:r>
          </a:p>
          <a:p>
            <a:pPr marL="514350" indent="-514350">
              <a:buAutoNum type="arabicParenR"/>
            </a:pPr>
            <a:r>
              <a:rPr lang="cs-CZ" dirty="0" smtClean="0"/>
              <a:t>Organizace státu</a:t>
            </a:r>
          </a:p>
          <a:p>
            <a:pPr marL="514350" indent="-514350">
              <a:buAutoNum type="arabicParenR"/>
            </a:pPr>
            <a:r>
              <a:rPr lang="cs-CZ" dirty="0" smtClean="0"/>
              <a:t>právo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4" name="Obrázek 3" descr="800px-Czech_Republic_geomorphological_division_map_blank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326708" y="3573016"/>
            <a:ext cx="3817292" cy="23762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Znaky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1) Státní moc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= společenský vztah založený zákonem, z něhož plynou práva přikazovat a povinnost uposlechnout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Je nezávislá, neodvozená od žádné jiné (suverenita a svrchovanost státu)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Nesmí být nikdy nijak zneužívána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Před zneužíváním nás chrání zákon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  <p:pic>
        <p:nvPicPr>
          <p:cNvPr id="4" name="Obrázek 3" descr="MH90007873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3933056"/>
            <a:ext cx="2232248" cy="223224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2) </a:t>
            </a:r>
            <a:r>
              <a:rPr lang="cs-CZ" u="sng" dirty="0" smtClean="0"/>
              <a:t>Území a obyvatelstvo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Území je vymezeno hranicemi s jinými státy (státní území)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Obyvatelstvo je soubor všech lidí</a:t>
            </a:r>
          </a:p>
          <a:p>
            <a:pPr>
              <a:buNone/>
            </a:pPr>
            <a:r>
              <a:rPr lang="cs-CZ" sz="2800" dirty="0" smtClean="0"/>
              <a:t>	obývajících určité území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podnikání,obchodníci,komunikace,spolupráce,Země,Fotolia,globální,zeměkoule,lidé,Fotografie,siluety,společenství,svět,podnikatelé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3449" y="3212977"/>
            <a:ext cx="2808312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3) </a:t>
            </a:r>
            <a:r>
              <a:rPr lang="cs-CZ" u="sng" dirty="0" smtClean="0"/>
              <a:t>Organizace státu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= soustava státních orgánů spjatá se státním aparátem</a:t>
            </a:r>
          </a:p>
          <a:p>
            <a:pPr>
              <a:buNone/>
            </a:pPr>
            <a:r>
              <a:rPr lang="cs-CZ" u="sng" dirty="0" smtClean="0"/>
              <a:t>4) Právo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Prostředek pro stanovení obecně </a:t>
            </a:r>
          </a:p>
          <a:p>
            <a:pPr>
              <a:buNone/>
            </a:pPr>
            <a:r>
              <a:rPr lang="cs-CZ" sz="2800" dirty="0" smtClean="0"/>
              <a:t>	závazných úkolů dané společnosti</a:t>
            </a:r>
          </a:p>
          <a:p>
            <a:pPr>
              <a:buNone/>
            </a:pPr>
            <a:r>
              <a:rPr lang="cs-CZ" sz="2800" dirty="0" smtClean="0"/>
              <a:t>	a stanovení pravidel a mezí chování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	lidí.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5" name="Obrázek 4" descr="MH900341699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588224" y="2852936"/>
            <a:ext cx="2195885" cy="21958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3259088" cy="4724400"/>
          </a:xfrm>
        </p:spPr>
        <p:txBody>
          <a:bodyPr>
            <a:normAutofit/>
          </a:bodyPr>
          <a:lstStyle/>
          <a:p>
            <a:pPr algn="r">
              <a:buNone/>
            </a:pP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3491880" y="1600200"/>
            <a:ext cx="5499720" cy="47244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Stát je nástrojem společnosti jehož základním úkolem je zajišťovat soudržnost a zabezpečovat její rozvoj.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Dělení funkcí</a:t>
            </a:r>
          </a:p>
          <a:p>
            <a:pPr>
              <a:buNone/>
            </a:pPr>
            <a:r>
              <a:rPr lang="cs-CZ" dirty="0" smtClean="0"/>
              <a:t>a) vnitřní</a:t>
            </a:r>
          </a:p>
          <a:p>
            <a:pPr>
              <a:buNone/>
            </a:pPr>
            <a:r>
              <a:rPr lang="cs-CZ" dirty="0" smtClean="0"/>
              <a:t>b) vnější</a:t>
            </a:r>
          </a:p>
          <a:p>
            <a:pPr algn="r"/>
            <a:endParaRPr lang="cs-CZ" dirty="0"/>
          </a:p>
        </p:txBody>
      </p:sp>
      <p:pic>
        <p:nvPicPr>
          <p:cNvPr id="5" name="Obrázek 4" descr="MH90023082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2204864"/>
            <a:ext cx="3095625" cy="3095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funkce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2800" dirty="0" smtClean="0"/>
              <a:t>1) </a:t>
            </a:r>
            <a:r>
              <a:rPr lang="cs-CZ" sz="2800" u="sng" dirty="0" smtClean="0"/>
              <a:t>právní: </a:t>
            </a:r>
            <a:r>
              <a:rPr lang="cs-CZ" sz="2800" dirty="0" smtClean="0"/>
              <a:t>		dohlíží na dodržování právních 				norem a postihuje jejich porušování</a:t>
            </a:r>
          </a:p>
          <a:p>
            <a:pPr>
              <a:buNone/>
            </a:pPr>
            <a:r>
              <a:rPr lang="cs-CZ" sz="2800" dirty="0" smtClean="0"/>
              <a:t>2) </a:t>
            </a:r>
            <a:r>
              <a:rPr lang="cs-CZ" sz="2800" u="sng" dirty="0" smtClean="0"/>
              <a:t>bezpečnostní:</a:t>
            </a:r>
            <a:r>
              <a:rPr lang="cs-CZ" sz="2800" dirty="0" smtClean="0"/>
              <a:t>	chrání občany, jejich majetek a </a:t>
            </a:r>
          </a:p>
          <a:p>
            <a:pPr>
              <a:buNone/>
            </a:pPr>
            <a:r>
              <a:rPr lang="cs-CZ" sz="2800" dirty="0" smtClean="0"/>
              <a:t>				vnitřní fungování státu</a:t>
            </a:r>
          </a:p>
          <a:p>
            <a:pPr>
              <a:buNone/>
            </a:pPr>
            <a:r>
              <a:rPr lang="cs-CZ" sz="2800" dirty="0" smtClean="0"/>
              <a:t>3) </a:t>
            </a:r>
            <a:r>
              <a:rPr lang="cs-CZ" sz="2800" u="sng" dirty="0" smtClean="0"/>
              <a:t>ekonomická:</a:t>
            </a:r>
            <a:r>
              <a:rPr lang="cs-CZ" sz="2800" dirty="0" smtClean="0"/>
              <a:t>	vytvoření podmínek pro chod 					ekonomiky </a:t>
            </a:r>
          </a:p>
          <a:p>
            <a:pPr>
              <a:buNone/>
            </a:pPr>
            <a:r>
              <a:rPr lang="cs-CZ" sz="2800" dirty="0" smtClean="0"/>
              <a:t>4) </a:t>
            </a:r>
            <a:r>
              <a:rPr lang="cs-CZ" sz="2800" u="sng" dirty="0" smtClean="0"/>
              <a:t>sociální:</a:t>
            </a:r>
            <a:r>
              <a:rPr lang="cs-CZ" sz="2800" dirty="0" smtClean="0"/>
              <a:t>		zabezpečení v nemoci, stáří…</a:t>
            </a:r>
          </a:p>
          <a:p>
            <a:pPr>
              <a:buNone/>
            </a:pPr>
            <a:r>
              <a:rPr lang="cs-CZ" sz="2800" dirty="0" smtClean="0"/>
              <a:t>5) </a:t>
            </a:r>
            <a:r>
              <a:rPr lang="cs-CZ" sz="2800" u="sng" dirty="0" smtClean="0"/>
              <a:t>kulturní:</a:t>
            </a:r>
            <a:r>
              <a:rPr lang="cs-CZ" sz="2800" dirty="0" smtClean="0"/>
              <a:t>		péče o kulturní dědictví</a:t>
            </a:r>
          </a:p>
          <a:p>
            <a:pPr>
              <a:buNone/>
            </a:pPr>
            <a:r>
              <a:rPr lang="cs-CZ" sz="2800" dirty="0" smtClean="0"/>
              <a:t>6) </a:t>
            </a:r>
            <a:r>
              <a:rPr lang="cs-CZ" sz="2800" u="sng" dirty="0" smtClean="0"/>
              <a:t>zdravotní, ochrana životního prostředí, atd.</a:t>
            </a:r>
            <a:endParaRPr lang="cs-CZ" sz="2800" dirty="0" smtClean="0"/>
          </a:p>
          <a:p>
            <a:pPr>
              <a:buNone/>
            </a:pPr>
            <a:r>
              <a:rPr lang="cs-CZ" sz="2800" dirty="0" smtClean="0"/>
              <a:t>			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funkce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1) </a:t>
            </a:r>
            <a:r>
              <a:rPr lang="cs-CZ" sz="2800" u="sng" dirty="0" smtClean="0"/>
              <a:t>obranná:</a:t>
            </a:r>
            <a:r>
              <a:rPr lang="cs-CZ" sz="2800" dirty="0" smtClean="0"/>
              <a:t>	</a:t>
            </a:r>
          </a:p>
          <a:p>
            <a:pPr>
              <a:buNone/>
            </a:pPr>
            <a:r>
              <a:rPr lang="cs-CZ" sz="2800" dirty="0" smtClean="0"/>
              <a:t>ochrana území a udržení mezinárodní bezpečnosti	</a:t>
            </a:r>
          </a:p>
          <a:p>
            <a:pPr>
              <a:buNone/>
            </a:pPr>
            <a:r>
              <a:rPr lang="cs-CZ" sz="2800" dirty="0" smtClean="0"/>
              <a:t>2) </a:t>
            </a:r>
            <a:r>
              <a:rPr lang="cs-CZ" sz="2800" u="sng" dirty="0" smtClean="0"/>
              <a:t>Hospodářská</a:t>
            </a:r>
          </a:p>
          <a:p>
            <a:pPr>
              <a:buNone/>
            </a:pPr>
            <a:r>
              <a:rPr lang="cs-CZ" sz="2800" dirty="0" smtClean="0"/>
              <a:t>podmínky pro zahraniční obchody</a:t>
            </a:r>
          </a:p>
          <a:p>
            <a:pPr>
              <a:buNone/>
            </a:pPr>
            <a:r>
              <a:rPr lang="cs-CZ" sz="2800" dirty="0" smtClean="0"/>
              <a:t>3) </a:t>
            </a:r>
            <a:r>
              <a:rPr lang="cs-CZ" sz="2800" u="sng" dirty="0" smtClean="0"/>
              <a:t>Diplomacie</a:t>
            </a:r>
          </a:p>
          <a:p>
            <a:pPr>
              <a:buNone/>
            </a:pPr>
            <a:r>
              <a:rPr lang="cs-CZ" sz="2800" dirty="0" smtClean="0"/>
              <a:t>vztahy s dalšími státy</a:t>
            </a:r>
          </a:p>
        </p:txBody>
      </p:sp>
      <p:pic>
        <p:nvPicPr>
          <p:cNvPr id="4" name="Obrázek 3" descr="MH9003378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156176" y="3356992"/>
            <a:ext cx="2591569" cy="25915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Forma státu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/>
              <a:t>Zahrnuje: formu vlády, politický režim a státní zřízení</a:t>
            </a:r>
          </a:p>
          <a:p>
            <a:pPr>
              <a:buNone/>
            </a:pPr>
            <a:r>
              <a:rPr lang="cs-CZ" sz="2800" u="sng" dirty="0" smtClean="0"/>
              <a:t>Forma vlády</a:t>
            </a:r>
          </a:p>
          <a:p>
            <a:pPr>
              <a:buNone/>
            </a:pPr>
            <a:r>
              <a:rPr lang="cs-CZ" sz="2400" i="1" dirty="0" smtClean="0"/>
              <a:t>Demokratická: </a:t>
            </a:r>
            <a:r>
              <a:rPr lang="cs-CZ" sz="2400" dirty="0" smtClean="0"/>
              <a:t>podíl všech občanů</a:t>
            </a:r>
          </a:p>
          <a:p>
            <a:pPr>
              <a:buNone/>
            </a:pPr>
            <a:r>
              <a:rPr lang="cs-CZ" sz="2400" i="1" dirty="0" smtClean="0"/>
              <a:t>Nedemokratická: </a:t>
            </a:r>
            <a:r>
              <a:rPr lang="cs-CZ" sz="2400" dirty="0" smtClean="0"/>
              <a:t>vláda úzkého okruhu osob/jednotlivce (aristokracie- vláda šlechty, monokracie – vláda jednotlivce)</a:t>
            </a:r>
          </a:p>
          <a:p>
            <a:pPr>
              <a:buNone/>
            </a:pPr>
            <a:r>
              <a:rPr lang="cs-CZ" sz="2800" u="sng" dirty="0" smtClean="0"/>
              <a:t>Politický režim</a:t>
            </a:r>
          </a:p>
          <a:p>
            <a:pPr>
              <a:buNone/>
            </a:pPr>
            <a:r>
              <a:rPr lang="cs-CZ" sz="2400" i="1" dirty="0" smtClean="0"/>
              <a:t>Demokratický: </a:t>
            </a:r>
            <a:r>
              <a:rPr lang="cs-CZ" sz="2400" dirty="0" smtClean="0"/>
              <a:t> Ústava a dodržování lidských práv a svobod</a:t>
            </a:r>
          </a:p>
          <a:p>
            <a:pPr>
              <a:buNone/>
            </a:pPr>
            <a:r>
              <a:rPr lang="cs-CZ" sz="2400" i="1" dirty="0" smtClean="0"/>
              <a:t>Nedemokratický: </a:t>
            </a:r>
            <a:r>
              <a:rPr lang="cs-CZ" sz="2400" dirty="0" smtClean="0"/>
              <a:t>potlačení práv a svobod, diktatura, teror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</a:t>
            </a:r>
            <a:r>
              <a:rPr lang="cs-CZ" dirty="0" err="1" smtClean="0"/>
              <a:t>STÁtu</a:t>
            </a:r>
            <a:r>
              <a:rPr lang="cs-CZ" dirty="0" smtClean="0"/>
              <a:t> </a:t>
            </a:r>
            <a:r>
              <a:rPr lang="cs-CZ" sz="3200" dirty="0" smtClean="0"/>
              <a:t>= druhy státního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1) </a:t>
            </a:r>
            <a:r>
              <a:rPr lang="cs-CZ" u="sng" dirty="0" smtClean="0"/>
              <a:t>Monarchie</a:t>
            </a:r>
          </a:p>
          <a:p>
            <a:pPr>
              <a:buNone/>
            </a:pPr>
            <a:r>
              <a:rPr lang="cs-CZ" sz="2600" dirty="0" smtClean="0"/>
              <a:t>V čele státu je panovník, mající doživotní, dědičnou vládu</a:t>
            </a:r>
          </a:p>
          <a:p>
            <a:pPr>
              <a:buNone/>
            </a:pPr>
            <a:endParaRPr lang="cs-CZ" sz="2600" dirty="0" smtClean="0"/>
          </a:p>
          <a:p>
            <a:pPr>
              <a:buNone/>
            </a:pPr>
            <a:r>
              <a:rPr lang="cs-CZ" sz="2600" dirty="0" smtClean="0"/>
              <a:t>a) </a:t>
            </a:r>
            <a:r>
              <a:rPr lang="cs-CZ" sz="2600" i="1" dirty="0" smtClean="0"/>
              <a:t>absolutní:  </a:t>
            </a:r>
            <a:r>
              <a:rPr lang="cs-CZ" sz="2600" dirty="0" smtClean="0"/>
              <a:t>(neomezená) panovník má veškerou moc</a:t>
            </a:r>
          </a:p>
          <a:p>
            <a:pPr>
              <a:buNone/>
            </a:pPr>
            <a:r>
              <a:rPr lang="cs-CZ" sz="2600" dirty="0" smtClean="0"/>
              <a:t>b) </a:t>
            </a:r>
            <a:r>
              <a:rPr lang="cs-CZ" sz="2600" i="1" dirty="0" smtClean="0"/>
              <a:t>konstituční: </a:t>
            </a:r>
            <a:r>
              <a:rPr lang="cs-CZ" sz="2600" dirty="0" smtClean="0"/>
              <a:t>(omezená) panovník je </a:t>
            </a:r>
          </a:p>
          <a:p>
            <a:pPr>
              <a:buNone/>
            </a:pPr>
            <a:r>
              <a:rPr lang="cs-CZ" sz="2600" dirty="0" smtClean="0"/>
              <a:t>omezen pravomocemi dalších státních</a:t>
            </a:r>
          </a:p>
          <a:p>
            <a:pPr>
              <a:buNone/>
            </a:pPr>
            <a:r>
              <a:rPr lang="cs-CZ" sz="2600" dirty="0" smtClean="0"/>
              <a:t>orgánů</a:t>
            </a:r>
          </a:p>
          <a:p>
            <a:pPr>
              <a:buNone/>
            </a:pPr>
            <a:r>
              <a:rPr lang="cs-CZ" sz="2600" dirty="0" smtClean="0"/>
              <a:t> </a:t>
            </a:r>
          </a:p>
          <a:p>
            <a:pPr>
              <a:buNone/>
            </a:pPr>
            <a:endParaRPr lang="cs-CZ" sz="2600" dirty="0"/>
          </a:p>
        </p:txBody>
      </p:sp>
      <p:pic>
        <p:nvPicPr>
          <p:cNvPr id="4" name="Obrázek 3" descr="MH90043033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372200" y="3573016"/>
            <a:ext cx="2195885" cy="21958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</a:t>
            </a:r>
            <a:r>
              <a:rPr lang="cs-CZ" dirty="0" err="1" smtClean="0"/>
              <a:t>STÁtu</a:t>
            </a:r>
            <a:r>
              <a:rPr lang="cs-CZ" dirty="0" smtClean="0"/>
              <a:t> </a:t>
            </a:r>
            <a:r>
              <a:rPr lang="cs-CZ" sz="3200" dirty="0" smtClean="0"/>
              <a:t>= druhy státního zřízení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2) Republika (res publica = věc veřejná)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Představitelé jsou voleni na základě ústavy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Oddělení tří složek moci (zákonodárná, výkonná, soudní)</a:t>
            </a:r>
          </a:p>
          <a:p>
            <a:pPr>
              <a:buNone/>
            </a:pPr>
            <a:r>
              <a:rPr lang="cs-CZ" i="1" dirty="0" smtClean="0"/>
              <a:t>a) parlamentní</a:t>
            </a:r>
          </a:p>
          <a:p>
            <a:pPr>
              <a:buNone/>
            </a:pPr>
            <a:r>
              <a:rPr lang="cs-CZ" sz="2800" dirty="0" smtClean="0"/>
              <a:t>Vedoucí postavení parlamentu, </a:t>
            </a:r>
          </a:p>
          <a:p>
            <a:pPr>
              <a:buNone/>
            </a:pPr>
            <a:r>
              <a:rPr lang="cs-CZ" sz="2800" dirty="0" smtClean="0"/>
              <a:t>kterému je odpovědná vláda</a:t>
            </a:r>
          </a:p>
          <a:p>
            <a:pPr>
              <a:buNone/>
            </a:pPr>
            <a:r>
              <a:rPr lang="cs-CZ" i="1" dirty="0" smtClean="0"/>
              <a:t>b) Prezidentská</a:t>
            </a:r>
          </a:p>
          <a:p>
            <a:pPr>
              <a:buNone/>
            </a:pPr>
            <a:r>
              <a:rPr lang="cs-CZ" sz="2800" dirty="0" smtClean="0"/>
              <a:t>Prezident plní i úkoly moci výkonné</a:t>
            </a:r>
            <a:endParaRPr lang="cs-CZ" sz="2800" dirty="0"/>
          </a:p>
        </p:txBody>
      </p:sp>
      <p:pic>
        <p:nvPicPr>
          <p:cNvPr id="4098" name="Picture 2" descr="Česká republika,Česká vlajka,EU,Evropa,Evropská unie,Vlajk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573016"/>
            <a:ext cx="2231529" cy="22315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Územně správní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None/>
            </a:pPr>
            <a:r>
              <a:rPr lang="cs-CZ" u="sng" dirty="0" smtClean="0"/>
              <a:t>1) Unitární stát (</a:t>
            </a:r>
            <a:r>
              <a:rPr lang="cs-CZ" sz="2800" u="sng" dirty="0" smtClean="0"/>
              <a:t>Jednotný)</a:t>
            </a:r>
          </a:p>
          <a:p>
            <a:pPr marL="514350" indent="-514350">
              <a:buNone/>
            </a:pPr>
            <a:r>
              <a:rPr lang="cs-CZ" sz="2800" dirty="0" smtClean="0"/>
              <a:t>jedna vláda, občanství, centrum moci, zákony</a:t>
            </a:r>
          </a:p>
          <a:p>
            <a:pPr>
              <a:buNone/>
            </a:pPr>
            <a:r>
              <a:rPr lang="cs-CZ" u="sng" dirty="0" smtClean="0"/>
              <a:t>2) Federace (</a:t>
            </a:r>
            <a:r>
              <a:rPr lang="cs-CZ" sz="2800" u="sng" dirty="0" smtClean="0"/>
              <a:t>Spolkový)</a:t>
            </a:r>
          </a:p>
          <a:p>
            <a:pPr>
              <a:buNone/>
            </a:pPr>
            <a:r>
              <a:rPr lang="cs-CZ" sz="2800" dirty="0" smtClean="0"/>
              <a:t>spojení více států, federální zákonodárství i možnost vlastních zákonů jednotlivých částí</a:t>
            </a:r>
          </a:p>
          <a:p>
            <a:pPr>
              <a:buNone/>
            </a:pPr>
            <a:r>
              <a:rPr lang="cs-CZ" sz="2800" dirty="0" smtClean="0"/>
              <a:t>mívají společnou zahraniční politiku,měnu, …</a:t>
            </a:r>
          </a:p>
          <a:p>
            <a:pPr>
              <a:buNone/>
            </a:pPr>
            <a:r>
              <a:rPr lang="cs-CZ" u="sng" dirty="0" smtClean="0"/>
              <a:t>3) Konfederace (Svaz států)</a:t>
            </a:r>
          </a:p>
          <a:p>
            <a:pPr>
              <a:buNone/>
            </a:pPr>
            <a:r>
              <a:rPr lang="cs-CZ" sz="2800" dirty="0" smtClean="0"/>
              <a:t>volné smluvní sdružení samostatných států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28800"/>
            <a:ext cx="8686800" cy="4525963"/>
          </a:xfrm>
        </p:spPr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Jaké jsou základní znaky státu?</a:t>
            </a:r>
          </a:p>
          <a:p>
            <a:pPr marL="514350" indent="-514350">
              <a:buAutoNum type="arabicParenR"/>
            </a:pPr>
            <a:r>
              <a:rPr lang="cs-CZ" dirty="0" smtClean="0"/>
              <a:t> Definuj pojem státní moc!</a:t>
            </a:r>
          </a:p>
          <a:p>
            <a:pPr marL="514350" indent="-514350">
              <a:buAutoNum type="arabicParenR"/>
            </a:pPr>
            <a:r>
              <a:rPr lang="cs-CZ" dirty="0" smtClean="0"/>
              <a:t>Jaké funkce může stát plnit?</a:t>
            </a:r>
          </a:p>
          <a:p>
            <a:pPr marL="514350" indent="-514350">
              <a:buAutoNum type="arabicParenR"/>
            </a:pPr>
            <a:r>
              <a:rPr lang="cs-CZ" dirty="0" smtClean="0"/>
              <a:t>Uveď 2 monarchie a 2 republiky!</a:t>
            </a:r>
          </a:p>
          <a:p>
            <a:pPr marL="514350" indent="-514350">
              <a:buAutoNum type="arabicParenR"/>
            </a:pPr>
            <a:r>
              <a:rPr lang="cs-CZ" dirty="0" smtClean="0"/>
              <a:t>Kdy na našem území byla federace?</a:t>
            </a:r>
          </a:p>
          <a:p>
            <a:pPr marL="514350" indent="-514350">
              <a:buAutoNum type="arabicParenR"/>
            </a:pPr>
            <a:r>
              <a:rPr lang="cs-CZ" dirty="0" smtClean="0"/>
              <a:t>Uveď základní rozdíly mezi  federací a unitárním státem!</a:t>
            </a:r>
          </a:p>
          <a:p>
            <a:pPr marL="514350" indent="-514350">
              <a:buAutoNum type="arabicParenR"/>
            </a:pPr>
            <a:endParaRPr lang="cs-CZ" dirty="0" smtClean="0"/>
          </a:p>
          <a:p>
            <a:pPr marL="514350" indent="-514350">
              <a:buAutoNum type="arabicParenR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964488" cy="5400600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1400" dirty="0" smtClean="0"/>
              <a:t>MIALOW, </a:t>
            </a:r>
            <a:r>
              <a:rPr lang="cs-CZ" sz="1400" dirty="0" err="1" smtClean="0"/>
              <a:t>Mialow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</a:t>
            </a:r>
            <a:r>
              <a:rPr lang="cs-CZ" sz="1400" dirty="0" smtClean="0"/>
              <a:t>2.9.2013]. </a:t>
            </a:r>
            <a:r>
              <a:rPr lang="cs-CZ" sz="1400" dirty="0" smtClean="0"/>
              <a:t>Dostupný na WWW: http://commons.wikimedia.org/wiki/File:Czech_Republic_geomorphological_division_map_blank.png?uselang=cs </a:t>
            </a:r>
          </a:p>
          <a:p>
            <a:pPr>
              <a:buFont typeface="Arial" pitchFamily="34" charset="0"/>
              <a:buChar char="•"/>
            </a:pPr>
            <a:r>
              <a:rPr lang="pt-BR" sz="1400" dirty="0" smtClean="0"/>
              <a:t>AUTOR NEUVEDEN.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WWW: http://office.microsoft.com/cs-cz/images/results.aspx?qu=moc&amp;ex=1#ai:MC900078734|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FOTOLIA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WWW: http://office.microsoft.com/cs-cz/images/results.aspx?qu=lid%C3%A9&amp;ex=1#ai:MP900442452|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WWW: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</a:t>
            </a:r>
            <a:r>
              <a:rPr lang="cs-CZ" sz="1400" dirty="0" err="1" smtClean="0"/>
              <a:t>pr</a:t>
            </a:r>
            <a:r>
              <a:rPr lang="cs-CZ" sz="1400" dirty="0" smtClean="0"/>
              <a:t>%C3%A1vo&amp;ex=1#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:MP900341699|</a:t>
            </a:r>
            <a:r>
              <a:rPr lang="cs-CZ" sz="1400" dirty="0" err="1" smtClean="0"/>
              <a:t>mt</a:t>
            </a:r>
            <a:r>
              <a:rPr lang="cs-CZ" sz="1400" dirty="0" smtClean="0"/>
              <a:t>:2|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ENUVEDEN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=%C3%9AKOL&amp;ex=1#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:MC900230824|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=tank&amp;ex=1#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:MC900337876|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WWW:</a:t>
            </a:r>
            <a:r>
              <a:rPr lang="cs-CZ" sz="1400" dirty="0" smtClean="0"/>
              <a:t> 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</a:t>
            </a:r>
            <a:r>
              <a:rPr lang="cs-CZ" sz="1400" dirty="0" err="1" smtClean="0"/>
              <a:t>kr</a:t>
            </a:r>
            <a:r>
              <a:rPr lang="cs-CZ" sz="1400" dirty="0" smtClean="0"/>
              <a:t>%C3%A1lovna&amp;ex=1#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:MC900430331|</a:t>
            </a:r>
            <a:r>
              <a:rPr lang="cs-CZ" sz="1400" dirty="0" err="1" smtClean="0"/>
              <a:t>mt</a:t>
            </a:r>
            <a:r>
              <a:rPr lang="cs-CZ" sz="1400" dirty="0" smtClean="0"/>
              <a:t>:1,2|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AUTOR NEUVEDEN</a:t>
            </a:r>
            <a:r>
              <a:rPr lang="pt-BR" sz="1400" dirty="0" smtClean="0"/>
              <a:t>. </a:t>
            </a:r>
            <a:r>
              <a:rPr lang="pt-BR" sz="1400" i="1" dirty="0" smtClean="0"/>
              <a:t>http://office.microsoft.com/</a:t>
            </a:r>
            <a:r>
              <a:rPr lang="pt-BR" sz="1400" dirty="0" smtClean="0"/>
              <a:t> [online]. [cit. </a:t>
            </a:r>
            <a:r>
              <a:rPr lang="pt-BR" sz="1400" dirty="0" smtClean="0"/>
              <a:t>2.</a:t>
            </a:r>
            <a:r>
              <a:rPr lang="cs-CZ" sz="1400" dirty="0" smtClean="0"/>
              <a:t>9</a:t>
            </a:r>
            <a:r>
              <a:rPr lang="pt-BR" sz="1400" dirty="0" smtClean="0"/>
              <a:t>.201</a:t>
            </a:r>
            <a:r>
              <a:rPr lang="cs-CZ" sz="1400" dirty="0" smtClean="0"/>
              <a:t>3</a:t>
            </a:r>
            <a:r>
              <a:rPr lang="pt-BR" sz="1400" dirty="0" smtClean="0"/>
              <a:t>]. </a:t>
            </a:r>
            <a:r>
              <a:rPr lang="pt-BR" sz="1400" dirty="0" smtClean="0"/>
              <a:t>Dostupný na WWW</a:t>
            </a:r>
            <a:endParaRPr lang="cs-CZ" sz="1400" dirty="0" smtClean="0"/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http://office.</a:t>
            </a:r>
            <a:r>
              <a:rPr lang="cs-CZ" sz="1400" dirty="0" err="1" smtClean="0"/>
              <a:t>microsoft.com</a:t>
            </a:r>
            <a:r>
              <a:rPr lang="cs-CZ" sz="1400" dirty="0" smtClean="0"/>
              <a:t>/</a:t>
            </a:r>
            <a:r>
              <a:rPr lang="cs-CZ" sz="1400" dirty="0" err="1" smtClean="0"/>
              <a:t>cs</a:t>
            </a:r>
            <a:r>
              <a:rPr lang="cs-CZ" sz="1400" dirty="0" smtClean="0"/>
              <a:t>-</a:t>
            </a:r>
            <a:r>
              <a:rPr lang="cs-CZ" sz="1400" dirty="0" err="1" smtClean="0"/>
              <a:t>cz</a:t>
            </a:r>
            <a:r>
              <a:rPr lang="cs-CZ" sz="1400" dirty="0" smtClean="0"/>
              <a:t>/</a:t>
            </a:r>
            <a:r>
              <a:rPr lang="cs-CZ" sz="1400" dirty="0" err="1" smtClean="0"/>
              <a:t>images</a:t>
            </a:r>
            <a:r>
              <a:rPr lang="cs-CZ" sz="1400" dirty="0" smtClean="0"/>
              <a:t>/</a:t>
            </a:r>
            <a:r>
              <a:rPr lang="cs-CZ" sz="1400" dirty="0" err="1" smtClean="0"/>
              <a:t>results.aspx</a:t>
            </a:r>
            <a:r>
              <a:rPr lang="cs-CZ" sz="1400" dirty="0" smtClean="0"/>
              <a:t>?</a:t>
            </a:r>
            <a:r>
              <a:rPr lang="cs-CZ" sz="1400" dirty="0" err="1" smtClean="0"/>
              <a:t>qu</a:t>
            </a:r>
            <a:r>
              <a:rPr lang="cs-CZ" sz="1400" dirty="0" smtClean="0"/>
              <a:t>=republika&amp;ex=1&amp;</a:t>
            </a:r>
            <a:r>
              <a:rPr lang="cs-CZ" sz="1400" dirty="0" err="1" smtClean="0"/>
              <a:t>origin</a:t>
            </a:r>
            <a:r>
              <a:rPr lang="cs-CZ" sz="1400" dirty="0" smtClean="0"/>
              <a:t>=EC010141330#</a:t>
            </a:r>
            <a:r>
              <a:rPr lang="cs-CZ" sz="1400" dirty="0" err="1" smtClean="0"/>
              <a:t>ai</a:t>
            </a:r>
            <a:r>
              <a:rPr lang="cs-CZ" sz="1400" dirty="0" smtClean="0"/>
              <a:t>:MC900015909|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DUDÁK, Vladislav, a kol. Občanská nauka pro SOŠ.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Praha: SPN – pedagogické nakladatelství, 2003, 326 s. ISBN 80-7235-233-4.</a:t>
            </a:r>
          </a:p>
          <a:p>
            <a:pPr>
              <a:buFont typeface="Arial" pitchFamily="34" charset="0"/>
              <a:buChar char="•"/>
            </a:pPr>
            <a:r>
              <a:rPr lang="cs-CZ" sz="1400" dirty="0" smtClean="0"/>
              <a:t>DVOŘÁK, Jan, a kol. Odmaturuj ze společenským věd. 1. </a:t>
            </a:r>
            <a:r>
              <a:rPr lang="cs-CZ" sz="1400" dirty="0" err="1" smtClean="0"/>
              <a:t>vyd</a:t>
            </a:r>
            <a:r>
              <a:rPr lang="cs-CZ" sz="1400" dirty="0" smtClean="0"/>
              <a:t>. Brno: </a:t>
            </a:r>
            <a:r>
              <a:rPr lang="cs-CZ" sz="1400" dirty="0" err="1" smtClean="0"/>
              <a:t>Didaktis</a:t>
            </a:r>
            <a:r>
              <a:rPr lang="cs-CZ" sz="1400" dirty="0" smtClean="0"/>
              <a:t>, 2008, 256 s. ISBN 978-80-7358-122-0.</a:t>
            </a:r>
          </a:p>
          <a:p>
            <a:pPr>
              <a:buFont typeface="Arial" pitchFamily="34" charset="0"/>
              <a:buChar char="•"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420</TotalTime>
  <Words>498</Words>
  <Application>Microsoft Office PowerPoint</Application>
  <PresentationFormat>Předvádění na obrazovce (4:3)</PresentationFormat>
  <Paragraphs>121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Stát</vt:lpstr>
      <vt:lpstr>Znaky státu</vt:lpstr>
      <vt:lpstr>ZNAKY STÁTU</vt:lpstr>
      <vt:lpstr>ZNAKY STÁTU</vt:lpstr>
      <vt:lpstr>Funkce státu</vt:lpstr>
      <vt:lpstr>Vnitřní funkce</vt:lpstr>
      <vt:lpstr>Vnější funkce</vt:lpstr>
      <vt:lpstr>Forma státu</vt:lpstr>
      <vt:lpstr>TYPY STÁtu = druhy státního zřízení</vt:lpstr>
      <vt:lpstr>TYPY STÁtu = druhy státního zřízení</vt:lpstr>
      <vt:lpstr>Územně správní členění</vt:lpstr>
      <vt:lpstr>Otázky a 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46</cp:revision>
  <dcterms:created xsi:type="dcterms:W3CDTF">2014-02-22T13:00:24Z</dcterms:created>
  <dcterms:modified xsi:type="dcterms:W3CDTF">2014-03-31T17:53:32Z</dcterms:modified>
</cp:coreProperties>
</file>