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71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06" autoAdjust="0"/>
    <p:restoredTop sz="94660"/>
  </p:normalViewPr>
  <p:slideViewPr>
    <p:cSldViewPr>
      <p:cViewPr>
        <p:scale>
          <a:sx n="75" d="100"/>
          <a:sy n="75" d="100"/>
        </p:scale>
        <p:origin x="-954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5616" y="1988839"/>
          <a:ext cx="7704856" cy="4680521"/>
        </p:xfrm>
        <a:graphic>
          <a:graphicData uri="http://schemas.openxmlformats.org/drawingml/2006/table">
            <a:tbl>
              <a:tblPr/>
              <a:tblGrid>
                <a:gridCol w="1962329"/>
                <a:gridCol w="5742527"/>
              </a:tblGrid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Státní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symboly ČR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283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popsat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všechny státní symboly ČR a způsoby jejích užití.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27. 9. 2013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5" name="Skupina 10"/>
          <p:cNvGrpSpPr>
            <a:grpSpLocks/>
          </p:cNvGrpSpPr>
          <p:nvPr/>
        </p:nvGrpSpPr>
        <p:grpSpPr bwMode="auto">
          <a:xfrm>
            <a:off x="251520" y="228600"/>
            <a:ext cx="8711505" cy="1472208"/>
            <a:chOff x="0" y="0"/>
            <a:chExt cx="88837" cy="15314"/>
          </a:xfrm>
        </p:grpSpPr>
        <p:pic>
          <p:nvPicPr>
            <p:cNvPr id="6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8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StátNÍ</a:t>
            </a:r>
            <a:r>
              <a:rPr lang="cs-CZ" dirty="0" smtClean="0"/>
              <a:t> SYMBOLY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Arial" pitchFamily="34" charset="0"/>
              <a:buChar char="•"/>
            </a:pPr>
            <a:r>
              <a:rPr lang="cs-CZ" dirty="0" smtClean="0"/>
              <a:t>Symboly, které stát ústavou určil jako své oficiální a nezměnitelné označení.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Vycházejí z tradic státu a tento stát reprezentují.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/>
              <a:t>Patří sem: velký státní znak,malý státní znak, státní barvy, státní vlajka, </a:t>
            </a:r>
            <a:r>
              <a:rPr lang="cs-CZ" dirty="0" err="1" smtClean="0"/>
              <a:t>vlajka</a:t>
            </a:r>
            <a:r>
              <a:rPr lang="cs-CZ" dirty="0" smtClean="0"/>
              <a:t> prezidenta republiky, státní pečeť, státní hymna.</a:t>
            </a:r>
          </a:p>
          <a:p>
            <a:pPr algn="just">
              <a:buFont typeface="Arial" pitchFamily="34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VELKÝ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86868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Štít se čtyřmi poli</a:t>
            </a:r>
          </a:p>
          <a:p>
            <a:pPr algn="just">
              <a:buFont typeface="Wingdings" pitchFamily="2" charset="2"/>
              <a:buChar char="Ø"/>
            </a:pPr>
            <a:r>
              <a:rPr lang="cs-CZ" sz="3000" dirty="0" smtClean="0"/>
              <a:t>1. pole: ČECHY, stříbrný dvouocasý lev ve skoku se zlatou zbrojí a zlatou korunou</a:t>
            </a:r>
          </a:p>
          <a:p>
            <a:pPr algn="just">
              <a:buFont typeface="Wingdings" pitchFamily="2" charset="2"/>
              <a:buChar char="Ø"/>
            </a:pPr>
            <a:r>
              <a:rPr lang="cs-CZ" sz="3000" dirty="0" smtClean="0"/>
              <a:t>2. pole: MORAVA, červeno-stříbrně šachovaná orlice se zlatou korunou</a:t>
            </a:r>
          </a:p>
          <a:p>
            <a:pPr algn="just">
              <a:buFont typeface="Wingdings" pitchFamily="2" charset="2"/>
              <a:buChar char="Ø"/>
            </a:pPr>
            <a:r>
              <a:rPr lang="cs-CZ" sz="3000" dirty="0" smtClean="0"/>
              <a:t>3. pole: SLEZSKO, černá orlice s červenou zbrojí a zlatou korunou, ozdobená stříbrným půlměsícem zakončeným jetelovými listy a uprostřed vybíhajícím křížkem.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3000" dirty="0" smtClean="0"/>
              <a:t>4. pole: symbolizuje republiku jako celek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500px-Coat_of_arms_of_the_Czech_Republic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88358" y="188641"/>
            <a:ext cx="1682991" cy="20162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2) MALÝ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endParaRPr lang="cs-CZ" i="1" dirty="0" smtClean="0"/>
          </a:p>
          <a:p>
            <a:pPr>
              <a:buFont typeface="Wingdings" pitchFamily="2" charset="2"/>
              <a:buChar char="Ø"/>
            </a:pPr>
            <a:endParaRPr lang="cs-CZ" i="1" dirty="0" smtClean="0"/>
          </a:p>
          <a:p>
            <a:pPr algn="just">
              <a:buFont typeface="Wingdings" pitchFamily="2" charset="2"/>
              <a:buChar char="Ø"/>
            </a:pPr>
            <a:r>
              <a:rPr lang="cs-CZ" i="1" dirty="0" smtClean="0"/>
              <a:t>červený štít, v němž je stříbrný dvouocasý lev ve skoku se zlatou korunou a zlatou zbrojí</a:t>
            </a:r>
            <a:endParaRPr lang="cs-CZ" dirty="0" smtClean="0"/>
          </a:p>
          <a:p>
            <a:pPr algn="just">
              <a:buFont typeface="Wingdings" pitchFamily="2" charset="2"/>
              <a:buChar char="Ø"/>
            </a:pPr>
            <a:r>
              <a:rPr lang="cs-CZ" dirty="0" smtClean="0"/>
              <a:t>Použití: razítka a pečetidla úřadů státní správy a samosprávy,  cedule na památných stromech, sídla výkonných orgánů státní moci.</a:t>
            </a:r>
          </a:p>
        </p:txBody>
      </p:sp>
      <p:pic>
        <p:nvPicPr>
          <p:cNvPr id="4" name="Obrázek 3" descr="Small_coat_of_arms_of_the_Czech_Republic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88640"/>
            <a:ext cx="1921292" cy="23486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 STÁTNÍ BARVY „trikolóra“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bílá, červená a modrá v tomto pořadí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bílá znamená barvu čistoty, červená krev prolitou vlastenci za svobodu vlasti a modrá bezmračnou oblohu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Použití: označení státního majetku, dekorace, stuhy, volební urny, …</a:t>
            </a:r>
            <a:endParaRPr lang="cs-CZ" dirty="0"/>
          </a:p>
        </p:txBody>
      </p:sp>
      <p:pic>
        <p:nvPicPr>
          <p:cNvPr id="4" name="Obrázek 3" descr="800px-Tricolour_of_the_Czech_Republic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4725144"/>
            <a:ext cx="3810000" cy="1428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4) STÁTNÍ VLAJKA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horní bílý pruh, dolní červený pruh, mezi něž vsunut žerďový modrý klín do poloviny délky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poměr šířky vlajky k její délce je 2:3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pokud se věší svisle, je bílý pruh vlevo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 znamení smutku se  spustí na půl žerdi, nesmí se však dotýkat země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800px-Flag_of_the_Czech_Republic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4365104"/>
            <a:ext cx="2843808" cy="18946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5) VLAJKA PREZIDENTA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i="1" dirty="0" smtClean="0"/>
              <a:t>Velký státní znak + okraj z plaménků střídavě bílých, červených a modrých 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i="1" dirty="0" smtClean="0"/>
              <a:t>Pod ním je bílý (stříbrný) nápis </a:t>
            </a:r>
            <a:r>
              <a:rPr lang="cs-CZ" sz="2800" b="1" i="1" dirty="0" smtClean="0"/>
              <a:t>PRAVDA VÍTĚZÍ</a:t>
            </a:r>
            <a:r>
              <a:rPr lang="cs-CZ" sz="2800" i="1" dirty="0" smtClean="0"/>
              <a:t> na červené stuze podložené žlutými (zlatými) lipovými ratolestmi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u="sng" dirty="0" smtClean="0"/>
              <a:t>Použití: </a:t>
            </a:r>
            <a:r>
              <a:rPr lang="cs-CZ" sz="2800" dirty="0" smtClean="0"/>
              <a:t>sídla prezidenta při jeho</a:t>
            </a:r>
          </a:p>
          <a:p>
            <a:pPr algn="just">
              <a:buNone/>
            </a:pPr>
            <a:r>
              <a:rPr lang="cs-CZ" sz="2800" dirty="0" smtClean="0"/>
              <a:t>	 přítomnosti v ČR,prezidentův </a:t>
            </a:r>
          </a:p>
          <a:p>
            <a:pPr algn="just">
              <a:buNone/>
            </a:pPr>
            <a:r>
              <a:rPr lang="cs-CZ" sz="2800" dirty="0" smtClean="0"/>
              <a:t>	dopravní prostředek, …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" name="Obrázek 3" descr="526px-Flag_of_the_president_of_the_Czech_Republic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3501008"/>
            <a:ext cx="2448272" cy="2448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6) STÁTNÍ PEČEŤ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Velký státní znak + lipové ratolesti po stranách + kolem opis "ČESKÁ REPUBLIKA„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opatruje ji prezident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Použití: např. stvrzení</a:t>
            </a:r>
          </a:p>
          <a:p>
            <a:pPr>
              <a:buNone/>
            </a:pPr>
            <a:r>
              <a:rPr lang="cs-CZ" dirty="0" smtClean="0"/>
              <a:t>	mezinárodních smluv</a:t>
            </a:r>
            <a:endParaRPr lang="cs-CZ" dirty="0"/>
          </a:p>
        </p:txBody>
      </p:sp>
      <p:pic>
        <p:nvPicPr>
          <p:cNvPr id="4" name="Obrázek 3" descr="604px-Seal_of_the_Czech_Republic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2996952"/>
            <a:ext cx="2658923" cy="26369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7) STÁTNÍ 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Kde domov můj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dirty="0" smtClean="0"/>
              <a:t>z divadelní hry Josefa Kajetána Tyla Fidlovačka aneb Žádný hněv a žádná rvačka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dirty="0" smtClean="0"/>
              <a:t>1. uvedení: Praha, 21. 12. 1834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dirty="0" smtClean="0"/>
              <a:t>Hudba: František </a:t>
            </a:r>
            <a:r>
              <a:rPr lang="cs-CZ" sz="2800" dirty="0" err="1" smtClean="0"/>
              <a:t>Škroup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4" name="Obrázek 3" descr="Skroup-Anth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3645024"/>
            <a:ext cx="4009917" cy="25281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5410200"/>
            <a:ext cx="8519864" cy="611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Autoři české státní hymny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Josef </a:t>
            </a:r>
            <a:r>
              <a:rPr lang="cs-CZ" dirty="0" err="1" smtClean="0"/>
              <a:t>kajetán</a:t>
            </a:r>
            <a:r>
              <a:rPr lang="cs-CZ" dirty="0" smtClean="0"/>
              <a:t> tyl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František </a:t>
            </a:r>
            <a:r>
              <a:rPr lang="cs-CZ" dirty="0" err="1" smtClean="0"/>
              <a:t>škroup</a:t>
            </a:r>
            <a:endParaRPr lang="cs-CZ" dirty="0"/>
          </a:p>
        </p:txBody>
      </p:sp>
      <p:pic>
        <p:nvPicPr>
          <p:cNvPr id="12" name="Zástupný symbol pro obsah 11" descr="J__K__Tyl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37919" y="1316038"/>
            <a:ext cx="3577149" cy="3941762"/>
          </a:xfrm>
        </p:spPr>
      </p:pic>
      <p:pic>
        <p:nvPicPr>
          <p:cNvPr id="13" name="Zástupný symbol pro obsah 12" descr="Frantisek_skroup_1840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373878" y="1316038"/>
            <a:ext cx="2838069" cy="39417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Neoficiální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/>
              <a:t>Korunovační klenoty (insignie)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Svatováclavská koruna, královské žezlo, královské jablko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od roku 1962 jsou národní kulturní památkou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Uloženy v Korunní komoře chrámu sv. Víta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  <p:pic>
        <p:nvPicPr>
          <p:cNvPr id="4" name="Obrázek 3" descr="CZ-Prag-hrad-koenigsp-kronju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4221087"/>
            <a:ext cx="2736304" cy="18128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686800" cy="4525963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Jaké jsou základní státní symboly ČR?</a:t>
            </a:r>
          </a:p>
          <a:p>
            <a:pPr marL="514350" indent="-514350">
              <a:buAutoNum type="arabicParenR"/>
            </a:pPr>
            <a:r>
              <a:rPr lang="cs-CZ" dirty="0" smtClean="0"/>
              <a:t> Popište vlajku prezidenta republiky.</a:t>
            </a:r>
          </a:p>
          <a:p>
            <a:pPr marL="514350" indent="-514350">
              <a:buAutoNum type="arabicParenR"/>
            </a:pPr>
            <a:r>
              <a:rPr lang="cs-CZ" dirty="0" smtClean="0"/>
              <a:t>Kde se používá malý státní znak?</a:t>
            </a:r>
          </a:p>
          <a:p>
            <a:pPr marL="514350" indent="-514350">
              <a:buAutoNum type="arabicParenR"/>
            </a:pPr>
            <a:r>
              <a:rPr lang="cs-CZ" dirty="0" smtClean="0"/>
              <a:t>Uveďte jména autorů státní hymny ČR.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Jaký jiný název se používá pro: korunovační klenoty, státní barvy nebo vlajku prezidenta republiky   ?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40060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[online]. [cit. 27.9.2013]. Dostupný na WWW: http://cs.wikipedia.org/wiki/St%C3%A1tn%C3%AD_symboly_%C4%8Cesk%C3%A9_republiky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ANTONÍM MACHEK</a:t>
            </a:r>
            <a:r>
              <a:rPr lang="pt-BR" sz="1400" dirty="0" smtClean="0"/>
              <a:t>. </a:t>
            </a:r>
            <a:r>
              <a:rPr lang="pt-BR" sz="1400" i="1" dirty="0" smtClean="0"/>
              <a:t>http:</a:t>
            </a:r>
            <a:r>
              <a:rPr lang="cs-CZ" sz="1400" i="1" dirty="0" smtClean="0"/>
              <a:t>// </a:t>
            </a:r>
            <a:r>
              <a:rPr lang="cs-CZ" sz="1400" i="1" dirty="0" err="1" smtClean="0"/>
              <a:t>commons.wikimedia.org</a:t>
            </a:r>
            <a:r>
              <a:rPr lang="pt-BR" sz="1400" dirty="0" smtClean="0"/>
              <a:t>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9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. Dostupný na WWW:</a:t>
            </a:r>
            <a:r>
              <a:rPr lang="cs-CZ" sz="1400" dirty="0" smtClean="0"/>
              <a:t> http://www.</a:t>
            </a:r>
            <a:r>
              <a:rPr lang="cs-CZ" sz="1400" dirty="0" err="1" smtClean="0"/>
              <a:t>sms.cz</a:t>
            </a:r>
            <a:r>
              <a:rPr lang="cs-CZ" sz="1400" dirty="0" smtClean="0"/>
              <a:t>/film/okupace-ve-26-obrazech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 commons.wikimedia.org</a:t>
            </a:r>
            <a:r>
              <a:rPr lang="cs-CZ" sz="1400" i="1" dirty="0" smtClean="0"/>
              <a:t>/</a:t>
            </a:r>
            <a:r>
              <a:rPr lang="pt-BR" sz="1400" i="1" dirty="0" smtClean="0"/>
              <a:t> 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9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</a:t>
            </a:r>
            <a:r>
              <a:rPr lang="cs-CZ" sz="1400" dirty="0" smtClean="0"/>
              <a:t> http://commons.wikimedia.org/wiki/File:J._K._Tyl.jpg?uselang=cs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BALOU 46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 commons.wikimedia.org </a:t>
            </a:r>
            <a:r>
              <a:rPr lang="cs-CZ" sz="1400" i="1" dirty="0" smtClean="0"/>
              <a:t>/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9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 http://www.google.de/imgres?sa=X&amp;biw=1242&amp;bih=585&amp;tbm=isch&amp;tbnid=PzLdSVamZYLQXM%3A&amp;imgrefurl=http%3A%2F%2Fcs.wikipedia.org%2Fwiki%2FFranti%25C5%25A1ek_%25C5%25A0kroup&amp;docid=4_8G78dfsYmSxM&amp;imgurl=http%3A%2F%2Fupload.wikimedia.org%2Fwikipedia%2Fcommons%2F0%2F08%2FFrantisek_skroup_1840.jpg&amp;w=432&amp;h=600&amp;ei=SpoLU_vsK4b9ygOF8ILwDA&amp;zoom=1&amp;iact=rc&amp;dur=783&amp;page=1&amp;start=0&amp;ndsp=24&amp;ved=0CGAQrQMwAQ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DUDÁK, Vladislav, a kol. Občanská nauka pro SOŠ.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Praha: SPN – pedagogické nakladatelství, 2003, 326 s. ISBN 80-7235-233-4.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DVOŘÁK, Jan, a kol. Odmaturuj ze společenských věd.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2008, 256 s. ISBN 978-80-7358-122-0.</a:t>
            </a:r>
          </a:p>
          <a:p>
            <a:pPr>
              <a:buFont typeface="Arial" pitchFamily="34" charset="0"/>
              <a:buChar char="•"/>
            </a:pPr>
            <a:r>
              <a:rPr lang="cs-CZ" sz="1400" smtClean="0"/>
              <a:t>http://cs.wikipedia.org/wiki/St%C3%A1tn%C3%AD_symboly_%C4%8Cesk%C3%A9_republiky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784</TotalTime>
  <Words>461</Words>
  <Application>Microsoft Office PowerPoint</Application>
  <PresentationFormat>Předvádění na obrazovce (4:3)</PresentationFormat>
  <Paragraphs>81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StátNÍ SYMBOLY ČR</vt:lpstr>
      <vt:lpstr>1) VELKÝ STÁTNÍ ZNAK</vt:lpstr>
      <vt:lpstr>2) MALÝ STÁTNÍ ZNAK</vt:lpstr>
      <vt:lpstr>3) STÁTNÍ BARVY „trikolóra“</vt:lpstr>
      <vt:lpstr>4) STÁTNÍ VLAJKA</vt:lpstr>
      <vt:lpstr>5) VLAJKA PREZIDENTA REPUBLIKY</vt:lpstr>
      <vt:lpstr>6) STÁTNÍ PEČEŤ</vt:lpstr>
      <vt:lpstr>7) STÁTNÍ HYMNA</vt:lpstr>
      <vt:lpstr>Autoři české státní hymny</vt:lpstr>
      <vt:lpstr>Neoficiální symboly</vt:lpstr>
      <vt:lpstr>Otázky a úkoly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Dum</cp:lastModifiedBy>
  <cp:revision>84</cp:revision>
  <dcterms:created xsi:type="dcterms:W3CDTF">2014-02-22T13:00:24Z</dcterms:created>
  <dcterms:modified xsi:type="dcterms:W3CDTF">2014-04-23T11:11:48Z</dcterms:modified>
</cp:coreProperties>
</file>