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xlsx" ContentType="application/vnd.openxmlformats-officedocument.spreadsheetml.sheet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54" autoAdjust="0"/>
    <p:restoredTop sz="94660"/>
  </p:normalViewPr>
  <p:slideViewPr>
    <p:cSldViewPr>
      <p:cViewPr>
        <p:scale>
          <a:sx n="66" d="100"/>
          <a:sy n="66" d="100"/>
        </p:scale>
        <p:origin x="-642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layout/>
    </c:title>
    <c:plotArea>
      <c:layout/>
      <c:pieChart>
        <c:varyColors val="1"/>
        <c:ser>
          <c:idx val="0"/>
          <c:order val="0"/>
          <c:tx>
            <c:strRef>
              <c:f>'List1'!$B$1</c:f>
              <c:strCache>
                <c:ptCount val="1"/>
                <c:pt idx="0">
                  <c:v>Výsledky</c:v>
                </c:pt>
              </c:strCache>
            </c:strRef>
          </c:tx>
          <c:dLbls>
            <c:showCatName val="1"/>
            <c:showPercent val="1"/>
            <c:showLeaderLines val="1"/>
          </c:dLbls>
          <c:cat>
            <c:strRef>
              <c:f>'List1'!$A$2:$A$7</c:f>
              <c:strCache>
                <c:ptCount val="6"/>
                <c:pt idx="0">
                  <c:v>ČSSD</c:v>
                </c:pt>
                <c:pt idx="1">
                  <c:v>ANO</c:v>
                </c:pt>
                <c:pt idx="2">
                  <c:v>KSČM</c:v>
                </c:pt>
                <c:pt idx="3">
                  <c:v>TOP 09</c:v>
                </c:pt>
                <c:pt idx="4">
                  <c:v>ODS</c:v>
                </c:pt>
                <c:pt idx="5">
                  <c:v>ÚSVIT</c:v>
                </c:pt>
              </c:strCache>
            </c:strRef>
          </c:cat>
          <c:val>
            <c:numRef>
              <c:f>'List1'!$B$2:$B$7</c:f>
              <c:numCache>
                <c:formatCode>General</c:formatCode>
                <c:ptCount val="6"/>
                <c:pt idx="0">
                  <c:v>20.45</c:v>
                </c:pt>
                <c:pt idx="1">
                  <c:v>18.649999999999999</c:v>
                </c:pt>
                <c:pt idx="2">
                  <c:v>14.91</c:v>
                </c:pt>
                <c:pt idx="3">
                  <c:v>11.99</c:v>
                </c:pt>
                <c:pt idx="4">
                  <c:v>7.72</c:v>
                </c:pt>
                <c:pt idx="5">
                  <c:v>6.88</c:v>
                </c:pt>
              </c:numCache>
            </c:numRef>
          </c:val>
        </c:ser>
        <c:dLbls>
          <c:showCatName val="1"/>
          <c:showPercent val="1"/>
        </c:dLbls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56DBD4-EF56-46B6-AEB6-C392BE158E3C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9BBF6F-EF81-46B5-B8AA-D1145BD5B51D}">
      <dgm:prSet phldrT="[Text]"/>
      <dgm:spPr/>
      <dgm:t>
        <a:bodyPr/>
        <a:lstStyle/>
        <a:p>
          <a:pPr algn="ctr"/>
          <a:r>
            <a:rPr lang="cs-CZ" dirty="0" smtClean="0"/>
            <a:t>FUKCE</a:t>
          </a:r>
          <a:endParaRPr lang="cs-CZ" dirty="0"/>
        </a:p>
      </dgm:t>
    </dgm:pt>
    <dgm:pt modelId="{470FD781-036C-4088-86F7-7BB92557021B}" type="parTrans" cxnId="{E43A4BBC-4D2C-42C3-9D9D-47B21CFE3DBA}">
      <dgm:prSet/>
      <dgm:spPr/>
      <dgm:t>
        <a:bodyPr/>
        <a:lstStyle/>
        <a:p>
          <a:pPr algn="ctr"/>
          <a:endParaRPr lang="cs-CZ"/>
        </a:p>
      </dgm:t>
    </dgm:pt>
    <dgm:pt modelId="{B6224A2F-AA03-41BD-8034-0D79CE288329}" type="sibTrans" cxnId="{E43A4BBC-4D2C-42C3-9D9D-47B21CFE3DBA}">
      <dgm:prSet/>
      <dgm:spPr/>
      <dgm:t>
        <a:bodyPr/>
        <a:lstStyle/>
        <a:p>
          <a:pPr algn="ctr"/>
          <a:endParaRPr lang="cs-CZ"/>
        </a:p>
      </dgm:t>
    </dgm:pt>
    <dgm:pt modelId="{C7AADDFC-4025-4949-AF60-E47D2CEF9B22}">
      <dgm:prSet phldrT="[Text]"/>
      <dgm:spPr/>
      <dgm:t>
        <a:bodyPr/>
        <a:lstStyle/>
        <a:p>
          <a:pPr algn="ctr"/>
          <a:r>
            <a:rPr lang="cs-CZ" dirty="0" smtClean="0"/>
            <a:t>Legitimace veřejné moci</a:t>
          </a:r>
          <a:endParaRPr lang="cs-CZ" dirty="0"/>
        </a:p>
      </dgm:t>
    </dgm:pt>
    <dgm:pt modelId="{7F60E0A6-D368-48CB-8004-970D6BD36BBB}" type="parTrans" cxnId="{C3025AD1-A54B-47FC-A165-A785DE0E889B}">
      <dgm:prSet/>
      <dgm:spPr/>
      <dgm:t>
        <a:bodyPr/>
        <a:lstStyle/>
        <a:p>
          <a:pPr algn="ctr"/>
          <a:endParaRPr lang="cs-CZ"/>
        </a:p>
      </dgm:t>
    </dgm:pt>
    <dgm:pt modelId="{74478BB6-135D-45D8-8484-D7703CF3B481}" type="sibTrans" cxnId="{C3025AD1-A54B-47FC-A165-A785DE0E889B}">
      <dgm:prSet/>
      <dgm:spPr/>
      <dgm:t>
        <a:bodyPr/>
        <a:lstStyle/>
        <a:p>
          <a:pPr algn="ctr"/>
          <a:endParaRPr lang="cs-CZ"/>
        </a:p>
      </dgm:t>
    </dgm:pt>
    <dgm:pt modelId="{0FD24C6F-1D9E-4CF5-BC57-BB56C37974E0}">
      <dgm:prSet phldrT="[Text]"/>
      <dgm:spPr/>
      <dgm:t>
        <a:bodyPr/>
        <a:lstStyle/>
        <a:p>
          <a:pPr algn="ctr"/>
          <a:r>
            <a:rPr lang="cs-CZ" dirty="0" smtClean="0"/>
            <a:t>Prostředek k výběru politické elity</a:t>
          </a:r>
          <a:endParaRPr lang="cs-CZ" dirty="0"/>
        </a:p>
      </dgm:t>
    </dgm:pt>
    <dgm:pt modelId="{CD737A28-87AA-4794-B7DC-C351FA6F6AAF}" type="sibTrans" cxnId="{0AAFFB9F-3FB3-4E8D-831E-F6E5CA4BF6FD}">
      <dgm:prSet/>
      <dgm:spPr/>
      <dgm:t>
        <a:bodyPr/>
        <a:lstStyle/>
        <a:p>
          <a:pPr algn="ctr"/>
          <a:endParaRPr lang="cs-CZ"/>
        </a:p>
      </dgm:t>
    </dgm:pt>
    <dgm:pt modelId="{537DB356-BE10-4E70-AE64-60F3170E874D}" type="parTrans" cxnId="{0AAFFB9F-3FB3-4E8D-831E-F6E5CA4BF6FD}">
      <dgm:prSet/>
      <dgm:spPr/>
      <dgm:t>
        <a:bodyPr/>
        <a:lstStyle/>
        <a:p>
          <a:pPr algn="ctr"/>
          <a:endParaRPr lang="cs-CZ"/>
        </a:p>
      </dgm:t>
    </dgm:pt>
    <dgm:pt modelId="{5E95DFFF-F612-4931-AA57-52C339BA7B6A}">
      <dgm:prSet phldrT="[Text]"/>
      <dgm:spPr/>
      <dgm:t>
        <a:bodyPr/>
        <a:lstStyle/>
        <a:p>
          <a:pPr algn="ctr"/>
          <a:r>
            <a:rPr lang="cs-CZ" dirty="0" smtClean="0"/>
            <a:t>Pokojné řešení politických konfliktů</a:t>
          </a:r>
          <a:endParaRPr lang="cs-CZ" dirty="0"/>
        </a:p>
      </dgm:t>
    </dgm:pt>
    <dgm:pt modelId="{1EEC7EB8-D290-4343-B2A3-EF292D73377C}" type="sibTrans" cxnId="{A3A615F2-D3DE-4AEA-B203-6E08A69DF4C9}">
      <dgm:prSet/>
      <dgm:spPr/>
      <dgm:t>
        <a:bodyPr/>
        <a:lstStyle/>
        <a:p>
          <a:pPr algn="ctr"/>
          <a:endParaRPr lang="cs-CZ"/>
        </a:p>
      </dgm:t>
    </dgm:pt>
    <dgm:pt modelId="{12F2D04E-A013-4090-8CCB-A3B8702143B8}" type="parTrans" cxnId="{A3A615F2-D3DE-4AEA-B203-6E08A69DF4C9}">
      <dgm:prSet/>
      <dgm:spPr/>
      <dgm:t>
        <a:bodyPr/>
        <a:lstStyle/>
        <a:p>
          <a:pPr algn="ctr"/>
          <a:endParaRPr lang="cs-CZ"/>
        </a:p>
      </dgm:t>
    </dgm:pt>
    <dgm:pt modelId="{7B47831E-345B-4873-9C5F-07CBDF3A3B34}">
      <dgm:prSet phldrT="[Text]"/>
      <dgm:spPr/>
      <dgm:t>
        <a:bodyPr/>
        <a:lstStyle/>
        <a:p>
          <a:pPr algn="ctr"/>
          <a:r>
            <a:rPr lang="cs-CZ" dirty="0" smtClean="0"/>
            <a:t>Kontrola veřejné moc</a:t>
          </a:r>
          <a:endParaRPr lang="cs-CZ" dirty="0"/>
        </a:p>
      </dgm:t>
    </dgm:pt>
    <dgm:pt modelId="{AFA909E1-486E-445E-BF34-8858B1A3A951}" type="sibTrans" cxnId="{2FA4F387-B34B-43AE-BCA1-84D8270E0AF7}">
      <dgm:prSet/>
      <dgm:spPr/>
      <dgm:t>
        <a:bodyPr/>
        <a:lstStyle/>
        <a:p>
          <a:pPr algn="ctr"/>
          <a:endParaRPr lang="cs-CZ"/>
        </a:p>
      </dgm:t>
    </dgm:pt>
    <dgm:pt modelId="{B7657802-9FE6-441A-92C1-0BD89617881F}" type="parTrans" cxnId="{2FA4F387-B34B-43AE-BCA1-84D8270E0AF7}">
      <dgm:prSet/>
      <dgm:spPr/>
      <dgm:t>
        <a:bodyPr/>
        <a:lstStyle/>
        <a:p>
          <a:pPr algn="ctr"/>
          <a:endParaRPr lang="cs-CZ"/>
        </a:p>
      </dgm:t>
    </dgm:pt>
    <dgm:pt modelId="{878DFB3D-4D2D-454E-BB11-C8850750EB31}">
      <dgm:prSet phldrT="[Text]"/>
      <dgm:spPr/>
      <dgm:t>
        <a:bodyPr/>
        <a:lstStyle/>
        <a:p>
          <a:pPr algn="ctr"/>
          <a:r>
            <a:rPr lang="cs-CZ" dirty="0" smtClean="0"/>
            <a:t>Zpětná vazba</a:t>
          </a:r>
          <a:endParaRPr lang="cs-CZ" dirty="0"/>
        </a:p>
      </dgm:t>
    </dgm:pt>
    <dgm:pt modelId="{43FBD29E-B619-4948-A589-FDABB3AF9B4D}" type="parTrans" cxnId="{DB3E4684-52BC-41DB-8BFF-3479F9B37C52}">
      <dgm:prSet/>
      <dgm:spPr/>
      <dgm:t>
        <a:bodyPr/>
        <a:lstStyle/>
        <a:p>
          <a:pPr algn="ctr"/>
          <a:endParaRPr lang="cs-CZ"/>
        </a:p>
      </dgm:t>
    </dgm:pt>
    <dgm:pt modelId="{5A026739-065D-4AD8-A713-99D5C1870855}" type="sibTrans" cxnId="{DB3E4684-52BC-41DB-8BFF-3479F9B37C52}">
      <dgm:prSet/>
      <dgm:spPr/>
      <dgm:t>
        <a:bodyPr/>
        <a:lstStyle/>
        <a:p>
          <a:pPr algn="ctr"/>
          <a:endParaRPr lang="cs-CZ"/>
        </a:p>
      </dgm:t>
    </dgm:pt>
    <dgm:pt modelId="{4418F809-99D9-47F0-91D2-80043FC728D2}" type="pres">
      <dgm:prSet presAssocID="{1256DBD4-EF56-46B6-AEB6-C392BE158E3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C37164-ADE6-4030-A58C-E274B41ADFAE}" type="pres">
      <dgm:prSet presAssocID="{029BBF6F-EF81-46B5-B8AA-D1145BD5B51D}" presName="roof" presStyleLbl="dkBgShp" presStyleIdx="0" presStyleCnt="2" custLinFactNeighborX="2400" custLinFactNeighborY="-32520"/>
      <dgm:spPr/>
      <dgm:t>
        <a:bodyPr/>
        <a:lstStyle/>
        <a:p>
          <a:endParaRPr lang="cs-CZ"/>
        </a:p>
      </dgm:t>
    </dgm:pt>
    <dgm:pt modelId="{EA5B3916-1B22-4AF8-A156-9F5A45F562A8}" type="pres">
      <dgm:prSet presAssocID="{029BBF6F-EF81-46B5-B8AA-D1145BD5B51D}" presName="pillars" presStyleCnt="0"/>
      <dgm:spPr/>
    </dgm:pt>
    <dgm:pt modelId="{FADB52F9-345B-440B-A16C-331C54EA81B0}" type="pres">
      <dgm:prSet presAssocID="{029BBF6F-EF81-46B5-B8AA-D1145BD5B51D}" presName="pillar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18BA4B-F39A-4025-9818-E22B73D26514}" type="pres">
      <dgm:prSet presAssocID="{0FD24C6F-1D9E-4CF5-BC57-BB56C37974E0}" presName="pillar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E6D06-3738-47F3-8853-EFDA2DAB60E6}" type="pres">
      <dgm:prSet presAssocID="{5E95DFFF-F612-4931-AA57-52C339BA7B6A}" presName="pillar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BC5519-94EC-4BB2-8C6E-2DADBFDDC954}" type="pres">
      <dgm:prSet presAssocID="{7B47831E-345B-4873-9C5F-07CBDF3A3B34}" presName="pillar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C8BE5-DC86-4A2A-92C6-85AB293E53A0}" type="pres">
      <dgm:prSet presAssocID="{878DFB3D-4D2D-454E-BB11-C8850750EB31}" presName="pillar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3E5E97-AFB1-47E2-8C6C-16E84041AC8B}" type="pres">
      <dgm:prSet presAssocID="{029BBF6F-EF81-46B5-B8AA-D1145BD5B51D}" presName="base" presStyleLbl="dkBgShp" presStyleIdx="1" presStyleCnt="2"/>
      <dgm:spPr/>
    </dgm:pt>
  </dgm:ptLst>
  <dgm:cxnLst>
    <dgm:cxn modelId="{DD57FF34-3402-4483-9C5F-76D4F6370074}" type="presOf" srcId="{878DFB3D-4D2D-454E-BB11-C8850750EB31}" destId="{D86C8BE5-DC86-4A2A-92C6-85AB293E53A0}" srcOrd="0" destOrd="0" presId="urn:microsoft.com/office/officeart/2005/8/layout/hList3"/>
    <dgm:cxn modelId="{DB3E4684-52BC-41DB-8BFF-3479F9B37C52}" srcId="{029BBF6F-EF81-46B5-B8AA-D1145BD5B51D}" destId="{878DFB3D-4D2D-454E-BB11-C8850750EB31}" srcOrd="4" destOrd="0" parTransId="{43FBD29E-B619-4948-A589-FDABB3AF9B4D}" sibTransId="{5A026739-065D-4AD8-A713-99D5C1870855}"/>
    <dgm:cxn modelId="{E43A4BBC-4D2C-42C3-9D9D-47B21CFE3DBA}" srcId="{1256DBD4-EF56-46B6-AEB6-C392BE158E3C}" destId="{029BBF6F-EF81-46B5-B8AA-D1145BD5B51D}" srcOrd="0" destOrd="0" parTransId="{470FD781-036C-4088-86F7-7BB92557021B}" sibTransId="{B6224A2F-AA03-41BD-8034-0D79CE288329}"/>
    <dgm:cxn modelId="{F9EE860A-E88B-4FFD-BAB2-C649B46650C4}" type="presOf" srcId="{029BBF6F-EF81-46B5-B8AA-D1145BD5B51D}" destId="{CBC37164-ADE6-4030-A58C-E274B41ADFAE}" srcOrd="0" destOrd="0" presId="urn:microsoft.com/office/officeart/2005/8/layout/hList3"/>
    <dgm:cxn modelId="{B17818DC-D5DE-4EBA-AB2E-E0DE9665DFD3}" type="presOf" srcId="{0FD24C6F-1D9E-4CF5-BC57-BB56C37974E0}" destId="{9318BA4B-F39A-4025-9818-E22B73D26514}" srcOrd="0" destOrd="0" presId="urn:microsoft.com/office/officeart/2005/8/layout/hList3"/>
    <dgm:cxn modelId="{3A527951-002E-4EE8-8796-D63EABC2C282}" type="presOf" srcId="{5E95DFFF-F612-4931-AA57-52C339BA7B6A}" destId="{7DBE6D06-3738-47F3-8853-EFDA2DAB60E6}" srcOrd="0" destOrd="0" presId="urn:microsoft.com/office/officeart/2005/8/layout/hList3"/>
    <dgm:cxn modelId="{43177455-1293-4788-BD0A-14854F3900D5}" type="presOf" srcId="{C7AADDFC-4025-4949-AF60-E47D2CEF9B22}" destId="{FADB52F9-345B-440B-A16C-331C54EA81B0}" srcOrd="0" destOrd="0" presId="urn:microsoft.com/office/officeart/2005/8/layout/hList3"/>
    <dgm:cxn modelId="{C3025AD1-A54B-47FC-A165-A785DE0E889B}" srcId="{029BBF6F-EF81-46B5-B8AA-D1145BD5B51D}" destId="{C7AADDFC-4025-4949-AF60-E47D2CEF9B22}" srcOrd="0" destOrd="0" parTransId="{7F60E0A6-D368-48CB-8004-970D6BD36BBB}" sibTransId="{74478BB6-135D-45D8-8484-D7703CF3B481}"/>
    <dgm:cxn modelId="{A3A615F2-D3DE-4AEA-B203-6E08A69DF4C9}" srcId="{029BBF6F-EF81-46B5-B8AA-D1145BD5B51D}" destId="{5E95DFFF-F612-4931-AA57-52C339BA7B6A}" srcOrd="2" destOrd="0" parTransId="{12F2D04E-A013-4090-8CCB-A3B8702143B8}" sibTransId="{1EEC7EB8-D290-4343-B2A3-EF292D73377C}"/>
    <dgm:cxn modelId="{F971C49B-EC18-4DCD-B42A-F9AD8A8627E4}" type="presOf" srcId="{1256DBD4-EF56-46B6-AEB6-C392BE158E3C}" destId="{4418F809-99D9-47F0-91D2-80043FC728D2}" srcOrd="0" destOrd="0" presId="urn:microsoft.com/office/officeart/2005/8/layout/hList3"/>
    <dgm:cxn modelId="{E1C5E934-0AF6-477F-AE6C-0446E29ACBF0}" type="presOf" srcId="{7B47831E-345B-4873-9C5F-07CBDF3A3B34}" destId="{5BBC5519-94EC-4BB2-8C6E-2DADBFDDC954}" srcOrd="0" destOrd="0" presId="urn:microsoft.com/office/officeart/2005/8/layout/hList3"/>
    <dgm:cxn modelId="{0AAFFB9F-3FB3-4E8D-831E-F6E5CA4BF6FD}" srcId="{029BBF6F-EF81-46B5-B8AA-D1145BD5B51D}" destId="{0FD24C6F-1D9E-4CF5-BC57-BB56C37974E0}" srcOrd="1" destOrd="0" parTransId="{537DB356-BE10-4E70-AE64-60F3170E874D}" sibTransId="{CD737A28-87AA-4794-B7DC-C351FA6F6AAF}"/>
    <dgm:cxn modelId="{2FA4F387-B34B-43AE-BCA1-84D8270E0AF7}" srcId="{029BBF6F-EF81-46B5-B8AA-D1145BD5B51D}" destId="{7B47831E-345B-4873-9C5F-07CBDF3A3B34}" srcOrd="3" destOrd="0" parTransId="{B7657802-9FE6-441A-92C1-0BD89617881F}" sibTransId="{AFA909E1-486E-445E-BF34-8858B1A3A951}"/>
    <dgm:cxn modelId="{1A09A69B-1D90-4CF8-907C-22CBE8F806B9}" type="presParOf" srcId="{4418F809-99D9-47F0-91D2-80043FC728D2}" destId="{CBC37164-ADE6-4030-A58C-E274B41ADFAE}" srcOrd="0" destOrd="0" presId="urn:microsoft.com/office/officeart/2005/8/layout/hList3"/>
    <dgm:cxn modelId="{673DF8F1-A698-4A58-AB50-83D2DC34EAA0}" type="presParOf" srcId="{4418F809-99D9-47F0-91D2-80043FC728D2}" destId="{EA5B3916-1B22-4AF8-A156-9F5A45F562A8}" srcOrd="1" destOrd="0" presId="urn:microsoft.com/office/officeart/2005/8/layout/hList3"/>
    <dgm:cxn modelId="{4C2D659D-89B2-4627-8A12-FE94A4EBF042}" type="presParOf" srcId="{EA5B3916-1B22-4AF8-A156-9F5A45F562A8}" destId="{FADB52F9-345B-440B-A16C-331C54EA81B0}" srcOrd="0" destOrd="0" presId="urn:microsoft.com/office/officeart/2005/8/layout/hList3"/>
    <dgm:cxn modelId="{70A7B596-71A9-4A9F-86BC-1862F089D16D}" type="presParOf" srcId="{EA5B3916-1B22-4AF8-A156-9F5A45F562A8}" destId="{9318BA4B-F39A-4025-9818-E22B73D26514}" srcOrd="1" destOrd="0" presId="urn:microsoft.com/office/officeart/2005/8/layout/hList3"/>
    <dgm:cxn modelId="{B1715808-DF88-4938-9960-82EB79372064}" type="presParOf" srcId="{EA5B3916-1B22-4AF8-A156-9F5A45F562A8}" destId="{7DBE6D06-3738-47F3-8853-EFDA2DAB60E6}" srcOrd="2" destOrd="0" presId="urn:microsoft.com/office/officeart/2005/8/layout/hList3"/>
    <dgm:cxn modelId="{C38BB628-0A37-4D57-8A0E-0C5D5C47E07B}" type="presParOf" srcId="{EA5B3916-1B22-4AF8-A156-9F5A45F562A8}" destId="{5BBC5519-94EC-4BB2-8C6E-2DADBFDDC954}" srcOrd="3" destOrd="0" presId="urn:microsoft.com/office/officeart/2005/8/layout/hList3"/>
    <dgm:cxn modelId="{13DB0338-8A41-42F1-9C01-2CE259EDD6C4}" type="presParOf" srcId="{EA5B3916-1B22-4AF8-A156-9F5A45F562A8}" destId="{D86C8BE5-DC86-4A2A-92C6-85AB293E53A0}" srcOrd="4" destOrd="0" presId="urn:microsoft.com/office/officeart/2005/8/layout/hList3"/>
    <dgm:cxn modelId="{55E2F0CB-3D14-43D7-BB91-492010BFF77E}" type="presParOf" srcId="{4418F809-99D9-47F0-91D2-80043FC728D2}" destId="{403E5E97-AFB1-47E2-8C6C-16E84041AC8B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DF49DE-4F63-4B01-955C-8DD44CBCF6F4}" type="doc">
      <dgm:prSet loTypeId="urn:microsoft.com/office/officeart/2005/8/layout/arrow1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766E0C5-5B30-42DB-B3F6-A28CE886D00D}">
      <dgm:prSet phldrT="[Text]" custT="1"/>
      <dgm:spPr/>
      <dgm:t>
        <a:bodyPr/>
        <a:lstStyle/>
        <a:p>
          <a:pPr algn="l"/>
          <a:endParaRPr lang="cs-CZ" sz="1800" b="1" u="sng" dirty="0" smtClean="0"/>
        </a:p>
        <a:p>
          <a:pPr algn="l"/>
          <a:r>
            <a:rPr lang="cs-CZ" sz="1800" b="1" u="sng" dirty="0" smtClean="0"/>
            <a:t>1) Objektivní smysl</a:t>
          </a:r>
        </a:p>
        <a:p>
          <a:pPr algn="l"/>
          <a:r>
            <a:rPr lang="cs-CZ" sz="1800" dirty="0" smtClean="0"/>
            <a:t>*Soubor právních norem upravující volby</a:t>
          </a:r>
        </a:p>
        <a:p>
          <a:pPr algn="l"/>
          <a:r>
            <a:rPr lang="cs-CZ" sz="1800" dirty="0" smtClean="0"/>
            <a:t>* např. Zákon o volbách do Parlamentu ČR</a:t>
          </a:r>
        </a:p>
        <a:p>
          <a:pPr algn="l"/>
          <a:endParaRPr lang="cs-CZ" sz="1800" dirty="0" smtClean="0"/>
        </a:p>
      </dgm:t>
    </dgm:pt>
    <dgm:pt modelId="{9E50CABD-F3BF-488C-BD71-BD8360EA83A9}" type="parTrans" cxnId="{62542637-8801-45A3-B2B8-0FC433F4B019}">
      <dgm:prSet/>
      <dgm:spPr/>
      <dgm:t>
        <a:bodyPr/>
        <a:lstStyle/>
        <a:p>
          <a:endParaRPr lang="cs-CZ"/>
        </a:p>
      </dgm:t>
    </dgm:pt>
    <dgm:pt modelId="{9AB397F5-9F1B-4AC5-AC89-96B6A814AC37}" type="sibTrans" cxnId="{62542637-8801-45A3-B2B8-0FC433F4B019}">
      <dgm:prSet/>
      <dgm:spPr/>
      <dgm:t>
        <a:bodyPr/>
        <a:lstStyle/>
        <a:p>
          <a:endParaRPr lang="cs-CZ"/>
        </a:p>
      </dgm:t>
    </dgm:pt>
    <dgm:pt modelId="{6D5F5F36-BBA5-4B77-A930-AFEE6E1EF7B0}">
      <dgm:prSet phldrT="[Text]" custT="1"/>
      <dgm:spPr/>
      <dgm:t>
        <a:bodyPr/>
        <a:lstStyle/>
        <a:p>
          <a:pPr algn="l"/>
          <a:r>
            <a:rPr lang="cs-CZ" sz="1800" b="1" u="sng" dirty="0" smtClean="0"/>
            <a:t>2) Subjektivní smysl</a:t>
          </a:r>
        </a:p>
        <a:p>
          <a:pPr algn="l"/>
          <a:r>
            <a:rPr lang="cs-CZ" sz="1800" dirty="0" smtClean="0"/>
            <a:t>*právo každého voliče</a:t>
          </a:r>
        </a:p>
        <a:p>
          <a:pPr algn="l"/>
          <a:r>
            <a:rPr lang="cs-CZ" sz="1800" dirty="0" smtClean="0"/>
            <a:t>a) </a:t>
          </a:r>
          <a:r>
            <a:rPr lang="cs-CZ" sz="1800" i="1" dirty="0" smtClean="0"/>
            <a:t>aktivní:</a:t>
          </a:r>
          <a:r>
            <a:rPr lang="cs-CZ" sz="1800" i="0" dirty="0" smtClean="0"/>
            <a:t> volit</a:t>
          </a:r>
        </a:p>
        <a:p>
          <a:pPr algn="l"/>
          <a:r>
            <a:rPr lang="cs-CZ" sz="1800" i="0" dirty="0" smtClean="0"/>
            <a:t>b) </a:t>
          </a:r>
          <a:r>
            <a:rPr lang="cs-CZ" sz="1800" i="1" dirty="0" smtClean="0"/>
            <a:t>pasivní: </a:t>
          </a:r>
          <a:r>
            <a:rPr lang="cs-CZ" sz="1800" i="0" dirty="0" smtClean="0"/>
            <a:t>být volen</a:t>
          </a:r>
          <a:endParaRPr lang="cs-CZ" sz="1800" i="1" dirty="0"/>
        </a:p>
      </dgm:t>
    </dgm:pt>
    <dgm:pt modelId="{9A8F6EA9-5773-4250-B79A-245056923654}" type="parTrans" cxnId="{E190E9D2-99B1-442B-B4BC-B89DC76AA21A}">
      <dgm:prSet/>
      <dgm:spPr/>
      <dgm:t>
        <a:bodyPr/>
        <a:lstStyle/>
        <a:p>
          <a:endParaRPr lang="cs-CZ"/>
        </a:p>
      </dgm:t>
    </dgm:pt>
    <dgm:pt modelId="{B540B0E1-7870-4BE9-85D1-A8829952908B}" type="sibTrans" cxnId="{E190E9D2-99B1-442B-B4BC-B89DC76AA21A}">
      <dgm:prSet/>
      <dgm:spPr/>
      <dgm:t>
        <a:bodyPr/>
        <a:lstStyle/>
        <a:p>
          <a:endParaRPr lang="cs-CZ"/>
        </a:p>
      </dgm:t>
    </dgm:pt>
    <dgm:pt modelId="{CE68B89E-2D5F-4C57-8A97-19354E14AC54}" type="pres">
      <dgm:prSet presAssocID="{39DF49DE-4F63-4B01-955C-8DD44CBCF6F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4A84DBB-C03E-48D3-93CC-38CCA585453E}" type="pres">
      <dgm:prSet presAssocID="{7766E0C5-5B30-42DB-B3F6-A28CE886D00D}" presName="arrow" presStyleLbl="node1" presStyleIdx="0" presStyleCnt="2" custScaleY="892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6B959D-B245-4555-BF48-6B45B14A10B7}" type="pres">
      <dgm:prSet presAssocID="{6D5F5F36-BBA5-4B77-A930-AFEE6E1EF7B0}" presName="arrow" presStyleLbl="node1" presStyleIdx="1" presStyleCnt="2" custScaleX="101464" custScaleY="91350" custRadScaleRad="98169" custRadScaleInc="-2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66711B-7C0B-4C01-AC6A-16E8AA8CA21B}" type="presOf" srcId="{39DF49DE-4F63-4B01-955C-8DD44CBCF6F4}" destId="{CE68B89E-2D5F-4C57-8A97-19354E14AC54}" srcOrd="0" destOrd="0" presId="urn:microsoft.com/office/officeart/2005/8/layout/arrow1"/>
    <dgm:cxn modelId="{E190E9D2-99B1-442B-B4BC-B89DC76AA21A}" srcId="{39DF49DE-4F63-4B01-955C-8DD44CBCF6F4}" destId="{6D5F5F36-BBA5-4B77-A930-AFEE6E1EF7B0}" srcOrd="1" destOrd="0" parTransId="{9A8F6EA9-5773-4250-B79A-245056923654}" sibTransId="{B540B0E1-7870-4BE9-85D1-A8829952908B}"/>
    <dgm:cxn modelId="{62542637-8801-45A3-B2B8-0FC433F4B019}" srcId="{39DF49DE-4F63-4B01-955C-8DD44CBCF6F4}" destId="{7766E0C5-5B30-42DB-B3F6-A28CE886D00D}" srcOrd="0" destOrd="0" parTransId="{9E50CABD-F3BF-488C-BD71-BD8360EA83A9}" sibTransId="{9AB397F5-9F1B-4AC5-AC89-96B6A814AC37}"/>
    <dgm:cxn modelId="{B14CC261-EE8B-4A6B-AFFB-17A8BA18A814}" type="presOf" srcId="{6D5F5F36-BBA5-4B77-A930-AFEE6E1EF7B0}" destId="{A56B959D-B245-4555-BF48-6B45B14A10B7}" srcOrd="0" destOrd="0" presId="urn:microsoft.com/office/officeart/2005/8/layout/arrow1"/>
    <dgm:cxn modelId="{98C30B46-C5CB-42C4-91F2-EF651C4B4586}" type="presOf" srcId="{7766E0C5-5B30-42DB-B3F6-A28CE886D00D}" destId="{84A84DBB-C03E-48D3-93CC-38CCA585453E}" srcOrd="0" destOrd="0" presId="urn:microsoft.com/office/officeart/2005/8/layout/arrow1"/>
    <dgm:cxn modelId="{312C71F2-9315-48F6-B8BE-88B36E28031E}" type="presParOf" srcId="{CE68B89E-2D5F-4C57-8A97-19354E14AC54}" destId="{84A84DBB-C03E-48D3-93CC-38CCA585453E}" srcOrd="0" destOrd="0" presId="urn:microsoft.com/office/officeart/2005/8/layout/arrow1"/>
    <dgm:cxn modelId="{6B9B4EE8-80F9-44C1-9F5E-91CB9A1F6349}" type="presParOf" srcId="{CE68B89E-2D5F-4C57-8A97-19354E14AC54}" destId="{A56B959D-B245-4555-BF48-6B45B14A10B7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E0CC2A-E15F-4948-B3DC-A30E428CEDC1}" type="doc">
      <dgm:prSet loTypeId="urn:microsoft.com/office/officeart/2005/8/layout/pyramid1" loCatId="pyramid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E566EE-485F-417A-B823-D770D87AF291}">
      <dgm:prSet phldrT="[Text]" custT="1"/>
      <dgm:spPr/>
      <dgm:t>
        <a:bodyPr/>
        <a:lstStyle/>
        <a:p>
          <a:endParaRPr lang="cs-CZ" sz="2000" dirty="0" smtClean="0"/>
        </a:p>
        <a:p>
          <a:r>
            <a:rPr lang="cs-CZ" sz="2000" dirty="0" smtClean="0"/>
            <a:t>Každé 4 roky</a:t>
          </a:r>
        </a:p>
        <a:p>
          <a:r>
            <a:rPr lang="cs-CZ" sz="2000" dirty="0" smtClean="0"/>
            <a:t>13 krajů + hlavní město Praha</a:t>
          </a:r>
        </a:p>
        <a:p>
          <a:endParaRPr lang="cs-CZ" sz="2000" dirty="0"/>
        </a:p>
      </dgm:t>
    </dgm:pt>
    <dgm:pt modelId="{CA122604-6770-441C-8373-59431E19DCE1}" type="parTrans" cxnId="{CD703808-9917-4A2B-A2FB-AACD90BF6660}">
      <dgm:prSet/>
      <dgm:spPr/>
      <dgm:t>
        <a:bodyPr/>
        <a:lstStyle/>
        <a:p>
          <a:endParaRPr lang="cs-CZ"/>
        </a:p>
      </dgm:t>
    </dgm:pt>
    <dgm:pt modelId="{A4C23196-3C8F-4C9F-9557-D8A8A96F575A}" type="sibTrans" cxnId="{CD703808-9917-4A2B-A2FB-AACD90BF6660}">
      <dgm:prSet/>
      <dgm:spPr/>
      <dgm:t>
        <a:bodyPr/>
        <a:lstStyle/>
        <a:p>
          <a:endParaRPr lang="cs-CZ"/>
        </a:p>
      </dgm:t>
    </dgm:pt>
    <dgm:pt modelId="{AC3F6958-503F-4F6B-BC1A-F197353113BE}">
      <dgm:prSet phldrT="[Text]" custT="1"/>
      <dgm:spPr/>
      <dgm:t>
        <a:bodyPr/>
        <a:lstStyle/>
        <a:p>
          <a:r>
            <a:rPr lang="cs-CZ" sz="2000" dirty="0" smtClean="0"/>
            <a:t>Zásady poměrného zastoupení</a:t>
          </a:r>
          <a:endParaRPr lang="cs-CZ" sz="2000" dirty="0"/>
        </a:p>
      </dgm:t>
    </dgm:pt>
    <dgm:pt modelId="{9A1F501D-8B99-48AC-A3D8-D73CE8DC33D6}" type="parTrans" cxnId="{8EF8E069-3B18-4ED5-8464-C5CB27E5DB22}">
      <dgm:prSet/>
      <dgm:spPr/>
      <dgm:t>
        <a:bodyPr/>
        <a:lstStyle/>
        <a:p>
          <a:endParaRPr lang="cs-CZ"/>
        </a:p>
      </dgm:t>
    </dgm:pt>
    <dgm:pt modelId="{C23FD9BD-1D87-49F2-B370-8C8551126175}" type="sibTrans" cxnId="{8EF8E069-3B18-4ED5-8464-C5CB27E5DB22}">
      <dgm:prSet/>
      <dgm:spPr/>
      <dgm:t>
        <a:bodyPr/>
        <a:lstStyle/>
        <a:p>
          <a:endParaRPr lang="cs-CZ"/>
        </a:p>
      </dgm:t>
    </dgm:pt>
    <dgm:pt modelId="{9514B6A4-4AA9-4E9D-B974-5942F55086FE}">
      <dgm:prSet phldrT="[Text]" custT="1"/>
      <dgm:spPr/>
      <dgm:t>
        <a:bodyPr/>
        <a:lstStyle/>
        <a:p>
          <a:r>
            <a:rPr lang="cs-CZ" sz="2000" dirty="0" smtClean="0"/>
            <a:t>Preferenční hlas lze udělit max. 4 kandidátům</a:t>
          </a:r>
          <a:endParaRPr lang="cs-CZ" sz="2000" dirty="0"/>
        </a:p>
      </dgm:t>
    </dgm:pt>
    <dgm:pt modelId="{87DCE81A-BAB5-4A1A-8DE3-5CDDB4017E90}" type="parTrans" cxnId="{457ABCD8-6A9A-436D-83B3-6A1567045E42}">
      <dgm:prSet/>
      <dgm:spPr/>
      <dgm:t>
        <a:bodyPr/>
        <a:lstStyle/>
        <a:p>
          <a:endParaRPr lang="cs-CZ"/>
        </a:p>
      </dgm:t>
    </dgm:pt>
    <dgm:pt modelId="{D6DA40FC-E4E1-4CB9-8614-C519766F3CFA}" type="sibTrans" cxnId="{457ABCD8-6A9A-436D-83B3-6A1567045E42}">
      <dgm:prSet/>
      <dgm:spPr/>
      <dgm:t>
        <a:bodyPr/>
        <a:lstStyle/>
        <a:p>
          <a:endParaRPr lang="cs-CZ"/>
        </a:p>
      </dgm:t>
    </dgm:pt>
    <dgm:pt modelId="{FA780ABE-5BA6-4714-98D1-E2F386A57338}">
      <dgm:prSet phldrT="[Text]"/>
      <dgm:spPr/>
      <dgm:t>
        <a:bodyPr/>
        <a:lstStyle/>
        <a:p>
          <a:r>
            <a:rPr lang="cs-CZ" u="none" dirty="0" smtClean="0"/>
            <a:t>Uzavírací klauzule pro politické strany, politická hnutí a koalice je 5%</a:t>
          </a:r>
          <a:endParaRPr lang="cs-CZ" u="none" dirty="0"/>
        </a:p>
      </dgm:t>
    </dgm:pt>
    <dgm:pt modelId="{DCFBF027-229C-4525-8AE6-53E118B25FA6}" type="parTrans" cxnId="{A525257F-4D5F-485D-B3C9-ECA294A95781}">
      <dgm:prSet/>
      <dgm:spPr/>
      <dgm:t>
        <a:bodyPr/>
        <a:lstStyle/>
        <a:p>
          <a:endParaRPr lang="cs-CZ"/>
        </a:p>
      </dgm:t>
    </dgm:pt>
    <dgm:pt modelId="{51A5EBDC-FCB6-424E-9691-F9E2DB2271F2}" type="sibTrans" cxnId="{A525257F-4D5F-485D-B3C9-ECA294A95781}">
      <dgm:prSet/>
      <dgm:spPr/>
      <dgm:t>
        <a:bodyPr/>
        <a:lstStyle/>
        <a:p>
          <a:endParaRPr lang="cs-CZ"/>
        </a:p>
      </dgm:t>
    </dgm:pt>
    <dgm:pt modelId="{0679E1E6-ADD8-4644-B110-BBF2C8A6CAFC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cs-CZ" sz="2000" dirty="0" smtClean="0"/>
            <a:t>45 členů do 600 000 obyvatel, </a:t>
          </a:r>
        </a:p>
        <a:p>
          <a:pPr algn="ctr">
            <a:lnSpc>
              <a:spcPct val="100000"/>
            </a:lnSpc>
          </a:pPr>
          <a:r>
            <a:rPr lang="cs-CZ" sz="2000" dirty="0" smtClean="0"/>
            <a:t>55 členů,  600 – 900 000 obyvatel </a:t>
          </a:r>
        </a:p>
        <a:p>
          <a:pPr algn="ctr">
            <a:lnSpc>
              <a:spcPct val="100000"/>
            </a:lnSpc>
          </a:pPr>
          <a:r>
            <a:rPr lang="cs-CZ" sz="2000" dirty="0" smtClean="0"/>
            <a:t>65 členů  nad 900 000 obyvatel</a:t>
          </a:r>
          <a:endParaRPr lang="cs-CZ" sz="2000" dirty="0"/>
        </a:p>
      </dgm:t>
    </dgm:pt>
    <dgm:pt modelId="{E60A8CDA-4391-42A2-B2D6-7B222D7F048F}" type="sibTrans" cxnId="{1326D7FE-EE53-4E7B-BD50-CE0B2B8031A6}">
      <dgm:prSet/>
      <dgm:spPr/>
      <dgm:t>
        <a:bodyPr/>
        <a:lstStyle/>
        <a:p>
          <a:endParaRPr lang="cs-CZ"/>
        </a:p>
      </dgm:t>
    </dgm:pt>
    <dgm:pt modelId="{81D05FFF-F651-4890-8BF6-578E0C89E915}" type="parTrans" cxnId="{1326D7FE-EE53-4E7B-BD50-CE0B2B8031A6}">
      <dgm:prSet/>
      <dgm:spPr/>
      <dgm:t>
        <a:bodyPr/>
        <a:lstStyle/>
        <a:p>
          <a:endParaRPr lang="cs-CZ"/>
        </a:p>
      </dgm:t>
    </dgm:pt>
    <dgm:pt modelId="{8D17464E-3F53-452C-A8D4-6EF784E1EE2D}" type="pres">
      <dgm:prSet presAssocID="{E1E0CC2A-E15F-4948-B3DC-A30E428CEDC1}" presName="Name0" presStyleCnt="0">
        <dgm:presLayoutVars>
          <dgm:dir/>
          <dgm:animLvl val="lvl"/>
          <dgm:resizeHandles val="exact"/>
        </dgm:presLayoutVars>
      </dgm:prSet>
      <dgm:spPr/>
    </dgm:pt>
    <dgm:pt modelId="{7E37A2BB-0D0D-4283-8006-340520CFB471}" type="pres">
      <dgm:prSet presAssocID="{86E566EE-485F-417A-B823-D770D87AF291}" presName="Name8" presStyleCnt="0"/>
      <dgm:spPr/>
    </dgm:pt>
    <dgm:pt modelId="{8D838230-3987-4254-A844-55ADF5256E10}" type="pres">
      <dgm:prSet presAssocID="{86E566EE-485F-417A-B823-D770D87AF291}" presName="level" presStyleLbl="node1" presStyleIdx="0" presStyleCnt="5" custLinFactNeighborX="-29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A68287-89D0-4F13-A960-4EA7CDF6E737}" type="pres">
      <dgm:prSet presAssocID="{86E566EE-485F-417A-B823-D770D87AF29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D93960-842F-466F-BA47-713355D86384}" type="pres">
      <dgm:prSet presAssocID="{AC3F6958-503F-4F6B-BC1A-F197353113BE}" presName="Name8" presStyleCnt="0"/>
      <dgm:spPr/>
    </dgm:pt>
    <dgm:pt modelId="{7C992414-236F-4F9D-B086-3567E8692E65}" type="pres">
      <dgm:prSet presAssocID="{AC3F6958-503F-4F6B-BC1A-F197353113BE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A1601D-4840-472F-9B39-CD38BD70D96E}" type="pres">
      <dgm:prSet presAssocID="{AC3F6958-503F-4F6B-BC1A-F197353113B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DFDED5-6729-4E61-B67D-0F4A1386DE9B}" type="pres">
      <dgm:prSet presAssocID="{9514B6A4-4AA9-4E9D-B974-5942F55086FE}" presName="Name8" presStyleCnt="0"/>
      <dgm:spPr/>
    </dgm:pt>
    <dgm:pt modelId="{5CF604CA-911A-453C-BEA7-4474A802BFFF}" type="pres">
      <dgm:prSet presAssocID="{9514B6A4-4AA9-4E9D-B974-5942F55086FE}" presName="level" presStyleLbl="node1" presStyleIdx="2" presStyleCnt="5" custScaleY="5772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131984-84A5-47DA-9CC7-FD1F7C81A56B}" type="pres">
      <dgm:prSet presAssocID="{9514B6A4-4AA9-4E9D-B974-5942F55086F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F082A0-69FF-40EE-960A-195B6F8CFA29}" type="pres">
      <dgm:prSet presAssocID="{FA780ABE-5BA6-4714-98D1-E2F386A57338}" presName="Name8" presStyleCnt="0"/>
      <dgm:spPr/>
    </dgm:pt>
    <dgm:pt modelId="{464F32E4-5FDA-41BD-AF57-45DE2C85E0A6}" type="pres">
      <dgm:prSet presAssocID="{FA780ABE-5BA6-4714-98D1-E2F386A57338}" presName="level" presStyleLbl="node1" presStyleIdx="3" presStyleCnt="5" custScaleY="7961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4918F4-916A-4B67-B348-96E780F6AED2}" type="pres">
      <dgm:prSet presAssocID="{FA780ABE-5BA6-4714-98D1-E2F386A5733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B17EE7-C24B-4540-9817-1C2C499CD7D3}" type="pres">
      <dgm:prSet presAssocID="{0679E1E6-ADD8-4644-B110-BBF2C8A6CAFC}" presName="Name8" presStyleCnt="0"/>
      <dgm:spPr/>
    </dgm:pt>
    <dgm:pt modelId="{7F434AD8-2DB0-47C9-9C54-0F165B5661D6}" type="pres">
      <dgm:prSet presAssocID="{0679E1E6-ADD8-4644-B110-BBF2C8A6CAFC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E4CED2-5988-4CEE-9F46-8432A38B657C}" type="pres">
      <dgm:prSet presAssocID="{0679E1E6-ADD8-4644-B110-BBF2C8A6CAF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AABC66-DC91-42D2-8B58-F82F1411384A}" type="presOf" srcId="{86E566EE-485F-417A-B823-D770D87AF291}" destId="{DDA68287-89D0-4F13-A960-4EA7CDF6E737}" srcOrd="1" destOrd="0" presId="urn:microsoft.com/office/officeart/2005/8/layout/pyramid1"/>
    <dgm:cxn modelId="{6B30C96A-3DCD-4897-A14B-AAA29BBB78C4}" type="presOf" srcId="{9514B6A4-4AA9-4E9D-B974-5942F55086FE}" destId="{AF131984-84A5-47DA-9CC7-FD1F7C81A56B}" srcOrd="1" destOrd="0" presId="urn:microsoft.com/office/officeart/2005/8/layout/pyramid1"/>
    <dgm:cxn modelId="{A3CD3815-32AE-40C1-A269-0641D3C70D93}" type="presOf" srcId="{86E566EE-485F-417A-B823-D770D87AF291}" destId="{8D838230-3987-4254-A844-55ADF5256E10}" srcOrd="0" destOrd="0" presId="urn:microsoft.com/office/officeart/2005/8/layout/pyramid1"/>
    <dgm:cxn modelId="{9E9C9FD3-DE7E-4AEE-BD0F-55B5C09CCA31}" type="presOf" srcId="{FA780ABE-5BA6-4714-98D1-E2F386A57338}" destId="{504918F4-916A-4B67-B348-96E780F6AED2}" srcOrd="1" destOrd="0" presId="urn:microsoft.com/office/officeart/2005/8/layout/pyramid1"/>
    <dgm:cxn modelId="{DF5F1065-3DF5-4A08-BEF3-A619AAE7F414}" type="presOf" srcId="{0679E1E6-ADD8-4644-B110-BBF2C8A6CAFC}" destId="{D5E4CED2-5988-4CEE-9F46-8432A38B657C}" srcOrd="1" destOrd="0" presId="urn:microsoft.com/office/officeart/2005/8/layout/pyramid1"/>
    <dgm:cxn modelId="{025FFA99-7C2D-40D0-A1DC-B9162D0E0353}" type="presOf" srcId="{9514B6A4-4AA9-4E9D-B974-5942F55086FE}" destId="{5CF604CA-911A-453C-BEA7-4474A802BFFF}" srcOrd="0" destOrd="0" presId="urn:microsoft.com/office/officeart/2005/8/layout/pyramid1"/>
    <dgm:cxn modelId="{CD703808-9917-4A2B-A2FB-AACD90BF6660}" srcId="{E1E0CC2A-E15F-4948-B3DC-A30E428CEDC1}" destId="{86E566EE-485F-417A-B823-D770D87AF291}" srcOrd="0" destOrd="0" parTransId="{CA122604-6770-441C-8373-59431E19DCE1}" sibTransId="{A4C23196-3C8F-4C9F-9557-D8A8A96F575A}"/>
    <dgm:cxn modelId="{1326D7FE-EE53-4E7B-BD50-CE0B2B8031A6}" srcId="{E1E0CC2A-E15F-4948-B3DC-A30E428CEDC1}" destId="{0679E1E6-ADD8-4644-B110-BBF2C8A6CAFC}" srcOrd="4" destOrd="0" parTransId="{81D05FFF-F651-4890-8BF6-578E0C89E915}" sibTransId="{E60A8CDA-4391-42A2-B2D6-7B222D7F048F}"/>
    <dgm:cxn modelId="{7E04DB39-2731-4440-8A24-4A0CA4C7C33D}" type="presOf" srcId="{AC3F6958-503F-4F6B-BC1A-F197353113BE}" destId="{7C992414-236F-4F9D-B086-3567E8692E65}" srcOrd="0" destOrd="0" presId="urn:microsoft.com/office/officeart/2005/8/layout/pyramid1"/>
    <dgm:cxn modelId="{8F0976DB-9923-4C5E-BC81-12F77F57ACE6}" type="presOf" srcId="{0679E1E6-ADD8-4644-B110-BBF2C8A6CAFC}" destId="{7F434AD8-2DB0-47C9-9C54-0F165B5661D6}" srcOrd="0" destOrd="0" presId="urn:microsoft.com/office/officeart/2005/8/layout/pyramid1"/>
    <dgm:cxn modelId="{9DF82C21-4BD0-46F4-9A03-CE6EE2041995}" type="presOf" srcId="{E1E0CC2A-E15F-4948-B3DC-A30E428CEDC1}" destId="{8D17464E-3F53-452C-A8D4-6EF784E1EE2D}" srcOrd="0" destOrd="0" presId="urn:microsoft.com/office/officeart/2005/8/layout/pyramid1"/>
    <dgm:cxn modelId="{A525257F-4D5F-485D-B3C9-ECA294A95781}" srcId="{E1E0CC2A-E15F-4948-B3DC-A30E428CEDC1}" destId="{FA780ABE-5BA6-4714-98D1-E2F386A57338}" srcOrd="3" destOrd="0" parTransId="{DCFBF027-229C-4525-8AE6-53E118B25FA6}" sibTransId="{51A5EBDC-FCB6-424E-9691-F9E2DB2271F2}"/>
    <dgm:cxn modelId="{8EF8E069-3B18-4ED5-8464-C5CB27E5DB22}" srcId="{E1E0CC2A-E15F-4948-B3DC-A30E428CEDC1}" destId="{AC3F6958-503F-4F6B-BC1A-F197353113BE}" srcOrd="1" destOrd="0" parTransId="{9A1F501D-8B99-48AC-A3D8-D73CE8DC33D6}" sibTransId="{C23FD9BD-1D87-49F2-B370-8C8551126175}"/>
    <dgm:cxn modelId="{C9B39462-699C-46F3-9774-68B6D727D75D}" type="presOf" srcId="{AC3F6958-503F-4F6B-BC1A-F197353113BE}" destId="{E9A1601D-4840-472F-9B39-CD38BD70D96E}" srcOrd="1" destOrd="0" presId="urn:microsoft.com/office/officeart/2005/8/layout/pyramid1"/>
    <dgm:cxn modelId="{457ABCD8-6A9A-436D-83B3-6A1567045E42}" srcId="{E1E0CC2A-E15F-4948-B3DC-A30E428CEDC1}" destId="{9514B6A4-4AA9-4E9D-B974-5942F55086FE}" srcOrd="2" destOrd="0" parTransId="{87DCE81A-BAB5-4A1A-8DE3-5CDDB4017E90}" sibTransId="{D6DA40FC-E4E1-4CB9-8614-C519766F3CFA}"/>
    <dgm:cxn modelId="{3A563BE5-133C-4A9B-BAA4-B642003EC206}" type="presOf" srcId="{FA780ABE-5BA6-4714-98D1-E2F386A57338}" destId="{464F32E4-5FDA-41BD-AF57-45DE2C85E0A6}" srcOrd="0" destOrd="0" presId="urn:microsoft.com/office/officeart/2005/8/layout/pyramid1"/>
    <dgm:cxn modelId="{45917A8E-77EC-4301-8D89-6B0C39080F92}" type="presParOf" srcId="{8D17464E-3F53-452C-A8D4-6EF784E1EE2D}" destId="{7E37A2BB-0D0D-4283-8006-340520CFB471}" srcOrd="0" destOrd="0" presId="urn:microsoft.com/office/officeart/2005/8/layout/pyramid1"/>
    <dgm:cxn modelId="{56F26258-DC93-4269-825B-61C6D7CFEF2F}" type="presParOf" srcId="{7E37A2BB-0D0D-4283-8006-340520CFB471}" destId="{8D838230-3987-4254-A844-55ADF5256E10}" srcOrd="0" destOrd="0" presId="urn:microsoft.com/office/officeart/2005/8/layout/pyramid1"/>
    <dgm:cxn modelId="{BFE1DC48-1D9C-4F29-8E2E-2F03C9280EDD}" type="presParOf" srcId="{7E37A2BB-0D0D-4283-8006-340520CFB471}" destId="{DDA68287-89D0-4F13-A960-4EA7CDF6E737}" srcOrd="1" destOrd="0" presId="urn:microsoft.com/office/officeart/2005/8/layout/pyramid1"/>
    <dgm:cxn modelId="{2DC5DBF5-F51C-4BE3-B6CF-42EFCA28873F}" type="presParOf" srcId="{8D17464E-3F53-452C-A8D4-6EF784E1EE2D}" destId="{B6D93960-842F-466F-BA47-713355D86384}" srcOrd="1" destOrd="0" presId="urn:microsoft.com/office/officeart/2005/8/layout/pyramid1"/>
    <dgm:cxn modelId="{5EA35EB0-EEF8-43ED-B972-27260D697E11}" type="presParOf" srcId="{B6D93960-842F-466F-BA47-713355D86384}" destId="{7C992414-236F-4F9D-B086-3567E8692E65}" srcOrd="0" destOrd="0" presId="urn:microsoft.com/office/officeart/2005/8/layout/pyramid1"/>
    <dgm:cxn modelId="{809BC5B2-720A-4FCC-8A29-9EBDAA577D4F}" type="presParOf" srcId="{B6D93960-842F-466F-BA47-713355D86384}" destId="{E9A1601D-4840-472F-9B39-CD38BD70D96E}" srcOrd="1" destOrd="0" presId="urn:microsoft.com/office/officeart/2005/8/layout/pyramid1"/>
    <dgm:cxn modelId="{9F21491F-5A00-4EDD-9FE2-322A91F01114}" type="presParOf" srcId="{8D17464E-3F53-452C-A8D4-6EF784E1EE2D}" destId="{84DFDED5-6729-4E61-B67D-0F4A1386DE9B}" srcOrd="2" destOrd="0" presId="urn:microsoft.com/office/officeart/2005/8/layout/pyramid1"/>
    <dgm:cxn modelId="{718491BF-ADB3-4A71-A39F-08F1480D1892}" type="presParOf" srcId="{84DFDED5-6729-4E61-B67D-0F4A1386DE9B}" destId="{5CF604CA-911A-453C-BEA7-4474A802BFFF}" srcOrd="0" destOrd="0" presId="urn:microsoft.com/office/officeart/2005/8/layout/pyramid1"/>
    <dgm:cxn modelId="{5DAC9374-CE78-499A-AC8A-61E517280DD5}" type="presParOf" srcId="{84DFDED5-6729-4E61-B67D-0F4A1386DE9B}" destId="{AF131984-84A5-47DA-9CC7-FD1F7C81A56B}" srcOrd="1" destOrd="0" presId="urn:microsoft.com/office/officeart/2005/8/layout/pyramid1"/>
    <dgm:cxn modelId="{C55CA316-3008-47EE-9ABD-97ECEE89D4EF}" type="presParOf" srcId="{8D17464E-3F53-452C-A8D4-6EF784E1EE2D}" destId="{38F082A0-69FF-40EE-960A-195B6F8CFA29}" srcOrd="3" destOrd="0" presId="urn:microsoft.com/office/officeart/2005/8/layout/pyramid1"/>
    <dgm:cxn modelId="{C4653D07-2671-4086-9FB8-65AA8453A992}" type="presParOf" srcId="{38F082A0-69FF-40EE-960A-195B6F8CFA29}" destId="{464F32E4-5FDA-41BD-AF57-45DE2C85E0A6}" srcOrd="0" destOrd="0" presId="urn:microsoft.com/office/officeart/2005/8/layout/pyramid1"/>
    <dgm:cxn modelId="{C7BBCA8D-9315-4BF0-970E-7FC4A0DDB053}" type="presParOf" srcId="{38F082A0-69FF-40EE-960A-195B6F8CFA29}" destId="{504918F4-916A-4B67-B348-96E780F6AED2}" srcOrd="1" destOrd="0" presId="urn:microsoft.com/office/officeart/2005/8/layout/pyramid1"/>
    <dgm:cxn modelId="{E6885AA3-E89F-4E63-80E8-98C1EFD56BD9}" type="presParOf" srcId="{8D17464E-3F53-452C-A8D4-6EF784E1EE2D}" destId="{D5B17EE7-C24B-4540-9817-1C2C499CD7D3}" srcOrd="4" destOrd="0" presId="urn:microsoft.com/office/officeart/2005/8/layout/pyramid1"/>
    <dgm:cxn modelId="{C070274D-586F-4C51-87DE-919D21245F46}" type="presParOf" srcId="{D5B17EE7-C24B-4540-9817-1C2C499CD7D3}" destId="{7F434AD8-2DB0-47C9-9C54-0F165B5661D6}" srcOrd="0" destOrd="0" presId="urn:microsoft.com/office/officeart/2005/8/layout/pyramid1"/>
    <dgm:cxn modelId="{33FB65B2-7A77-41A8-9E9B-E26A21803C77}" type="presParOf" srcId="{D5B17EE7-C24B-4540-9817-1C2C499CD7D3}" destId="{D5E4CED2-5988-4CEE-9F46-8432A38B657C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37164-ADE6-4030-A58C-E274B41ADFAE}">
      <dsp:nvSpPr>
        <dsp:cNvPr id="0" name=""/>
        <dsp:cNvSpPr/>
      </dsp:nvSpPr>
      <dsp:spPr>
        <a:xfrm>
          <a:off x="0" y="0"/>
          <a:ext cx="6000328" cy="88569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FUKCE</a:t>
          </a:r>
          <a:endParaRPr lang="cs-CZ" sz="4200" kern="1200" dirty="0"/>
        </a:p>
      </dsp:txBody>
      <dsp:txXfrm>
        <a:off x="0" y="0"/>
        <a:ext cx="6000328" cy="885698"/>
      </dsp:txXfrm>
    </dsp:sp>
    <dsp:sp modelId="{FADB52F9-345B-440B-A16C-331C54EA81B0}">
      <dsp:nvSpPr>
        <dsp:cNvPr id="0" name=""/>
        <dsp:cNvSpPr/>
      </dsp:nvSpPr>
      <dsp:spPr>
        <a:xfrm>
          <a:off x="732" y="885698"/>
          <a:ext cx="1199772" cy="18599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Legitimace veřejné moci</a:t>
          </a:r>
          <a:endParaRPr lang="cs-CZ" sz="1700" kern="1200" dirty="0"/>
        </a:p>
      </dsp:txBody>
      <dsp:txXfrm>
        <a:off x="732" y="885698"/>
        <a:ext cx="1199772" cy="1859966"/>
      </dsp:txXfrm>
    </dsp:sp>
    <dsp:sp modelId="{9318BA4B-F39A-4025-9818-E22B73D26514}">
      <dsp:nvSpPr>
        <dsp:cNvPr id="0" name=""/>
        <dsp:cNvSpPr/>
      </dsp:nvSpPr>
      <dsp:spPr>
        <a:xfrm>
          <a:off x="1200505" y="885698"/>
          <a:ext cx="1199772" cy="18599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Prostředek k výběru politické elity</a:t>
          </a:r>
          <a:endParaRPr lang="cs-CZ" sz="1700" kern="1200" dirty="0"/>
        </a:p>
      </dsp:txBody>
      <dsp:txXfrm>
        <a:off x="1200505" y="885698"/>
        <a:ext cx="1199772" cy="1859966"/>
      </dsp:txXfrm>
    </dsp:sp>
    <dsp:sp modelId="{7DBE6D06-3738-47F3-8853-EFDA2DAB60E6}">
      <dsp:nvSpPr>
        <dsp:cNvPr id="0" name=""/>
        <dsp:cNvSpPr/>
      </dsp:nvSpPr>
      <dsp:spPr>
        <a:xfrm>
          <a:off x="2400277" y="885698"/>
          <a:ext cx="1199772" cy="18599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Pokojné řešení politických konfliktů</a:t>
          </a:r>
          <a:endParaRPr lang="cs-CZ" sz="1700" kern="1200" dirty="0"/>
        </a:p>
      </dsp:txBody>
      <dsp:txXfrm>
        <a:off x="2400277" y="885698"/>
        <a:ext cx="1199772" cy="1859966"/>
      </dsp:txXfrm>
    </dsp:sp>
    <dsp:sp modelId="{5BBC5519-94EC-4BB2-8C6E-2DADBFDDC954}">
      <dsp:nvSpPr>
        <dsp:cNvPr id="0" name=""/>
        <dsp:cNvSpPr/>
      </dsp:nvSpPr>
      <dsp:spPr>
        <a:xfrm>
          <a:off x="3600050" y="885698"/>
          <a:ext cx="1199772" cy="18599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Kontrola veřejné moc</a:t>
          </a:r>
          <a:endParaRPr lang="cs-CZ" sz="1700" kern="1200" dirty="0"/>
        </a:p>
      </dsp:txBody>
      <dsp:txXfrm>
        <a:off x="3600050" y="885698"/>
        <a:ext cx="1199772" cy="1859966"/>
      </dsp:txXfrm>
    </dsp:sp>
    <dsp:sp modelId="{D86C8BE5-DC86-4A2A-92C6-85AB293E53A0}">
      <dsp:nvSpPr>
        <dsp:cNvPr id="0" name=""/>
        <dsp:cNvSpPr/>
      </dsp:nvSpPr>
      <dsp:spPr>
        <a:xfrm>
          <a:off x="4799822" y="885698"/>
          <a:ext cx="1199772" cy="18599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Zpětná vazba</a:t>
          </a:r>
          <a:endParaRPr lang="cs-CZ" sz="1700" kern="1200" dirty="0"/>
        </a:p>
      </dsp:txBody>
      <dsp:txXfrm>
        <a:off x="4799822" y="885698"/>
        <a:ext cx="1199772" cy="1859966"/>
      </dsp:txXfrm>
    </dsp:sp>
    <dsp:sp modelId="{403E5E97-AFB1-47E2-8C6C-16E84041AC8B}">
      <dsp:nvSpPr>
        <dsp:cNvPr id="0" name=""/>
        <dsp:cNvSpPr/>
      </dsp:nvSpPr>
      <dsp:spPr>
        <a:xfrm>
          <a:off x="0" y="2745665"/>
          <a:ext cx="6000328" cy="206662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A84DBB-C03E-48D3-93CC-38CCA585453E}">
      <dsp:nvSpPr>
        <dsp:cNvPr id="0" name=""/>
        <dsp:cNvSpPr/>
      </dsp:nvSpPr>
      <dsp:spPr>
        <a:xfrm rot="16200000">
          <a:off x="-14464" y="479432"/>
          <a:ext cx="4048648" cy="3613135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b="1" u="sng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dirty="0" smtClean="0"/>
            <a:t>1) Objektivní smysl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*Soubor právních norem upravující volby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* např. Zákon o volbách do Parlamentu ČR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</dsp:txBody>
      <dsp:txXfrm rot="16200000">
        <a:off x="-14464" y="479432"/>
        <a:ext cx="4048648" cy="3613135"/>
      </dsp:txXfrm>
    </dsp:sp>
    <dsp:sp modelId="{A56B959D-B245-4555-BF48-6B45B14A10B7}">
      <dsp:nvSpPr>
        <dsp:cNvPr id="0" name=""/>
        <dsp:cNvSpPr/>
      </dsp:nvSpPr>
      <dsp:spPr>
        <a:xfrm rot="5400000">
          <a:off x="4369938" y="420773"/>
          <a:ext cx="4107920" cy="3698440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dirty="0" smtClean="0"/>
            <a:t>2) Subjektivní smysl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*právo každého voliče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a) </a:t>
          </a:r>
          <a:r>
            <a:rPr lang="cs-CZ" sz="1800" i="1" kern="1200" dirty="0" smtClean="0"/>
            <a:t>aktivní:</a:t>
          </a:r>
          <a:r>
            <a:rPr lang="cs-CZ" sz="1800" i="0" kern="1200" dirty="0" smtClean="0"/>
            <a:t> volit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i="0" kern="1200" dirty="0" smtClean="0"/>
            <a:t>b) </a:t>
          </a:r>
          <a:r>
            <a:rPr lang="cs-CZ" sz="1800" i="1" kern="1200" dirty="0" smtClean="0"/>
            <a:t>pasivní: </a:t>
          </a:r>
          <a:r>
            <a:rPr lang="cs-CZ" sz="1800" i="0" kern="1200" dirty="0" smtClean="0"/>
            <a:t>být volen</a:t>
          </a:r>
          <a:endParaRPr lang="cs-CZ" sz="1800" i="1" kern="1200" dirty="0"/>
        </a:p>
      </dsp:txBody>
      <dsp:txXfrm rot="5400000">
        <a:off x="4369938" y="420773"/>
        <a:ext cx="4107920" cy="369844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D838230-3987-4254-A844-55ADF5256E10}">
      <dsp:nvSpPr>
        <dsp:cNvPr id="0" name=""/>
        <dsp:cNvSpPr/>
      </dsp:nvSpPr>
      <dsp:spPr>
        <a:xfrm>
          <a:off x="3221545" y="0"/>
          <a:ext cx="1944514" cy="1086677"/>
        </a:xfrm>
        <a:prstGeom prst="trapezoid">
          <a:avLst>
            <a:gd name="adj" fmla="val 8947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Každé 4 roky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13 krajů + hlavní město Praha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3221545" y="0"/>
        <a:ext cx="1944514" cy="1086677"/>
      </dsp:txXfrm>
    </dsp:sp>
    <dsp:sp modelId="{7C992414-236F-4F9D-B086-3567E8692E65}">
      <dsp:nvSpPr>
        <dsp:cNvPr id="0" name=""/>
        <dsp:cNvSpPr/>
      </dsp:nvSpPr>
      <dsp:spPr>
        <a:xfrm>
          <a:off x="2307604" y="1086677"/>
          <a:ext cx="3889029" cy="1086677"/>
        </a:xfrm>
        <a:prstGeom prst="trapezoid">
          <a:avLst>
            <a:gd name="adj" fmla="val 8947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Zásady poměrného zastoupení</a:t>
          </a:r>
          <a:endParaRPr lang="cs-CZ" sz="2000" kern="1200" dirty="0"/>
        </a:p>
      </dsp:txBody>
      <dsp:txXfrm>
        <a:off x="2988184" y="1086677"/>
        <a:ext cx="2527869" cy="1086677"/>
      </dsp:txXfrm>
    </dsp:sp>
    <dsp:sp modelId="{5CF604CA-911A-453C-BEA7-4474A802BFFF}">
      <dsp:nvSpPr>
        <dsp:cNvPr id="0" name=""/>
        <dsp:cNvSpPr/>
      </dsp:nvSpPr>
      <dsp:spPr>
        <a:xfrm>
          <a:off x="1746329" y="2173354"/>
          <a:ext cx="5011578" cy="627327"/>
        </a:xfrm>
        <a:prstGeom prst="trapezoid">
          <a:avLst>
            <a:gd name="adj" fmla="val 8947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Preferenční hlas lze udělit max. 4 kandidátům</a:t>
          </a:r>
          <a:endParaRPr lang="cs-CZ" sz="2000" kern="1200" dirty="0"/>
        </a:p>
      </dsp:txBody>
      <dsp:txXfrm>
        <a:off x="2623356" y="2173354"/>
        <a:ext cx="3257525" cy="627327"/>
      </dsp:txXfrm>
    </dsp:sp>
    <dsp:sp modelId="{464F32E4-5FDA-41BD-AF57-45DE2C85E0A6}">
      <dsp:nvSpPr>
        <dsp:cNvPr id="0" name=""/>
        <dsp:cNvSpPr/>
      </dsp:nvSpPr>
      <dsp:spPr>
        <a:xfrm>
          <a:off x="972257" y="2800682"/>
          <a:ext cx="6559723" cy="865168"/>
        </a:xfrm>
        <a:prstGeom prst="trapezoid">
          <a:avLst>
            <a:gd name="adj" fmla="val 8947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u="none" kern="1200" dirty="0" smtClean="0"/>
            <a:t>Uzavírací klauzule pro politické strany, politická hnutí a koalice je 5%</a:t>
          </a:r>
          <a:endParaRPr lang="cs-CZ" sz="2000" u="none" kern="1200" dirty="0"/>
        </a:p>
      </dsp:txBody>
      <dsp:txXfrm>
        <a:off x="2120208" y="2800682"/>
        <a:ext cx="4263820" cy="865168"/>
      </dsp:txXfrm>
    </dsp:sp>
    <dsp:sp modelId="{7F434AD8-2DB0-47C9-9C54-0F165B5661D6}">
      <dsp:nvSpPr>
        <dsp:cNvPr id="0" name=""/>
        <dsp:cNvSpPr/>
      </dsp:nvSpPr>
      <dsp:spPr>
        <a:xfrm>
          <a:off x="0" y="3665850"/>
          <a:ext cx="8504238" cy="1086677"/>
        </a:xfrm>
        <a:prstGeom prst="trapezoid">
          <a:avLst>
            <a:gd name="adj" fmla="val 89471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45 členů do 600 000 obyvatel,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55 členů,  600 – 900 000 obyvatel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65 členů  nad 900 000 obyvatel</a:t>
          </a:r>
          <a:endParaRPr lang="cs-CZ" sz="2000" kern="1200" dirty="0"/>
        </a:p>
      </dsp:txBody>
      <dsp:txXfrm>
        <a:off x="1488241" y="3665850"/>
        <a:ext cx="5527754" cy="10866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D44E7-C77F-4536-8A00-3AD0338120F9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21201-844B-4DBA-BE0F-85E330869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21201-844B-4DBA-BE0F-85E3308693E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552" y="1988841"/>
          <a:ext cx="7920880" cy="4680515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Volby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ČR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2835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se snaží vymezit podmínky voleb do Parlamentu, Evropského parlamentu a krajských a obecních zastupitelstev.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250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1. 10.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251520" y="228600"/>
            <a:ext cx="8711505" cy="1544216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4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5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VOLBY V ČR- OBSAH PREZENTACE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Volby obecně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Parlamentní volby: 	</a:t>
            </a:r>
          </a:p>
          <a:p>
            <a:pPr>
              <a:buNone/>
            </a:pPr>
            <a:r>
              <a:rPr lang="cs-CZ" dirty="0" smtClean="0"/>
              <a:t>	a) do Poslanecké sněmovny</a:t>
            </a:r>
          </a:p>
          <a:p>
            <a:pPr>
              <a:buNone/>
            </a:pPr>
            <a:r>
              <a:rPr lang="cs-CZ" dirty="0" smtClean="0"/>
              <a:t>	b) do Senátu</a:t>
            </a:r>
          </a:p>
          <a:p>
            <a:pPr>
              <a:buNone/>
            </a:pPr>
            <a:r>
              <a:rPr lang="cs-CZ" dirty="0" smtClean="0"/>
              <a:t>	c) do Evropského parlamentu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Krajské  a komunální volby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Pozn.: Přímá volba prezidenta v samostatné prezentaci</a:t>
            </a:r>
          </a:p>
        </p:txBody>
      </p:sp>
      <p:pic>
        <p:nvPicPr>
          <p:cNvPr id="5" name="Obrázek 4" descr="Czech_parliament_elections_districts_winner_map_2013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2132856"/>
            <a:ext cx="3593976" cy="20755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Nástroj nepřímé demokracie, zprostředkovává převedení moci z rukou lidu na státní orgány- zastupitelské sbory</a:t>
            </a:r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2400" dirty="0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75656" y="2780928"/>
          <a:ext cx="6000328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923928" y="2780928"/>
            <a:ext cx="4896544" cy="3600400"/>
          </a:xfrm>
        </p:spPr>
        <p:txBody>
          <a:bodyPr>
            <a:normAutofit lnSpcReduction="10000"/>
          </a:bodyPr>
          <a:lstStyle/>
          <a:p>
            <a:pPr marL="342900" indent="-342900" algn="l"/>
            <a:r>
              <a:rPr lang="cs-CZ" dirty="0" smtClean="0"/>
              <a:t>A) SVOBODNÉ: </a:t>
            </a:r>
            <a:r>
              <a:rPr lang="cs-CZ" b="0" i="1" dirty="0" smtClean="0"/>
              <a:t>MOŽNOST VOLIT BEZ NÁTLAKU</a:t>
            </a:r>
          </a:p>
          <a:p>
            <a:pPr marL="342900" indent="-342900" algn="l"/>
            <a:endParaRPr lang="cs-CZ" b="0" i="1" dirty="0" smtClean="0"/>
          </a:p>
          <a:p>
            <a:pPr marL="342900" indent="-342900" algn="l"/>
            <a:r>
              <a:rPr lang="cs-CZ" dirty="0" smtClean="0"/>
              <a:t>B) ROVNÉ: </a:t>
            </a:r>
            <a:r>
              <a:rPr lang="cs-CZ" b="0" i="1" dirty="0" smtClean="0"/>
              <a:t>KAŽDÝ HLAS MÁ STEJNOU VÁHU</a:t>
            </a:r>
          </a:p>
          <a:p>
            <a:pPr marL="342900" indent="-342900" algn="l"/>
            <a:endParaRPr lang="cs-CZ" b="0" i="1" dirty="0" smtClean="0"/>
          </a:p>
          <a:p>
            <a:pPr marL="342900" indent="-342900" algn="l"/>
            <a:r>
              <a:rPr lang="cs-CZ" i="1" dirty="0" smtClean="0"/>
              <a:t>C) </a:t>
            </a:r>
            <a:r>
              <a:rPr lang="cs-CZ" dirty="0" smtClean="0"/>
              <a:t>TAJNÉ:  </a:t>
            </a:r>
            <a:r>
              <a:rPr lang="cs-CZ" b="0" i="1" dirty="0" smtClean="0"/>
              <a:t>NESMÍ BÝT ZJISTITELNÉ, JAK KDO HLASOVAL</a:t>
            </a:r>
          </a:p>
          <a:p>
            <a:pPr marL="342900" indent="-342900" algn="l"/>
            <a:endParaRPr lang="cs-CZ" i="1" dirty="0" smtClean="0"/>
          </a:p>
          <a:p>
            <a:pPr marL="342900" indent="-342900" algn="l"/>
            <a:r>
              <a:rPr lang="cs-CZ" i="1" dirty="0" smtClean="0"/>
              <a:t>D) </a:t>
            </a:r>
            <a:r>
              <a:rPr lang="cs-CZ" dirty="0" smtClean="0"/>
              <a:t>PŘÍMÉ: </a:t>
            </a:r>
            <a:r>
              <a:rPr lang="cs-CZ" b="0" dirty="0" smtClean="0"/>
              <a:t>volí se přímo zástupci</a:t>
            </a:r>
          </a:p>
          <a:p>
            <a:pPr marL="342900" indent="-342900" algn="l"/>
            <a:endParaRPr lang="cs-CZ" b="0" dirty="0" smtClean="0"/>
          </a:p>
          <a:p>
            <a:pPr marL="342900" indent="-342900" algn="l"/>
            <a:r>
              <a:rPr lang="cs-CZ" dirty="0" smtClean="0"/>
              <a:t>E) VŠEOBECNÉ</a:t>
            </a:r>
            <a:r>
              <a:rPr lang="cs-CZ" b="0" dirty="0" smtClean="0"/>
              <a:t>: VOLIT MOHOU VŠICHNI DOSPĚLÍ OBČANÉ</a:t>
            </a:r>
            <a:endParaRPr lang="cs-CZ" dirty="0" smtClean="0"/>
          </a:p>
          <a:p>
            <a:pPr marL="342900" indent="-342900" algn="l"/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VOLEB</a:t>
            </a:r>
            <a:endParaRPr lang="cs-CZ" dirty="0"/>
          </a:p>
        </p:txBody>
      </p:sp>
      <p:pic>
        <p:nvPicPr>
          <p:cNvPr id="8" name="Obrázek 7" descr="800px-Volby2006_volebni_mistno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996952"/>
            <a:ext cx="3491880" cy="26189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79512" y="1700808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POSLANECKÁ SNĚMOVNA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000" dirty="0" smtClean="0"/>
              <a:t>SENÁT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200 členů,  volených na 4 roky</a:t>
            </a:r>
          </a:p>
          <a:p>
            <a:r>
              <a:rPr lang="cs-CZ" sz="2200" dirty="0" smtClean="0"/>
              <a:t>Pasivní volební právo: občan ČR, který má právo volit a dosáhl věku 21 let</a:t>
            </a:r>
          </a:p>
          <a:p>
            <a:r>
              <a:rPr lang="cs-CZ" sz="2200" dirty="0" smtClean="0"/>
              <a:t>Zásada poměrného zastoupení</a:t>
            </a: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81 senátorů, volených na 6 let, každé 2 roky se volí 1/3</a:t>
            </a:r>
          </a:p>
          <a:p>
            <a:r>
              <a:rPr lang="cs-CZ" sz="2200" dirty="0" smtClean="0"/>
              <a:t>Pasivní volební právo: občan ČR, který má právo volit a dosáhl věku 40 let</a:t>
            </a:r>
          </a:p>
          <a:p>
            <a:r>
              <a:rPr lang="cs-CZ" sz="2200" dirty="0" smtClean="0"/>
              <a:t>Zásada většinového systému</a:t>
            </a:r>
          </a:p>
          <a:p>
            <a:pPr>
              <a:buNone/>
            </a:pPr>
            <a:endParaRPr lang="cs-CZ" sz="2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 DO PARLAMENTU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915816" y="4941168"/>
            <a:ext cx="3456384" cy="14184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Nelze být  současně členem obou komor</a:t>
            </a:r>
          </a:p>
          <a:p>
            <a:pPr algn="ctr"/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POSLANECKÁ SNĚMOVNA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000" dirty="0" smtClean="0"/>
              <a:t>SENÁT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25. – 26. 10. 2013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předčasné (prezident rozpustil sněmovnu 28. 8.)</a:t>
            </a:r>
          </a:p>
          <a:p>
            <a:pPr>
              <a:buFont typeface="Arial" pitchFamily="34" charset="0"/>
              <a:buChar char="•"/>
            </a:pPr>
            <a:endParaRPr lang="cs-CZ" sz="2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POSLEDNÍ VOLBY DO PARLAMENTU 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000" dirty="0" smtClean="0"/>
              <a:t>12. - 13. 10. 2013, 1. kolo</a:t>
            </a:r>
          </a:p>
          <a:p>
            <a:r>
              <a:rPr lang="cs-CZ" sz="2000" dirty="0" smtClean="0"/>
              <a:t>19. - 20. 10. 2013, 2. kolo</a:t>
            </a:r>
          </a:p>
          <a:p>
            <a:endParaRPr lang="cs-CZ" sz="2400" dirty="0" smtClean="0"/>
          </a:p>
        </p:txBody>
      </p:sp>
      <p:graphicFrame>
        <p:nvGraphicFramePr>
          <p:cNvPr id="13" name="Zástupný symbol pro obsah 10"/>
          <p:cNvGraphicFramePr>
            <a:graphicFrameLocks/>
          </p:cNvGraphicFramePr>
          <p:nvPr/>
        </p:nvGraphicFramePr>
        <p:xfrm>
          <a:off x="251520" y="3573016"/>
          <a:ext cx="3960440" cy="27363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4" name="Obrázek 13" descr="766px-Senátní_volební_obvod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3356991"/>
            <a:ext cx="3864609" cy="3022063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 DO EVROPSKÉHO PARLAMENTU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Poslední v roce 2009, následující květen 2014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Rámcová pravidla:poměrný volební systém, maximální uzavírací klauzule, pasivní a aktivní volební právo pro všechny občany EU (volitelnost v zemi původu, alespoň 45 dní v evidenci obyvatel ČR)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Ale např. počet dní voleb není ve všech členských státech stejný</a:t>
            </a:r>
          </a:p>
          <a:p>
            <a:pPr>
              <a:buNone/>
            </a:pPr>
            <a:r>
              <a:rPr lang="cs-CZ" u="sng" dirty="0" smtClean="0"/>
              <a:t>Výsledky voleb 2009: celkem 22 mandátů</a:t>
            </a:r>
            <a:endParaRPr lang="cs-CZ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5301208"/>
          <a:ext cx="6648400" cy="792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100"/>
                <a:gridCol w="1662100"/>
                <a:gridCol w="1662100"/>
                <a:gridCol w="1662100"/>
              </a:tblGrid>
              <a:tr h="393313">
                <a:tc>
                  <a:txBody>
                    <a:bodyPr/>
                    <a:lstStyle/>
                    <a:p>
                      <a:r>
                        <a:rPr lang="cs-CZ" dirty="0" smtClean="0"/>
                        <a:t>ODS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ČSSD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KSČM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KDU-ČSL</a:t>
                      </a:r>
                      <a:endParaRPr lang="cs-CZ" dirty="0"/>
                    </a:p>
                  </a:txBody>
                  <a:tcPr/>
                </a:tc>
              </a:tr>
              <a:tr h="398775"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ravoúhlá spojovací čára 6"/>
          <p:cNvCxnSpPr/>
          <p:nvPr/>
        </p:nvCxnSpPr>
        <p:spPr>
          <a:xfrm>
            <a:off x="395536" y="5085184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POSLANCI EVROPSKÉHO PARLAMENTU</a:t>
            </a:r>
            <a:endParaRPr lang="cs-CZ" dirty="0"/>
          </a:p>
        </p:txBody>
      </p:sp>
      <p:pic>
        <p:nvPicPr>
          <p:cNvPr id="6" name="Zástupný symbol pro obsah 5" descr="518px-Jan_Zahradi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412776"/>
            <a:ext cx="2088232" cy="2520280"/>
          </a:xfrm>
        </p:spPr>
      </p:pic>
      <p:sp>
        <p:nvSpPr>
          <p:cNvPr id="7" name="Obdélník 6"/>
          <p:cNvSpPr/>
          <p:nvPr/>
        </p:nvSpPr>
        <p:spPr>
          <a:xfrm>
            <a:off x="323528" y="3501008"/>
            <a:ext cx="23042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 Zahradil (ODS)</a:t>
            </a:r>
            <a:endParaRPr lang="cs-CZ" dirty="0"/>
          </a:p>
        </p:txBody>
      </p:sp>
      <p:pic>
        <p:nvPicPr>
          <p:cNvPr id="8" name="Obrázek 7" descr="Roucek,_Libor-17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852936"/>
            <a:ext cx="1829538" cy="2746599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2483768" y="5157192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Libor </a:t>
            </a:r>
            <a:r>
              <a:rPr lang="cs-CZ" dirty="0" err="1" smtClean="0"/>
              <a:t>Rouček</a:t>
            </a:r>
            <a:r>
              <a:rPr lang="cs-CZ" dirty="0" smtClean="0"/>
              <a:t> (ČSSD</a:t>
            </a:r>
            <a:r>
              <a:rPr lang="cs-CZ" sz="1600" dirty="0" smtClean="0"/>
              <a:t>)</a:t>
            </a:r>
            <a:endParaRPr lang="cs-CZ" sz="1600" dirty="0"/>
          </a:p>
        </p:txBody>
      </p:sp>
      <p:pic>
        <p:nvPicPr>
          <p:cNvPr id="10" name="Obrázek 9" descr="800px-Miloslav_Ransdorf_b6dn202_179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1484784"/>
            <a:ext cx="2870448" cy="1908848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148064" y="3140968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Miloslav </a:t>
            </a:r>
            <a:r>
              <a:rPr lang="cs-CZ" dirty="0" err="1" smtClean="0"/>
              <a:t>Ransdorf</a:t>
            </a:r>
            <a:r>
              <a:rPr lang="cs-CZ" dirty="0" smtClean="0"/>
              <a:t> (KSČM)</a:t>
            </a:r>
            <a:endParaRPr lang="cs-CZ" dirty="0"/>
          </a:p>
        </p:txBody>
      </p:sp>
      <p:pic>
        <p:nvPicPr>
          <p:cNvPr id="12" name="Obrázek 11" descr="400px-Zuzkaroithov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0152" y="3573016"/>
            <a:ext cx="1800200" cy="2700299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5364088" y="5805264"/>
            <a:ext cx="3240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Zuzana </a:t>
            </a:r>
            <a:r>
              <a:rPr lang="cs-CZ" dirty="0" err="1" smtClean="0"/>
              <a:t>Roithová</a:t>
            </a:r>
            <a:r>
              <a:rPr lang="cs-CZ" dirty="0" smtClean="0"/>
              <a:t> (KDU-ČSL)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KRAJSKÉ VOLBY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23528" y="1700808"/>
          <a:ext cx="8504238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KRAJSKÉ VOLBY 2012 - JIHOMORAVSKÝ KRAJ</a:t>
            </a:r>
            <a:endParaRPr lang="cs-CZ" sz="2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</p:nvPr>
        </p:nvGraphicFramePr>
        <p:xfrm>
          <a:off x="301625" y="1371600"/>
          <a:ext cx="4038600" cy="3982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9300"/>
                <a:gridCol w="2019300"/>
              </a:tblGrid>
              <a:tr h="606929">
                <a:tc>
                  <a:txBody>
                    <a:bodyPr/>
                    <a:lstStyle/>
                    <a:p>
                      <a:r>
                        <a:rPr lang="cs-CZ" dirty="0" smtClean="0"/>
                        <a:t>USKUPENÍ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POČET MANDÁTŮ</a:t>
                      </a:r>
                      <a:endParaRPr lang="cs-CZ" dirty="0"/>
                    </a:p>
                  </a:txBody>
                  <a:tcPr/>
                </a:tc>
              </a:tr>
              <a:tr h="606929">
                <a:tc>
                  <a:txBody>
                    <a:bodyPr/>
                    <a:lstStyle/>
                    <a:p>
                      <a:r>
                        <a:rPr lang="cs-CZ" dirty="0" smtClean="0"/>
                        <a:t>ČSSD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</a:tr>
              <a:tr h="606929">
                <a:tc>
                  <a:txBody>
                    <a:bodyPr/>
                    <a:lstStyle/>
                    <a:p>
                      <a:r>
                        <a:rPr lang="cs-CZ" dirty="0" smtClean="0"/>
                        <a:t>KSČM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606929">
                <a:tc>
                  <a:txBody>
                    <a:bodyPr/>
                    <a:lstStyle/>
                    <a:p>
                      <a:r>
                        <a:rPr lang="cs-CZ" dirty="0" smtClean="0"/>
                        <a:t>KDU-ČSL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606929">
                <a:tc>
                  <a:txBody>
                    <a:bodyPr/>
                    <a:lstStyle/>
                    <a:p>
                      <a:r>
                        <a:rPr lang="cs-CZ" dirty="0" smtClean="0"/>
                        <a:t>ODS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606929">
                <a:tc>
                  <a:txBody>
                    <a:bodyPr/>
                    <a:lstStyle/>
                    <a:p>
                      <a:r>
                        <a:rPr lang="cs-CZ" dirty="0" smtClean="0"/>
                        <a:t>TOP</a:t>
                      </a:r>
                      <a:r>
                        <a:rPr lang="cs-CZ" baseline="0" dirty="0" smtClean="0"/>
                        <a:t> 09 a Starostové a nezávislí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Hejtman </a:t>
            </a:r>
            <a:r>
              <a:rPr lang="cs-CZ" sz="2000" dirty="0" smtClean="0"/>
              <a:t>za ČSSD, odmítl koalici </a:t>
            </a:r>
            <a:r>
              <a:rPr lang="cs-CZ" sz="2000" dirty="0" smtClean="0"/>
              <a:t>s ODS </a:t>
            </a:r>
            <a:r>
              <a:rPr lang="cs-CZ" sz="2000" dirty="0" smtClean="0"/>
              <a:t>i s KSČM a rozhodl se pokračovat v koalici s KDU-ČSL</a:t>
            </a:r>
            <a:r>
              <a:rPr lang="cs-CZ" sz="2000" dirty="0" smtClean="0"/>
              <a:t>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7" name="Obrázek 6" descr="Michal_Hašek_20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2852935"/>
            <a:ext cx="1872208" cy="25619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Obdélník 7"/>
          <p:cNvSpPr/>
          <p:nvPr/>
        </p:nvSpPr>
        <p:spPr>
          <a:xfrm>
            <a:off x="5868144" y="5301208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Hejtman</a:t>
            </a:r>
          </a:p>
          <a:p>
            <a:pPr algn="ctr"/>
            <a:r>
              <a:rPr lang="cs-CZ" dirty="0" smtClean="0"/>
              <a:t>Michal Hašek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VOLBY DO OBECNÍCH ZASTUPITELSTEV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Neboli komunální volby se konají každé 4 roky</a:t>
            </a:r>
          </a:p>
          <a:p>
            <a:pPr algn="just"/>
            <a:r>
              <a:rPr lang="cs-CZ" sz="2400" dirty="0" smtClean="0"/>
              <a:t>Volič označí volební stranu nebo preferované kandidáty (max., kolik zastupitelů má být zvoleno)</a:t>
            </a:r>
          </a:p>
          <a:p>
            <a:pPr algn="just"/>
            <a:r>
              <a:rPr lang="cs-CZ" sz="2400" dirty="0" smtClean="0"/>
              <a:t>Systém poměrného zastoupení</a:t>
            </a:r>
          </a:p>
          <a:p>
            <a:pPr algn="just"/>
            <a:r>
              <a:rPr lang="cs-CZ" sz="2400" dirty="0" smtClean="0"/>
              <a:t>Počet členů zastupitelstva stanoví stávající zastupitelstvo dle počtu obyvatel</a:t>
            </a:r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6" y="4365104"/>
          <a:ext cx="8496944" cy="1697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849"/>
                <a:gridCol w="1213849"/>
                <a:gridCol w="1386315"/>
                <a:gridCol w="1041384"/>
                <a:gridCol w="1213849"/>
                <a:gridCol w="1213849"/>
                <a:gridCol w="1213849"/>
              </a:tblGrid>
              <a:tr h="1057096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</a:t>
                      </a:r>
                      <a:r>
                        <a:rPr lang="cs-CZ" baseline="0" dirty="0" smtClean="0"/>
                        <a:t> 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r>
                        <a:rPr lang="cs-CZ" baseline="0" dirty="0" smtClean="0"/>
                        <a:t> - 3000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– </a:t>
                      </a:r>
                    </a:p>
                    <a:p>
                      <a:r>
                        <a:rPr lang="cs-CZ" dirty="0" smtClean="0"/>
                        <a:t>10 000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10-</a:t>
                      </a:r>
                    </a:p>
                    <a:p>
                      <a:r>
                        <a:rPr lang="cs-CZ" dirty="0" smtClean="0"/>
                        <a:t>50 000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50-</a:t>
                      </a:r>
                    </a:p>
                    <a:p>
                      <a:r>
                        <a:rPr lang="cs-CZ" dirty="0" smtClean="0"/>
                        <a:t> 150 000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Nad </a:t>
                      </a:r>
                    </a:p>
                    <a:p>
                      <a:r>
                        <a:rPr lang="cs-CZ" dirty="0" smtClean="0"/>
                        <a:t>150 000</a:t>
                      </a:r>
                      <a:endParaRPr lang="cs-CZ" dirty="0"/>
                    </a:p>
                  </a:txBody>
                  <a:tcPr/>
                </a:tc>
              </a:tr>
              <a:tr h="599088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členů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5-15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7-15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11-25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15-35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25-45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35-55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 často se konají volby do Evropského parlamentu?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patří mezi typické znaky voleb?</a:t>
            </a:r>
          </a:p>
          <a:p>
            <a:pPr marL="514350" indent="-514350">
              <a:buAutoNum type="arabicParenR"/>
            </a:pPr>
            <a:r>
              <a:rPr lang="cs-CZ" dirty="0" smtClean="0"/>
              <a:t>Kolik zastupitelů může mít obec, ve které žijete?</a:t>
            </a:r>
          </a:p>
          <a:p>
            <a:pPr marL="514350" indent="-514350">
              <a:buAutoNum type="arabicParenR"/>
            </a:pPr>
            <a:r>
              <a:rPr lang="cs-CZ" dirty="0" smtClean="0"/>
              <a:t>Které politické strany jsou zastoupeny v Evropském parlamentu?</a:t>
            </a:r>
          </a:p>
          <a:p>
            <a:pPr marL="514350" indent="-514350">
              <a:buAutoNum type="arabicParenR"/>
            </a:pPr>
            <a:r>
              <a:rPr lang="cs-CZ" dirty="0" smtClean="0"/>
              <a:t>Kolik členů má Senát Parlamentu ČR?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jsou podmínky pasivního volebního práva do Poslanecké sněmovny Parlamentu ČR?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FRETTIE </a:t>
            </a:r>
            <a:r>
              <a:rPr lang="cs-CZ" sz="2800" i="1" dirty="0" err="1" smtClean="0"/>
              <a:t>commons.wikimedia.org</a:t>
            </a:r>
            <a:r>
              <a:rPr lang="cs-CZ" sz="2800" i="1" dirty="0" smtClean="0"/>
              <a:t>/</a:t>
            </a:r>
            <a:r>
              <a:rPr lang="cs-CZ" sz="2800" i="1" dirty="0" err="1" smtClean="0"/>
              <a:t>wiki</a:t>
            </a:r>
            <a:r>
              <a:rPr lang="cs-CZ" sz="2800" dirty="0" smtClean="0"/>
              <a:t> [online]. [cit. </a:t>
            </a:r>
            <a:r>
              <a:rPr lang="cs-CZ" sz="2800" dirty="0" smtClean="0"/>
              <a:t>1</a:t>
            </a:r>
            <a:r>
              <a:rPr lang="cs-CZ" sz="2800" dirty="0" smtClean="0"/>
              <a:t>.10.2013</a:t>
            </a:r>
            <a:r>
              <a:rPr lang="cs-CZ" sz="2800" dirty="0" smtClean="0"/>
              <a:t>]. Dostupný na WWW:http://</a:t>
            </a:r>
            <a:r>
              <a:rPr lang="cs-CZ" sz="2800" dirty="0" err="1" smtClean="0"/>
              <a:t>commons.wikimedia.org</a:t>
            </a:r>
            <a:r>
              <a:rPr lang="cs-CZ" sz="2800" dirty="0" smtClean="0"/>
              <a:t>/</a:t>
            </a:r>
            <a:r>
              <a:rPr lang="cs-CZ" sz="2800" dirty="0" err="1" smtClean="0"/>
              <a:t>wiki</a:t>
            </a:r>
            <a:r>
              <a:rPr lang="cs-CZ" sz="2800" dirty="0" smtClean="0"/>
              <a:t>/</a:t>
            </a:r>
            <a:r>
              <a:rPr lang="cs-CZ" sz="2800" dirty="0" err="1" smtClean="0"/>
              <a:t>File</a:t>
            </a:r>
            <a:r>
              <a:rPr lang="cs-CZ" sz="2800" dirty="0" smtClean="0"/>
              <a:t>:</a:t>
            </a:r>
            <a:r>
              <a:rPr lang="cs-CZ" sz="2800" dirty="0" err="1" smtClean="0"/>
              <a:t>Czech</a:t>
            </a:r>
            <a:r>
              <a:rPr lang="cs-CZ" sz="2800" dirty="0" smtClean="0"/>
              <a:t>_</a:t>
            </a:r>
            <a:r>
              <a:rPr lang="cs-CZ" sz="2800" dirty="0" err="1" smtClean="0"/>
              <a:t>parliament</a:t>
            </a:r>
            <a:r>
              <a:rPr lang="cs-CZ" sz="2800" dirty="0" smtClean="0"/>
              <a:t>_</a:t>
            </a:r>
            <a:r>
              <a:rPr lang="cs-CZ" sz="2800" dirty="0" err="1" smtClean="0"/>
              <a:t>elections</a:t>
            </a:r>
            <a:r>
              <a:rPr lang="cs-CZ" sz="2800" dirty="0" smtClean="0"/>
              <a:t>_</a:t>
            </a:r>
            <a:r>
              <a:rPr lang="cs-CZ" sz="2800" dirty="0" err="1" smtClean="0"/>
              <a:t>districts</a:t>
            </a:r>
            <a:r>
              <a:rPr lang="cs-CZ" sz="2800" dirty="0" smtClean="0"/>
              <a:t>_</a:t>
            </a:r>
            <a:r>
              <a:rPr lang="cs-CZ" sz="2800" dirty="0" err="1" smtClean="0"/>
              <a:t>winner</a:t>
            </a:r>
            <a:r>
              <a:rPr lang="cs-CZ" sz="2800" dirty="0" smtClean="0"/>
              <a:t>_map_2013.svg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LUDEK</a:t>
            </a:r>
            <a:r>
              <a:rPr lang="pt-BR" sz="2800" dirty="0" smtClean="0"/>
              <a:t>. </a:t>
            </a:r>
            <a:r>
              <a:rPr lang="pt-BR" sz="2800" i="1" dirty="0" smtClean="0"/>
              <a:t>http://office.microsoft.com/</a:t>
            </a:r>
            <a:r>
              <a:rPr lang="pt-BR" sz="2800" dirty="0" smtClean="0"/>
              <a:t> [online]. [cit. </a:t>
            </a:r>
            <a:r>
              <a:rPr lang="cs-CZ" sz="2800" dirty="0" smtClean="0"/>
              <a:t>1</a:t>
            </a:r>
            <a:r>
              <a:rPr lang="pt-BR" sz="2800" dirty="0" smtClean="0"/>
              <a:t>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Dostupný na WWW:https://commons.wikimedia.org/wiki/File:Volby2006_volebni_mistnost.jpg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MAPOVÉHO NÁLOŽNÍK</a:t>
            </a:r>
            <a:r>
              <a:rPr lang="pt-BR" sz="2800" dirty="0" smtClean="0"/>
              <a:t>. </a:t>
            </a:r>
            <a:r>
              <a:rPr lang="pt-BR" sz="2800" i="1" dirty="0" smtClean="0"/>
              <a:t>http://office.microsoft.com/</a:t>
            </a:r>
            <a:r>
              <a:rPr lang="pt-BR" sz="2800" dirty="0" smtClean="0"/>
              <a:t> [online]. [cit. </a:t>
            </a:r>
            <a:r>
              <a:rPr lang="cs-CZ" sz="2800" dirty="0" smtClean="0"/>
              <a:t>1</a:t>
            </a:r>
            <a:r>
              <a:rPr lang="pt-BR" sz="2800" dirty="0" smtClean="0"/>
              <a:t>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Dostupný na WWW:http://commons.wikimedia.org/wiki/File:Sen%C3%A1tn%C3%AD_volebn%C3%AD_obvody.PNG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DEZIDOR</a:t>
            </a:r>
            <a:r>
              <a:rPr lang="pt-BR" sz="2800" dirty="0" smtClean="0"/>
              <a:t>. </a:t>
            </a:r>
            <a:r>
              <a:rPr lang="pt-BR" sz="2800" i="1" dirty="0" smtClean="0"/>
              <a:t>http://</a:t>
            </a:r>
            <a:r>
              <a:rPr lang="cs-CZ" sz="2800" i="1" dirty="0" err="1" smtClean="0"/>
              <a:t>commons.wikimedia.org</a:t>
            </a:r>
            <a:r>
              <a:rPr lang="pt-BR" sz="2800" dirty="0" smtClean="0"/>
              <a:t> [online]. [cit. </a:t>
            </a:r>
            <a:r>
              <a:rPr lang="cs-CZ" sz="2800" dirty="0" smtClean="0"/>
              <a:t>1</a:t>
            </a:r>
            <a:r>
              <a:rPr lang="pt-BR" sz="2800" dirty="0" smtClean="0"/>
              <a:t>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Dostupný na WWW:http://commons.wikimedia.org/wiki/File:Jan_Zahradil.jpg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FOTO-AG GYMNASIUM MELE</a:t>
            </a:r>
            <a:r>
              <a:rPr lang="pt-BR" sz="2800" dirty="0" smtClean="0"/>
              <a:t>. </a:t>
            </a:r>
            <a:r>
              <a:rPr lang="pt-BR" sz="2800" i="1" dirty="0" smtClean="0"/>
              <a:t>http://</a:t>
            </a:r>
            <a:r>
              <a:rPr lang="cs-CZ" sz="2800" i="1" dirty="0" err="1" smtClean="0"/>
              <a:t>commons.wikimedia.org</a:t>
            </a:r>
            <a:r>
              <a:rPr lang="pt-BR" sz="2800" dirty="0" smtClean="0"/>
              <a:t> [online]. [cit. </a:t>
            </a:r>
            <a:r>
              <a:rPr lang="cs-CZ" sz="2800" dirty="0" smtClean="0"/>
              <a:t>1</a:t>
            </a:r>
            <a:r>
              <a:rPr lang="pt-BR" sz="2800" dirty="0" smtClean="0"/>
              <a:t>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Dostupný na</a:t>
            </a:r>
            <a:r>
              <a:rPr lang="cs-CZ" sz="2800" dirty="0" smtClean="0"/>
              <a:t> WWW:http://</a:t>
            </a:r>
            <a:r>
              <a:rPr lang="cs-CZ" sz="2800" dirty="0" err="1" smtClean="0"/>
              <a:t>commons.wikimedia.org</a:t>
            </a:r>
            <a:r>
              <a:rPr lang="cs-CZ" sz="2800" dirty="0" smtClean="0"/>
              <a:t>/</a:t>
            </a:r>
            <a:r>
              <a:rPr lang="cs-CZ" sz="2800" dirty="0" err="1" smtClean="0"/>
              <a:t>wiki</a:t>
            </a:r>
            <a:r>
              <a:rPr lang="cs-CZ" sz="2800" dirty="0" smtClean="0"/>
              <a:t>/</a:t>
            </a:r>
            <a:r>
              <a:rPr lang="cs-CZ" sz="2800" dirty="0" err="1" smtClean="0"/>
              <a:t>File</a:t>
            </a:r>
            <a:r>
              <a:rPr lang="cs-CZ" sz="2800" dirty="0" smtClean="0"/>
              <a:t>:</a:t>
            </a:r>
            <a:r>
              <a:rPr lang="cs-CZ" sz="2800" dirty="0" err="1" smtClean="0"/>
              <a:t>Roucek</a:t>
            </a:r>
            <a:r>
              <a:rPr lang="cs-CZ" sz="2800" dirty="0" smtClean="0"/>
              <a:t>,_Libor-1710.jpg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JANWIKIFOTO</a:t>
            </a:r>
            <a:r>
              <a:rPr lang="pt-BR" sz="2800" dirty="0" smtClean="0"/>
              <a:t> </a:t>
            </a:r>
            <a:r>
              <a:rPr lang="pt-BR" sz="2800" i="1" dirty="0" smtClean="0"/>
              <a:t>http://</a:t>
            </a:r>
            <a:r>
              <a:rPr lang="cs-CZ" sz="2800" i="1" dirty="0" err="1" smtClean="0"/>
              <a:t>commons.wikimedia.org</a:t>
            </a:r>
            <a:r>
              <a:rPr lang="pt-BR" sz="2800" dirty="0" smtClean="0"/>
              <a:t> [online]. [cit. </a:t>
            </a:r>
            <a:r>
              <a:rPr lang="cs-CZ" sz="2800" dirty="0" smtClean="0"/>
              <a:t>1</a:t>
            </a:r>
            <a:r>
              <a:rPr lang="pt-BR" sz="2800" dirty="0" smtClean="0"/>
              <a:t>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Dostupný na WWW:http://commons.wikimedia.org/wiki/File:Miloslav_Ransdorf_b6dn202_1796.jpg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:</a:t>
            </a:r>
            <a:r>
              <a:rPr lang="cs-CZ" sz="2800" dirty="0" smtClean="0"/>
              <a:t>http://</a:t>
            </a:r>
            <a:r>
              <a:rPr lang="cs-CZ" sz="2800" dirty="0" err="1" smtClean="0"/>
              <a:t>commons.wikimedia.org</a:t>
            </a:r>
            <a:r>
              <a:rPr lang="cs-CZ" sz="2800" dirty="0" smtClean="0"/>
              <a:t>/</a:t>
            </a:r>
            <a:r>
              <a:rPr lang="cs-CZ" sz="2800" dirty="0" err="1" smtClean="0"/>
              <a:t>wiki</a:t>
            </a:r>
            <a:r>
              <a:rPr lang="cs-CZ" sz="2800" dirty="0" smtClean="0"/>
              <a:t>/</a:t>
            </a:r>
            <a:r>
              <a:rPr lang="cs-CZ" sz="2800" dirty="0" err="1" smtClean="0"/>
              <a:t>File</a:t>
            </a:r>
            <a:r>
              <a:rPr lang="cs-CZ" sz="2800" dirty="0" smtClean="0"/>
              <a:t>:</a:t>
            </a:r>
            <a:r>
              <a:rPr lang="cs-CZ" sz="2800" dirty="0" err="1" smtClean="0"/>
              <a:t>Zuzkaroithova.jpg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FREŠO,PAVOL</a:t>
            </a:r>
            <a:r>
              <a:rPr lang="pt-BR" sz="2800" dirty="0" smtClean="0"/>
              <a:t>.</a:t>
            </a:r>
            <a:r>
              <a:rPr lang="pt-BR" sz="2800" dirty="0" smtClean="0"/>
              <a:t> </a:t>
            </a:r>
            <a:r>
              <a:rPr lang="pt-BR" sz="2800" i="1" dirty="0" smtClean="0"/>
              <a:t>http://</a:t>
            </a:r>
            <a:r>
              <a:rPr lang="cs-CZ" sz="2800" i="1" dirty="0" err="1" smtClean="0"/>
              <a:t>commons</a:t>
            </a:r>
            <a:r>
              <a:rPr lang="cs-CZ" sz="2800" i="1" dirty="0" smtClean="0"/>
              <a:t>,</a:t>
            </a:r>
            <a:r>
              <a:rPr lang="cs-CZ" sz="2800" i="1" dirty="0" err="1" smtClean="0"/>
              <a:t>wikimedia</a:t>
            </a:r>
            <a:r>
              <a:rPr lang="cs-CZ" sz="2800" i="1" dirty="0" smtClean="0"/>
              <a:t>,.</a:t>
            </a:r>
            <a:r>
              <a:rPr lang="cs-CZ" sz="2800" i="1" dirty="0" err="1" smtClean="0"/>
              <a:t>org</a:t>
            </a:r>
            <a:r>
              <a:rPr lang="pt-BR" sz="2800" i="1" dirty="0" smtClean="0"/>
              <a:t>/</a:t>
            </a:r>
            <a:r>
              <a:rPr lang="pt-BR" sz="2800" dirty="0" smtClean="0"/>
              <a:t> [online]. [cit. </a:t>
            </a:r>
            <a:r>
              <a:rPr lang="cs-CZ" sz="2800" smtClean="0"/>
              <a:t>1</a:t>
            </a:r>
            <a:r>
              <a:rPr lang="pt-BR" sz="2800" smtClean="0"/>
              <a:t>.</a:t>
            </a:r>
            <a:r>
              <a:rPr lang="cs-CZ" sz="2800" dirty="0" smtClean="0"/>
              <a:t>10</a:t>
            </a:r>
            <a:r>
              <a:rPr lang="pt-BR" sz="2800" dirty="0" smtClean="0"/>
              <a:t>.201</a:t>
            </a:r>
            <a:r>
              <a:rPr lang="cs-CZ" sz="2800" dirty="0" smtClean="0"/>
              <a:t>3</a:t>
            </a:r>
            <a:r>
              <a:rPr lang="pt-BR" sz="2800" dirty="0" smtClean="0"/>
              <a:t>]. Dostupný na WWW </a:t>
            </a:r>
            <a:r>
              <a:rPr lang="cs-CZ" sz="2800" dirty="0" smtClean="0"/>
              <a:t>http</a:t>
            </a:r>
            <a:r>
              <a:rPr lang="cs-CZ" sz="2800" dirty="0" smtClean="0"/>
              <a:t>://commons.wikimedia.org/wiki/File:Michal_Ha%C5%A1ek_2011.jpg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DUDÁK, Vladislav, a kol. Občanská nauka pro SOŠ.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Praha: SPN – pedagogické nakladatelství, 2003, 326 s. ISBN 80-7235-233-4.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DVOŘÁK, Jan, a kol. Odmaturuj ze společenských věd.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Brno: </a:t>
            </a:r>
            <a:r>
              <a:rPr lang="cs-CZ" sz="2800" dirty="0" err="1" smtClean="0"/>
              <a:t>Didaktis</a:t>
            </a:r>
            <a:r>
              <a:rPr lang="cs-CZ" sz="2800" dirty="0" smtClean="0"/>
              <a:t>, 2008, 256 s. ISBN 978-80-7358-122-0.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1091</TotalTime>
  <Words>637</Words>
  <Application>Microsoft Office PowerPoint</Application>
  <PresentationFormat>Předvádění na obrazovce (4:3)</PresentationFormat>
  <Paragraphs>163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Snímek 1</vt:lpstr>
      <vt:lpstr>VOLBY V ČR- OBSAH PREZENTACE</vt:lpstr>
      <vt:lpstr>VOLBY</vt:lpstr>
      <vt:lpstr>ZNAKY VOLEB</vt:lpstr>
      <vt:lpstr>VOLEBNÍ PRÁVO</vt:lpstr>
      <vt:lpstr>VOLBY DO PARLAMENTU </vt:lpstr>
      <vt:lpstr> POSLEDNÍ VOLBY DO PARLAMENTU </vt:lpstr>
      <vt:lpstr>VOLBY DO EVROPSKÉHO PARLAMENTU</vt:lpstr>
      <vt:lpstr>POSLANCI EVROPSKÉHO PARLAMENTU</vt:lpstr>
      <vt:lpstr>KRAJSKÉ VOLBY</vt:lpstr>
      <vt:lpstr>KRAJSKÉ VOLBY 2012 - JIHOMORAVSKÝ KRAJ</vt:lpstr>
      <vt:lpstr>VOLBY DO OBECNÍCH ZASTUPITELSTEV</vt:lpstr>
      <vt:lpstr>OTÁZKY NA 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116</cp:revision>
  <dcterms:created xsi:type="dcterms:W3CDTF">2014-02-22T13:00:24Z</dcterms:created>
  <dcterms:modified xsi:type="dcterms:W3CDTF">2014-04-01T20:40:55Z</dcterms:modified>
</cp:coreProperties>
</file>