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84" r:id="rId1"/>
  </p:sldMasterIdLst>
  <p:notesMasterIdLst>
    <p:notesMasterId r:id="rId11"/>
  </p:notesMasterIdLst>
  <p:sldIdLst>
    <p:sldId id="284" r:id="rId2"/>
    <p:sldId id="285" r:id="rId3"/>
    <p:sldId id="257" r:id="rId4"/>
    <p:sldId id="258" r:id="rId5"/>
    <p:sldId id="259" r:id="rId6"/>
    <p:sldId id="279" r:id="rId7"/>
    <p:sldId id="281" r:id="rId8"/>
    <p:sldId id="283" r:id="rId9"/>
    <p:sldId id="28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EAFF"/>
    <a:srgbClr val="66CCFF"/>
    <a:srgbClr val="E15F51"/>
    <a:srgbClr val="000000"/>
    <a:srgbClr val="D1E3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</a:t>
          </a:r>
          <a:r>
            <a:rPr lang="cs-CZ" sz="1800" baseline="0" dirty="0" smtClean="0"/>
            <a:t>Podzimní párové souhlásky I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Základní škola Hnátnice,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800" dirty="0" smtClean="0"/>
            <a:t>Jana </a:t>
          </a:r>
          <a:r>
            <a:rPr lang="cs-CZ" sz="1800" dirty="0" err="1" smtClean="0"/>
            <a:t>Hofrichterová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Český jazyk pro 2. a 3. ročník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</a:t>
          </a:r>
          <a:r>
            <a:rPr lang="cs-CZ" sz="1800" dirty="0" smtClean="0"/>
            <a:t>CZ.1.07/1.4.00/21.1871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</a:t>
          </a:r>
          <a:r>
            <a:rPr lang="cs-CZ" sz="1800" dirty="0" smtClean="0"/>
            <a:t>4. 10. 2011</a:t>
          </a:r>
          <a:endParaRPr lang="cs-CZ" sz="18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DAE386-086A-45C2-A75D-B4984F2A6F7C}" type="presOf" srcId="{B651F6E3-6281-48DB-9319-2AEAFDAE7572}" destId="{70A198DD-41D2-4313-8B5B-1CF1BCF383FB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4E8244CA-3C43-4921-9B0B-467D19FC4B60}" type="presOf" srcId="{4C35D32F-0EAB-4CD7-82EE-45574DC2A586}" destId="{A02C1AC3-4F1B-47BC-9A88-D00EAE61D85A}" srcOrd="1" destOrd="0" presId="urn:microsoft.com/office/officeart/2005/8/layout/target3"/>
    <dgm:cxn modelId="{172BBC3E-2298-4B01-B592-7D4971011749}" type="presOf" srcId="{D1B46980-6531-4606-95E6-44980827E919}" destId="{2CDFEC33-8C2A-49C6-B23B-FA3577B1DCE9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1CB90267-DD61-4CB3-8F92-9D8B120F9BA0}" type="presOf" srcId="{4865AC3F-78E2-43BA-A56B-7C465B8FCF11}" destId="{FC425D1D-3DF2-408E-A4F8-250CA94A450A}" srcOrd="1" destOrd="0" presId="urn:microsoft.com/office/officeart/2005/8/layout/target3"/>
    <dgm:cxn modelId="{6F55630A-B379-4861-8863-3A277EA16346}" type="presOf" srcId="{D8197B8C-B260-4A16-BDF4-0947B075E274}" destId="{0F7944D4-5DCA-4B9E-A896-D52854246E44}" srcOrd="0" destOrd="0" presId="urn:microsoft.com/office/officeart/2005/8/layout/target3"/>
    <dgm:cxn modelId="{EE51BC7A-3596-4C9B-B72C-A4526CCC6ACE}" type="presOf" srcId="{4865AC3F-78E2-43BA-A56B-7C465B8FCF11}" destId="{54F8D70D-FB57-4298-A600-D8F61B2A354A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DCB9603E-F8B6-4967-89D9-10ADA9EB3ACE}" type="presOf" srcId="{D05761FA-3C71-4DD0-9183-7C99EBE53F4B}" destId="{23526C68-77CF-4757-B0E2-EC80EC09B19D}" srcOrd="1" destOrd="0" presId="urn:microsoft.com/office/officeart/2005/8/layout/target3"/>
    <dgm:cxn modelId="{6B3E783C-EC52-4BC9-9E24-BCFFF75D680F}" type="presOf" srcId="{D1B46980-6531-4606-95E6-44980827E919}" destId="{004736B2-18D3-4D6D-AA18-DF3F81E9E312}" srcOrd="0" destOrd="0" presId="urn:microsoft.com/office/officeart/2005/8/layout/target3"/>
    <dgm:cxn modelId="{1F88DAF7-9773-4C19-90E1-5C6A50758D5C}" type="presOf" srcId="{D1D4F407-5343-4D3F-B5B9-D407B03CAEB4}" destId="{D005CE8C-CC26-4C3E-AC11-E15060ECD759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E00843C6-9EE5-4F94-B8BB-99CB202C72BD}" type="presOf" srcId="{D8197B8C-B260-4A16-BDF4-0947B075E274}" destId="{5C0D1B75-263C-4468-B985-565C95B9422B}" srcOrd="1" destOrd="0" presId="urn:microsoft.com/office/officeart/2005/8/layout/target3"/>
    <dgm:cxn modelId="{AB470548-84A9-4525-9EB0-AD1F7FED48AC}" type="presOf" srcId="{D05761FA-3C71-4DD0-9183-7C99EBE53F4B}" destId="{6204D4B4-078C-4ACF-B823-77A728483A32}" srcOrd="0" destOrd="0" presId="urn:microsoft.com/office/officeart/2005/8/layout/target3"/>
    <dgm:cxn modelId="{E7DD6B87-5275-4962-A1BF-E66F9585C50A}" type="presOf" srcId="{757F3AB3-0718-4624-B441-E567A8F0AB56}" destId="{333A1088-737F-45CB-B68E-254E46348037}" srcOrd="0" destOrd="0" presId="urn:microsoft.com/office/officeart/2005/8/layout/target3"/>
    <dgm:cxn modelId="{3D50EEF2-0942-4434-88FB-F7AC57991AFD}" type="presOf" srcId="{4C35D32F-0EAB-4CD7-82EE-45574DC2A586}" destId="{2463512F-938D-4E07-9D5C-7B2E99ABD39E}" srcOrd="0" destOrd="0" presId="urn:microsoft.com/office/officeart/2005/8/layout/target3"/>
    <dgm:cxn modelId="{20414DE7-FA17-46EF-B899-75B478E2D194}" type="presOf" srcId="{B651F6E3-6281-48DB-9319-2AEAFDAE7572}" destId="{7145B55B-1B24-4B93-A1D4-B8021E4AC78C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D36A2533-DCA1-4F30-AC84-4EF3ECE05E0B}" type="presOf" srcId="{D1D4F407-5343-4D3F-B5B9-D407B03CAEB4}" destId="{AED2198E-93D5-4001-81B4-73124B309672}" srcOrd="1" destOrd="0" presId="urn:microsoft.com/office/officeart/2005/8/layout/target3"/>
    <dgm:cxn modelId="{978CD84F-3B20-43A8-A6C8-E30574F04A6A}" type="presParOf" srcId="{333A1088-737F-45CB-B68E-254E46348037}" destId="{F5ABB229-8D3B-4694-996A-96F23CF14429}" srcOrd="0" destOrd="0" presId="urn:microsoft.com/office/officeart/2005/8/layout/target3"/>
    <dgm:cxn modelId="{CBF0A2EC-9E73-42A1-B0F2-CF6C4A21AE6C}" type="presParOf" srcId="{333A1088-737F-45CB-B68E-254E46348037}" destId="{F41139FD-01EE-4571-8B17-4FB00FC51163}" srcOrd="1" destOrd="0" presId="urn:microsoft.com/office/officeart/2005/8/layout/target3"/>
    <dgm:cxn modelId="{4ADB292D-9365-48D3-9FA4-A07D99ADA474}" type="presParOf" srcId="{333A1088-737F-45CB-B68E-254E46348037}" destId="{D005CE8C-CC26-4C3E-AC11-E15060ECD759}" srcOrd="2" destOrd="0" presId="urn:microsoft.com/office/officeart/2005/8/layout/target3"/>
    <dgm:cxn modelId="{9D727513-0B01-47C5-828E-21F04C20389D}" type="presParOf" srcId="{333A1088-737F-45CB-B68E-254E46348037}" destId="{E2699407-A48D-4333-A645-7FA48F1FE3B7}" srcOrd="3" destOrd="0" presId="urn:microsoft.com/office/officeart/2005/8/layout/target3"/>
    <dgm:cxn modelId="{6ABCDC62-79C7-4C0A-AE5F-91E1C69FD6FF}" type="presParOf" srcId="{333A1088-737F-45CB-B68E-254E46348037}" destId="{D5EA2712-68D0-4098-BDE6-B295C6AB6119}" srcOrd="4" destOrd="0" presId="urn:microsoft.com/office/officeart/2005/8/layout/target3"/>
    <dgm:cxn modelId="{F14BF62B-EDD8-4E85-A7DB-C21D4E2603A8}" type="presParOf" srcId="{333A1088-737F-45CB-B68E-254E46348037}" destId="{54F8D70D-FB57-4298-A600-D8F61B2A354A}" srcOrd="5" destOrd="0" presId="urn:microsoft.com/office/officeart/2005/8/layout/target3"/>
    <dgm:cxn modelId="{CA8889E9-00A5-4186-906E-2A9407FCAA67}" type="presParOf" srcId="{333A1088-737F-45CB-B68E-254E46348037}" destId="{C616B022-AA0C-4D3B-BDBF-093D86622E86}" srcOrd="6" destOrd="0" presId="urn:microsoft.com/office/officeart/2005/8/layout/target3"/>
    <dgm:cxn modelId="{8E44CE68-87E8-4D8E-962D-3DE3260F6EEA}" type="presParOf" srcId="{333A1088-737F-45CB-B68E-254E46348037}" destId="{69684AB7-5B8D-45A5-BC2F-6AF80EB883EF}" srcOrd="7" destOrd="0" presId="urn:microsoft.com/office/officeart/2005/8/layout/target3"/>
    <dgm:cxn modelId="{76A73AD1-11DE-464B-97F5-E01C011AADFB}" type="presParOf" srcId="{333A1088-737F-45CB-B68E-254E46348037}" destId="{004736B2-18D3-4D6D-AA18-DF3F81E9E312}" srcOrd="8" destOrd="0" presId="urn:microsoft.com/office/officeart/2005/8/layout/target3"/>
    <dgm:cxn modelId="{E1358130-3711-4C66-AC52-B0A49E6D8A76}" type="presParOf" srcId="{333A1088-737F-45CB-B68E-254E46348037}" destId="{9CCAD005-8609-4003-9C1F-3AFC293FB9F9}" srcOrd="9" destOrd="0" presId="urn:microsoft.com/office/officeart/2005/8/layout/target3"/>
    <dgm:cxn modelId="{CF790CA3-A903-4586-B177-329AC6AAEAA3}" type="presParOf" srcId="{333A1088-737F-45CB-B68E-254E46348037}" destId="{0C4087F0-2DA9-4805-A823-C8C5404FEF67}" srcOrd="10" destOrd="0" presId="urn:microsoft.com/office/officeart/2005/8/layout/target3"/>
    <dgm:cxn modelId="{C108C24E-84A8-4FE1-AEDD-4DA14E1D8D56}" type="presParOf" srcId="{333A1088-737F-45CB-B68E-254E46348037}" destId="{7145B55B-1B24-4B93-A1D4-B8021E4AC78C}" srcOrd="11" destOrd="0" presId="urn:microsoft.com/office/officeart/2005/8/layout/target3"/>
    <dgm:cxn modelId="{46C7156B-F851-4881-8FA7-D720EF44E27B}" type="presParOf" srcId="{333A1088-737F-45CB-B68E-254E46348037}" destId="{6919BCDB-3A39-4371-A415-42187620F612}" srcOrd="12" destOrd="0" presId="urn:microsoft.com/office/officeart/2005/8/layout/target3"/>
    <dgm:cxn modelId="{49CE4A43-AD3D-47FB-9D78-53F19274FDF7}" type="presParOf" srcId="{333A1088-737F-45CB-B68E-254E46348037}" destId="{19974A4C-782A-40F8-BDC1-A903A52CB5DC}" srcOrd="13" destOrd="0" presId="urn:microsoft.com/office/officeart/2005/8/layout/target3"/>
    <dgm:cxn modelId="{CBB59105-EC59-4A10-B872-E763162AD59D}" type="presParOf" srcId="{333A1088-737F-45CB-B68E-254E46348037}" destId="{0F7944D4-5DCA-4B9E-A896-D52854246E44}" srcOrd="14" destOrd="0" presId="urn:microsoft.com/office/officeart/2005/8/layout/target3"/>
    <dgm:cxn modelId="{5CC940AC-2A2D-4CE5-BE9F-802CA45B414E}" type="presParOf" srcId="{333A1088-737F-45CB-B68E-254E46348037}" destId="{DFC55A8B-2DFD-41AE-A307-96A1D2E66396}" srcOrd="15" destOrd="0" presId="urn:microsoft.com/office/officeart/2005/8/layout/target3"/>
    <dgm:cxn modelId="{BC5E6232-6A0E-498F-941B-EDD472E5C7CE}" type="presParOf" srcId="{333A1088-737F-45CB-B68E-254E46348037}" destId="{EB210E99-FECE-49F2-86FD-20F903E541DE}" srcOrd="16" destOrd="0" presId="urn:microsoft.com/office/officeart/2005/8/layout/target3"/>
    <dgm:cxn modelId="{D32CFBD2-743F-46CB-A3F5-237176E6E1B7}" type="presParOf" srcId="{333A1088-737F-45CB-B68E-254E46348037}" destId="{2463512F-938D-4E07-9D5C-7B2E99ABD39E}" srcOrd="17" destOrd="0" presId="urn:microsoft.com/office/officeart/2005/8/layout/target3"/>
    <dgm:cxn modelId="{116A665F-BCC6-4A06-9526-DC2AE9223318}" type="presParOf" srcId="{333A1088-737F-45CB-B68E-254E46348037}" destId="{59FE3E3B-A92F-4A98-9A20-76394874AFA6}" srcOrd="18" destOrd="0" presId="urn:microsoft.com/office/officeart/2005/8/layout/target3"/>
    <dgm:cxn modelId="{631C22E3-D4AB-48C7-BED9-032CD8CE9A03}" type="presParOf" srcId="{333A1088-737F-45CB-B68E-254E46348037}" destId="{8EB502EF-CA4F-4140-AFB6-D26D41E73615}" srcOrd="19" destOrd="0" presId="urn:microsoft.com/office/officeart/2005/8/layout/target3"/>
    <dgm:cxn modelId="{30659B86-833F-4E61-BF66-05D42EEB466D}" type="presParOf" srcId="{333A1088-737F-45CB-B68E-254E46348037}" destId="{6204D4B4-078C-4ACF-B823-77A728483A32}" srcOrd="20" destOrd="0" presId="urn:microsoft.com/office/officeart/2005/8/layout/target3"/>
    <dgm:cxn modelId="{2EE20D63-D107-4DC2-B6C0-47BE635ECA9B}" type="presParOf" srcId="{333A1088-737F-45CB-B68E-254E46348037}" destId="{AED2198E-93D5-4001-81B4-73124B309672}" srcOrd="21" destOrd="0" presId="urn:microsoft.com/office/officeart/2005/8/layout/target3"/>
    <dgm:cxn modelId="{9EFDE3EE-FED9-4C53-99FD-B18BA6D43412}" type="presParOf" srcId="{333A1088-737F-45CB-B68E-254E46348037}" destId="{FC425D1D-3DF2-408E-A4F8-250CA94A450A}" srcOrd="22" destOrd="0" presId="urn:microsoft.com/office/officeart/2005/8/layout/target3"/>
    <dgm:cxn modelId="{B9D0A093-0D5D-42C4-B706-69B42B97F288}" type="presParOf" srcId="{333A1088-737F-45CB-B68E-254E46348037}" destId="{2CDFEC33-8C2A-49C6-B23B-FA3577B1DCE9}" srcOrd="23" destOrd="0" presId="urn:microsoft.com/office/officeart/2005/8/layout/target3"/>
    <dgm:cxn modelId="{A68969CE-9D0F-40C4-8429-029A393AA2EE}" type="presParOf" srcId="{333A1088-737F-45CB-B68E-254E46348037}" destId="{70A198DD-41D2-4313-8B5B-1CF1BCF383FB}" srcOrd="24" destOrd="0" presId="urn:microsoft.com/office/officeart/2005/8/layout/target3"/>
    <dgm:cxn modelId="{1DC0146F-8C3A-4202-8E7C-C772695D9624}" type="presParOf" srcId="{333A1088-737F-45CB-B68E-254E46348037}" destId="{5C0D1B75-263C-4468-B985-565C95B9422B}" srcOrd="25" destOrd="0" presId="urn:microsoft.com/office/officeart/2005/8/layout/target3"/>
    <dgm:cxn modelId="{9E3E910C-6FBE-4BE6-A667-454A522C3646}" type="presParOf" srcId="{333A1088-737F-45CB-B68E-254E46348037}" destId="{A02C1AC3-4F1B-47BC-9A88-D00EAE61D85A}" srcOrd="26" destOrd="0" presId="urn:microsoft.com/office/officeart/2005/8/layout/target3"/>
    <dgm:cxn modelId="{04EBD36D-283B-4E1B-94E7-9385658B2BEF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58154" y="0"/>
          <a:ext cx="7380820" cy="29523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Základní škola Hnátnice, okres Ústí nad Orlicí</a:t>
          </a:r>
          <a:endParaRPr lang="cs-CZ" sz="1800" kern="1200" dirty="0"/>
        </a:p>
      </dsp:txBody>
      <dsp:txXfrm>
        <a:off x="1458154" y="0"/>
        <a:ext cx="7380820" cy="295232"/>
      </dsp:txXfrm>
    </dsp:sp>
    <dsp:sp modelId="{D5EA2712-68D0-4098-BDE6-B295C6AB6119}">
      <dsp:nvSpPr>
        <dsp:cNvPr id="0" name=""/>
        <dsp:cNvSpPr/>
      </dsp:nvSpPr>
      <dsp:spPr>
        <a:xfrm>
          <a:off x="221424" y="295232"/>
          <a:ext cx="2509479" cy="25094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446663"/>
                <a:satOff val="-3106"/>
                <a:lumOff val="-392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5">
                <a:hueOff val="446663"/>
                <a:satOff val="-3106"/>
                <a:lumOff val="-392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76164" y="295232"/>
          <a:ext cx="7380820" cy="25094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hueOff val="446663"/>
              <a:satOff val="-3106"/>
              <a:lumOff val="-39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</a:t>
          </a:r>
          <a:r>
            <a:rPr lang="cs-CZ" sz="1800" kern="1200" dirty="0" smtClean="0"/>
            <a:t>4. 10. 2011</a:t>
          </a:r>
          <a:endParaRPr lang="cs-CZ" sz="1800" kern="1200" dirty="0"/>
        </a:p>
      </dsp:txBody>
      <dsp:txXfrm>
        <a:off x="1476164" y="295232"/>
        <a:ext cx="7380820" cy="295232"/>
      </dsp:txXfrm>
    </dsp:sp>
    <dsp:sp modelId="{69684AB7-5B8D-45A5-BC2F-6AF80EB883EF}">
      <dsp:nvSpPr>
        <dsp:cNvPr id="0" name=""/>
        <dsp:cNvSpPr/>
      </dsp:nvSpPr>
      <dsp:spPr>
        <a:xfrm>
          <a:off x="442848" y="590464"/>
          <a:ext cx="2066630" cy="20666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893326"/>
                <a:satOff val="-6211"/>
                <a:lumOff val="-785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5">
                <a:hueOff val="893326"/>
                <a:satOff val="-6211"/>
                <a:lumOff val="-785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76164" y="590464"/>
          <a:ext cx="7380820" cy="20666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hueOff val="893326"/>
              <a:satOff val="-6211"/>
              <a:lumOff val="-78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Hofrichterová</a:t>
          </a:r>
          <a:endParaRPr lang="cs-CZ" sz="1800" kern="1200" dirty="0"/>
        </a:p>
      </dsp:txBody>
      <dsp:txXfrm>
        <a:off x="1476164" y="590464"/>
        <a:ext cx="7380820" cy="295232"/>
      </dsp:txXfrm>
    </dsp:sp>
    <dsp:sp modelId="{0C4087F0-2DA9-4805-A823-C8C5404FEF67}">
      <dsp:nvSpPr>
        <dsp:cNvPr id="0" name=""/>
        <dsp:cNvSpPr/>
      </dsp:nvSpPr>
      <dsp:spPr>
        <a:xfrm>
          <a:off x="664273" y="885697"/>
          <a:ext cx="1623781" cy="16237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1339988"/>
                <a:satOff val="-9317"/>
                <a:lumOff val="-1177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5">
                <a:hueOff val="1339988"/>
                <a:satOff val="-9317"/>
                <a:lumOff val="-1177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76164" y="885697"/>
          <a:ext cx="7380820" cy="16237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hueOff val="1339988"/>
              <a:satOff val="-9317"/>
              <a:lumOff val="-117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</a:t>
          </a:r>
          <a:r>
            <a:rPr lang="cs-CZ" sz="1800" kern="1200" baseline="0" dirty="0" smtClean="0"/>
            <a:t>Podzimní párové souhlásky I</a:t>
          </a:r>
          <a:endParaRPr lang="cs-CZ" sz="1800" kern="1200" dirty="0"/>
        </a:p>
      </dsp:txBody>
      <dsp:txXfrm>
        <a:off x="1476164" y="885697"/>
        <a:ext cx="7380820" cy="295235"/>
      </dsp:txXfrm>
    </dsp:sp>
    <dsp:sp modelId="{19974A4C-782A-40F8-BDC1-A903A52CB5DC}">
      <dsp:nvSpPr>
        <dsp:cNvPr id="0" name=""/>
        <dsp:cNvSpPr/>
      </dsp:nvSpPr>
      <dsp:spPr>
        <a:xfrm>
          <a:off x="885699" y="1180932"/>
          <a:ext cx="1180929" cy="11809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1786651"/>
                <a:satOff val="-12423"/>
                <a:lumOff val="-1569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5">
                <a:hueOff val="1786651"/>
                <a:satOff val="-12423"/>
                <a:lumOff val="-1569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76164" y="1180932"/>
          <a:ext cx="7380820" cy="11809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hueOff val="1786651"/>
              <a:satOff val="-12423"/>
              <a:lumOff val="-156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Český jazyk pro 2. a 3. ročník</a:t>
          </a:r>
          <a:endParaRPr lang="cs-CZ" sz="1800" kern="1200" dirty="0"/>
        </a:p>
      </dsp:txBody>
      <dsp:txXfrm>
        <a:off x="1476164" y="1180932"/>
        <a:ext cx="7380820" cy="295232"/>
      </dsp:txXfrm>
    </dsp:sp>
    <dsp:sp modelId="{EB210E99-FECE-49F2-86FD-20F903E541DE}">
      <dsp:nvSpPr>
        <dsp:cNvPr id="0" name=""/>
        <dsp:cNvSpPr/>
      </dsp:nvSpPr>
      <dsp:spPr>
        <a:xfrm>
          <a:off x="1107123" y="1476164"/>
          <a:ext cx="738081" cy="7380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2233314"/>
                <a:satOff val="-15528"/>
                <a:lumOff val="-1962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5">
                <a:hueOff val="2233314"/>
                <a:satOff val="-15528"/>
                <a:lumOff val="-1962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76164" y="1476164"/>
          <a:ext cx="7380820" cy="7380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hueOff val="2233314"/>
              <a:satOff val="-15528"/>
              <a:lumOff val="-196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</a:t>
          </a:r>
          <a:r>
            <a:rPr lang="cs-CZ" sz="1800" kern="1200" dirty="0" smtClean="0"/>
            <a:t>CZ.1.07/1.4.00/21.1871</a:t>
          </a:r>
          <a:endParaRPr lang="cs-CZ" sz="1800" kern="1200" dirty="0"/>
        </a:p>
      </dsp:txBody>
      <dsp:txXfrm>
        <a:off x="1476164" y="1476164"/>
        <a:ext cx="7380820" cy="295232"/>
      </dsp:txXfrm>
    </dsp:sp>
    <dsp:sp modelId="{8EB502EF-CA4F-4140-AFB6-D26D41E73615}">
      <dsp:nvSpPr>
        <dsp:cNvPr id="0" name=""/>
        <dsp:cNvSpPr/>
      </dsp:nvSpPr>
      <dsp:spPr>
        <a:xfrm>
          <a:off x="1328547" y="1771397"/>
          <a:ext cx="295232" cy="295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2679977"/>
                <a:satOff val="-18634"/>
                <a:lumOff val="-2354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5">
                <a:hueOff val="2679977"/>
                <a:satOff val="-18634"/>
                <a:lumOff val="-2354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76164" y="1771397"/>
          <a:ext cx="7380820" cy="295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hueOff val="2679977"/>
              <a:satOff val="-18634"/>
              <a:lumOff val="-235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76164" y="1771397"/>
        <a:ext cx="7380820" cy="2952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FFAC-9886-4041-9B35-A749D2EB05A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162842-E196-41DE-A524-D841032F60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8153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20201237"/>
              </p:ext>
            </p:extLst>
          </p:nvPr>
        </p:nvGraphicFramePr>
        <p:xfrm>
          <a:off x="23418" y="980728"/>
          <a:ext cx="8856984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78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sz="4400" dirty="0" smtClean="0">
                <a:latin typeface="Calibri" pitchFamily="34" charset="0"/>
                <a:cs typeface="Calibri" pitchFamily="34" charset="0"/>
              </a:rPr>
              <a:t>Anotace</a:t>
            </a:r>
            <a:endParaRPr lang="cs-CZ" sz="4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204864"/>
            <a:ext cx="7125112" cy="2701759"/>
          </a:xfrm>
        </p:spPr>
        <p:txBody>
          <a:bodyPr anchor="t"/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DUM pro 3. ročník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materiál je </a:t>
            </a:r>
            <a:r>
              <a:rPr lang="cs-CZ" sz="2400" smtClean="0"/>
              <a:t>určen k </a:t>
            </a:r>
            <a:r>
              <a:rPr lang="cs-CZ" sz="2400" dirty="0" smtClean="0"/>
              <a:t>procvičení párových souhlásek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žáci doplňují párové souhlásky fixem nebo pouze ústně, správnost řešení si kontrolují kliknutím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283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50872" y="332656"/>
            <a:ext cx="5184576" cy="10156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Souhlásky znělé a neznělé tvoří páry (dvojice), proto jim říkáme </a:t>
            </a:r>
          </a:p>
          <a:p>
            <a:pPr algn="ctr"/>
            <a:r>
              <a:rPr lang="cs-CZ" sz="20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1"/>
                </a:solidFill>
              </a:rPr>
              <a:t>párové souhlásky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5783" y="1925140"/>
            <a:ext cx="86409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t - d</a:t>
            </a:r>
            <a:endParaRPr lang="cs-CZ" sz="2400" b="1" dirty="0">
              <a:ln>
                <a:solidFill>
                  <a:schemeClr val="accent3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42754" y="1921927"/>
            <a:ext cx="93610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ť - ď</a:t>
            </a:r>
            <a:endParaRPr lang="cs-CZ" sz="2400" b="1" dirty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84168" y="1934080"/>
            <a:ext cx="115212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ch - h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462371" y="1929610"/>
            <a:ext cx="1008112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 - b</a:t>
            </a:r>
            <a:endParaRPr lang="cs-CZ" sz="2400" b="1" dirty="0">
              <a:ln>
                <a:solidFill>
                  <a:schemeClr val="accent2">
                    <a:lumMod val="75000"/>
                  </a:schemeClr>
                </a:solidFill>
              </a:ln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25244" y="2844973"/>
            <a:ext cx="86409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s - z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598275" y="2868742"/>
            <a:ext cx="864096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š - ž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470483" y="2816038"/>
            <a:ext cx="86409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f - v</a:t>
            </a:r>
          </a:p>
        </p:txBody>
      </p:sp>
      <p:pic>
        <p:nvPicPr>
          <p:cNvPr id="1028" name="Picture 4" descr="C:\Documents and Settings\Jana\Local Settings\Temporary Internet Files\Content.IE5\NG59WVRS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694" y="4742797"/>
            <a:ext cx="1327398" cy="1242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763688" y="3789040"/>
            <a:ext cx="5184576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Slova s párovými souhláskami někdy píšeme jinak, než je vyslovujeme.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01069" y="5913499"/>
            <a:ext cx="1735150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vyslovujeme: [</a:t>
            </a:r>
            <a:r>
              <a:rPr lang="cs-CZ" dirty="0" err="1" smtClean="0"/>
              <a:t>le</a:t>
            </a:r>
            <a:r>
              <a:rPr lang="cs-CZ" dirty="0" err="1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]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34956" y="5913499"/>
            <a:ext cx="1735150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píšeme: </a:t>
            </a:r>
          </a:p>
          <a:p>
            <a:pPr algn="ctr"/>
            <a:r>
              <a:rPr lang="cs-CZ" dirty="0" smtClean="0"/>
              <a:t>le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8829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6" grpId="0" animBg="1"/>
      <p:bldP spid="13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88640"/>
            <a:ext cx="6984776" cy="1323439"/>
          </a:xfrm>
          <a:prstGeom prst="rect">
            <a:avLst/>
          </a:prstGeom>
          <a:noFill/>
          <a:effec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Pravopis slov s těmito souhláskami si odůvodníme tak, že si řekneme </a:t>
            </a:r>
            <a:r>
              <a:rPr lang="cs-CZ" sz="2000" dirty="0">
                <a:solidFill>
                  <a:schemeClr val="accent5"/>
                </a:solidFill>
                <a:effectLst>
                  <a:outerShdw blurRad="215900" dist="50800" dir="6120000" algn="ctr" rotWithShape="0">
                    <a:schemeClr val="accent1">
                      <a:lumMod val="60000"/>
                      <a:lumOff val="40000"/>
                    </a:schemeClr>
                  </a:outerShdw>
                </a:effectLst>
              </a:rPr>
              <a:t>jiný</a:t>
            </a:r>
            <a:r>
              <a:rPr lang="cs-CZ" sz="2000" dirty="0" smtClean="0">
                <a:effectLst>
                  <a:outerShdw blurRad="215900" dist="50800" dir="6120000" algn="ctr" rotWithShape="0">
                    <a:schemeClr val="accent1">
                      <a:lumMod val="60000"/>
                      <a:lumOff val="40000"/>
                    </a:scheme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accent5"/>
                </a:solidFill>
                <a:effectLst>
                  <a:outerShdw blurRad="215900" dist="50800" dir="6120000" algn="ctr" rotWithShape="0">
                    <a:schemeClr val="accent1">
                      <a:lumMod val="60000"/>
                      <a:lumOff val="40000"/>
                    </a:schemeClr>
                  </a:outerShdw>
                </a:effectLst>
              </a:rPr>
              <a:t>tvar</a:t>
            </a:r>
            <a:r>
              <a:rPr lang="cs-CZ" sz="2000" dirty="0" smtClean="0">
                <a:effectLst>
                  <a:outerShdw blurRad="215900" dist="50800" dir="6120000" algn="ctr" rotWithShape="0">
                    <a:schemeClr val="accent1">
                      <a:lumMod val="60000"/>
                      <a:lumOff val="40000"/>
                    </a:schemeClr>
                  </a:outerShdw>
                </a:effectLst>
              </a:rPr>
              <a:t> </a:t>
            </a:r>
            <a:r>
              <a:rPr lang="cs-CZ" sz="2000" dirty="0" smtClean="0"/>
              <a:t>tohoto slova nebo </a:t>
            </a:r>
            <a:r>
              <a:rPr lang="cs-CZ" sz="2000" dirty="0">
                <a:solidFill>
                  <a:schemeClr val="accent5"/>
                </a:solidFill>
                <a:effectLst>
                  <a:outerShdw blurRad="215900" dist="50800" dir="6120000" algn="ctr" rotWithShape="0">
                    <a:schemeClr val="accent1">
                      <a:lumMod val="60000"/>
                      <a:lumOff val="40000"/>
                    </a:schemeClr>
                  </a:outerShdw>
                </a:effectLst>
              </a:rPr>
              <a:t>slovo příbuzné</a:t>
            </a:r>
            <a:r>
              <a:rPr lang="cs-CZ" sz="2000" dirty="0" smtClean="0"/>
              <a:t>, ve kterém je po párové souhlásce </a:t>
            </a:r>
            <a:r>
              <a:rPr lang="cs-CZ" sz="2000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samohláska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5" name="Picture 4" descr="C:\Documents and Settings\Jana\Local Settings\Temporary Internet Files\Content.IE5\NG59WVRS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509" y="2399702"/>
            <a:ext cx="1327398" cy="1242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76364" y="2965014"/>
            <a:ext cx="7920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le</a:t>
            </a:r>
            <a:r>
              <a:rPr lang="cs-CZ" dirty="0"/>
              <a:t>_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3583391" y="1688038"/>
            <a:ext cx="2532031" cy="1247806"/>
            <a:chOff x="3583391" y="2199728"/>
            <a:chExt cx="2532031" cy="1247806"/>
          </a:xfrm>
        </p:grpSpPr>
        <p:pic>
          <p:nvPicPr>
            <p:cNvPr id="7" name="Picture 4" descr="C:\Documents and Settings\Jana\Local Settings\Temporary Internet Files\Content.IE5\NG59WVRS\MC90044139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83391" y="2204864"/>
              <a:ext cx="1327398" cy="12426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4" descr="C:\Documents and Settings\Jana\Local Settings\Temporary Internet Files\Content.IE5\NG59WVRS\MC90044139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8024" y="2199728"/>
              <a:ext cx="1327398" cy="12426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" name="TextovéPole 9"/>
          <p:cNvSpPr txBox="1"/>
          <p:nvPr/>
        </p:nvSpPr>
        <p:spPr>
          <a:xfrm>
            <a:off x="6372200" y="2564904"/>
            <a:ext cx="7920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 l</a:t>
            </a:r>
            <a:r>
              <a:rPr lang="cs-CZ" u="sng" dirty="0" smtClean="0">
                <a:solidFill>
                  <a:schemeClr val="tx1"/>
                </a:solidFill>
              </a:rPr>
              <a:t>v</a:t>
            </a:r>
            <a:r>
              <a:rPr lang="cs-CZ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i</a:t>
            </a:r>
          </a:p>
        </p:txBody>
      </p:sp>
      <p:pic>
        <p:nvPicPr>
          <p:cNvPr id="2051" name="Picture 3" descr="C:\Documents and Settings\Jana\Local Settings\Temporary Internet Files\Content.IE5\Q3INFNSA\MP9001804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9000" b="98000" l="1847" r="97098">
                        <a14:foregroundMark x1="65699" y1="31500" x2="66755" y2="86333"/>
                        <a14:foregroundMark x1="16623" y1="82833" x2="68338" y2="84500"/>
                        <a14:foregroundMark x1="23219" y1="34500" x2="33245" y2="28000"/>
                        <a14:foregroundMark x1="40897" y1="39333" x2="40897" y2="39333"/>
                        <a14:backgroundMark x1="10818" y1="45333" x2="18997" y2="4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291" y="2823290"/>
            <a:ext cx="825432" cy="130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413520" y="3407624"/>
            <a:ext cx="792088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</a:t>
            </a:r>
            <a:r>
              <a:rPr lang="cs-CZ" u="sng" dirty="0" smtClean="0">
                <a:solidFill>
                  <a:schemeClr val="tx1"/>
                </a:solidFill>
              </a:rPr>
              <a:t>v</a:t>
            </a:r>
            <a:r>
              <a:rPr lang="cs-CZ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i</a:t>
            </a:r>
            <a:r>
              <a:rPr lang="cs-CZ" sz="2000" dirty="0" smtClean="0">
                <a:solidFill>
                  <a:schemeClr val="tx1"/>
                </a:solidFill>
              </a:rPr>
              <a:t>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78617" y="2965014"/>
            <a:ext cx="7920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4" name="Picture 6" descr="C:\Documents and Settings\Jana\Local Settings\Temporary Internet Files\Content.IE5\NG59WVRS\MC9001519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8406" y="5157192"/>
            <a:ext cx="521208" cy="90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Jana\Local Settings\Temporary Internet Files\Content.IE5\NG59WVRS\MC9003888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7640" y="5301208"/>
            <a:ext cx="1306976" cy="1335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3859441" y="4565540"/>
            <a:ext cx="1794903" cy="591652"/>
            <a:chOff x="3859441" y="4565540"/>
            <a:chExt cx="1794903" cy="591652"/>
          </a:xfrm>
        </p:grpSpPr>
        <p:pic>
          <p:nvPicPr>
            <p:cNvPr id="19" name="Picture 6" descr="C:\Documents and Settings\Jana\Local Settings\Temporary Internet Files\Content.IE5\NG59WVRS\MC90015193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2212" y="4565671"/>
              <a:ext cx="341608" cy="591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6" descr="C:\Documents and Settings\Jana\Local Settings\Temporary Internet Files\Content.IE5\NG59WVRS\MC90015193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17220" y="4565670"/>
              <a:ext cx="341608" cy="591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6" descr="C:\Documents and Settings\Jana\Local Settings\Temporary Internet Files\Content.IE5\NG59WVRS\MC90015193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71128" y="4565671"/>
              <a:ext cx="341608" cy="591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6" descr="C:\Documents and Settings\Jana\Local Settings\Temporary Internet Files\Content.IE5\NG59WVRS\MC90015193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12736" y="4565669"/>
              <a:ext cx="341608" cy="591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6" descr="C:\Documents and Settings\Jana\Local Settings\Temporary Internet Files\Content.IE5\NG59WVRS\MC90015193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9441" y="4565540"/>
              <a:ext cx="341608" cy="591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5" name="TextovéPole 24"/>
          <p:cNvSpPr txBox="1"/>
          <p:nvPr/>
        </p:nvSpPr>
        <p:spPr>
          <a:xfrm>
            <a:off x="2478617" y="5408393"/>
            <a:ext cx="7920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zu</a:t>
            </a:r>
            <a:r>
              <a:rPr lang="cs-CZ" dirty="0" smtClean="0"/>
              <a:t>_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478617" y="5408393"/>
            <a:ext cx="7920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zu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410804" y="4659050"/>
            <a:ext cx="103711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 zu</a:t>
            </a:r>
            <a:r>
              <a:rPr lang="cs-CZ" u="sng" dirty="0" smtClean="0">
                <a:solidFill>
                  <a:schemeClr val="tx1"/>
                </a:solidFill>
              </a:rPr>
              <a:t>b</a:t>
            </a:r>
            <a:r>
              <a:rPr lang="cs-CZ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245286" y="5844261"/>
            <a:ext cx="1368152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zu</a:t>
            </a:r>
            <a:r>
              <a:rPr lang="cs-CZ" u="sng" dirty="0" smtClean="0">
                <a:solidFill>
                  <a:schemeClr val="tx1"/>
                </a:solidFill>
              </a:rPr>
              <a:t>b</a:t>
            </a:r>
            <a:r>
              <a:rPr lang="cs-CZ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2000" dirty="0" smtClean="0">
                <a:solidFill>
                  <a:schemeClr val="tx1"/>
                </a:solidFill>
              </a:rPr>
              <a:t>řka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6728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9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10" grpId="0" animBg="1"/>
      <p:bldP spid="13" grpId="0" animBg="1"/>
      <p:bldP spid="14" grpId="0" animBg="1"/>
      <p:bldP spid="25" grpId="0" animBg="1"/>
      <p:bldP spid="26" grpId="0" animBg="1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1" name="Picture 9" descr="C:\Documents and Settings\Jana\Local Settings\Temporary Internet Files\Content.IE5\Q3INFNSA\MC900430061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467"/>
          <a:stretch/>
        </p:blipFill>
        <p:spPr bwMode="auto">
          <a:xfrm>
            <a:off x="1115616" y="957554"/>
            <a:ext cx="2432298" cy="1132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Documents and Settings\Jana\Local Settings\Temporary Internet Files\Content.IE5\Q3INFNSA\MP9004017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1317" y="3877936"/>
            <a:ext cx="1312246" cy="1640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Jana\Local Settings\Temporary Internet Files\Content.IE5\NG59WVRS\MP9004341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800254" y="3491536"/>
            <a:ext cx="1494678" cy="223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4211960" y="608705"/>
            <a:ext cx="2913821" cy="2210845"/>
            <a:chOff x="3995936" y="4077072"/>
            <a:chExt cx="2913821" cy="2210845"/>
          </a:xfrm>
        </p:grpSpPr>
        <p:pic>
          <p:nvPicPr>
            <p:cNvPr id="3078" name="Picture 6" descr="C:\Documents and Settings\Jana\Local Settings\Temporary Internet Files\Content.IE5\Q3INFNSA\MC900232612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95936" y="4425921"/>
              <a:ext cx="1561723" cy="18619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0" name="Picture 8" descr="C:\Documents and Settings\Jana\Local Settings\Temporary Internet Files\Content.IE5\NG59WVRS\MC900396618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7883" y="4077072"/>
              <a:ext cx="1731874" cy="18169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1895236" y="5904225"/>
            <a:ext cx="104803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ši_ka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03477" y="5904225"/>
            <a:ext cx="208823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hodně ši</a:t>
            </a:r>
            <a:r>
              <a:rPr lang="cs-CZ" u="sng" dirty="0" smtClean="0">
                <a:solidFill>
                  <a:srgbClr val="FF0000"/>
                </a:solidFill>
              </a:rPr>
              <a:t>š</a:t>
            </a:r>
            <a:r>
              <a:rPr lang="cs-CZ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1"/>
                </a:solidFill>
              </a:rPr>
              <a:t>e</a:t>
            </a:r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95236" y="5904225"/>
            <a:ext cx="104803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ši</a:t>
            </a:r>
            <a:r>
              <a:rPr lang="cs-CZ" dirty="0" smtClean="0">
                <a:solidFill>
                  <a:srgbClr val="FF0000"/>
                </a:solidFill>
              </a:rPr>
              <a:t>š</a:t>
            </a:r>
            <a:r>
              <a:rPr lang="cs-CZ" dirty="0" smtClean="0"/>
              <a:t>ka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871098" y="2529296"/>
            <a:ext cx="116024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kalu_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58444" y="2946458"/>
            <a:ext cx="161583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 kalu</a:t>
            </a:r>
            <a:r>
              <a:rPr lang="cs-CZ" u="sng" dirty="0" smtClean="0">
                <a:solidFill>
                  <a:srgbClr val="FF0000"/>
                </a:solidFill>
              </a:rPr>
              <a:t>ž</a:t>
            </a:r>
            <a:r>
              <a:rPr lang="cs-CZ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1"/>
                </a:solidFill>
              </a:rPr>
              <a:t>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867319" y="2529296"/>
            <a:ext cx="116024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kalu</a:t>
            </a:r>
            <a:r>
              <a:rPr lang="cs-CZ" dirty="0" smtClean="0">
                <a:solidFill>
                  <a:srgbClr val="FF0000"/>
                </a:solidFill>
              </a:rPr>
              <a:t>ž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776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4" grpId="0" animBg="1"/>
      <p:bldP spid="16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6839059" y="4344653"/>
            <a:ext cx="2299835" cy="2580119"/>
            <a:chOff x="6768244" y="4178831"/>
            <a:chExt cx="2299835" cy="2580119"/>
          </a:xfrm>
        </p:grpSpPr>
        <p:pic>
          <p:nvPicPr>
            <p:cNvPr id="20" name="Picture 13" descr="C:\Documents and Settings\Jana\Local Settings\Temporary Internet Files\Content.IE5\JT9KC8CS\MC900012932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85037" y="4842368"/>
              <a:ext cx="1741018" cy="19165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11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68244" y="5799570"/>
              <a:ext cx="952500" cy="809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8" name="Picture 12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15554" y="4178831"/>
              <a:ext cx="1152525" cy="952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ovéPole 1"/>
          <p:cNvSpPr txBox="1"/>
          <p:nvPr/>
        </p:nvSpPr>
        <p:spPr>
          <a:xfrm>
            <a:off x="1187624" y="692694"/>
            <a:ext cx="2664296" cy="5586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Doplň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t</a:t>
            </a:r>
            <a:r>
              <a:rPr lang="cs-CZ" sz="2400" b="1" dirty="0" smtClean="0"/>
              <a:t> –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d</a:t>
            </a:r>
          </a:p>
          <a:p>
            <a:pPr algn="ctr"/>
            <a:endParaRPr lang="cs-CZ" dirty="0"/>
          </a:p>
          <a:p>
            <a:pPr algn="ctr">
              <a:lnSpc>
                <a:spcPct val="150000"/>
              </a:lnSpc>
            </a:pPr>
            <a:r>
              <a:rPr lang="cs-CZ" dirty="0" smtClean="0"/>
              <a:t>zimní </a:t>
            </a:r>
            <a:r>
              <a:rPr lang="cs-CZ" dirty="0" err="1" smtClean="0"/>
              <a:t>kabá</a:t>
            </a:r>
            <a:r>
              <a:rPr lang="cs-CZ" dirty="0" smtClean="0"/>
              <a:t>_ 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mám </a:t>
            </a:r>
            <a:r>
              <a:rPr lang="cs-CZ" dirty="0" err="1" smtClean="0"/>
              <a:t>hla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výcho</a:t>
            </a:r>
            <a:r>
              <a:rPr lang="cs-CZ" dirty="0" smtClean="0"/>
              <a:t>_ a </a:t>
            </a:r>
            <a:r>
              <a:rPr lang="cs-CZ" dirty="0" err="1" smtClean="0"/>
              <a:t>zápa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náš </a:t>
            </a:r>
            <a:r>
              <a:rPr lang="cs-CZ" dirty="0" err="1" smtClean="0"/>
              <a:t>souse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měděný </a:t>
            </a:r>
            <a:r>
              <a:rPr lang="cs-CZ" dirty="0" err="1" smtClean="0"/>
              <a:t>drá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kamará</a:t>
            </a:r>
            <a:r>
              <a:rPr lang="cs-CZ" dirty="0" smtClean="0"/>
              <a:t>_ </a:t>
            </a:r>
            <a:r>
              <a:rPr lang="cs-CZ" dirty="0" err="1" smtClean="0"/>
              <a:t>Davi</a:t>
            </a:r>
            <a:r>
              <a:rPr lang="cs-CZ" dirty="0"/>
              <a:t>_</a:t>
            </a:r>
            <a:endParaRPr lang="cs-CZ" dirty="0" smtClean="0"/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skáka</a:t>
            </a:r>
            <a:r>
              <a:rPr lang="cs-CZ" dirty="0" smtClean="0"/>
              <a:t>_ panáka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ho_ do dálky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výle</a:t>
            </a:r>
            <a:r>
              <a:rPr lang="cs-CZ" dirty="0" smtClean="0"/>
              <a:t>_ na hra_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pohle</a:t>
            </a:r>
            <a:r>
              <a:rPr lang="cs-CZ" dirty="0" smtClean="0"/>
              <a:t>_ z dovolené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pě_ka</a:t>
            </a:r>
            <a:r>
              <a:rPr lang="cs-CZ" dirty="0" smtClean="0"/>
              <a:t> z matematiky</a:t>
            </a:r>
          </a:p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6096" y="692694"/>
            <a:ext cx="2664296" cy="53091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Doplň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ť</a:t>
            </a:r>
            <a:r>
              <a:rPr lang="cs-CZ" sz="2400" b="1" dirty="0" smtClean="0"/>
              <a:t> –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ď</a:t>
            </a:r>
          </a:p>
          <a:p>
            <a:pPr algn="ctr"/>
            <a:endParaRPr lang="cs-CZ" dirty="0"/>
          </a:p>
          <a:p>
            <a:pPr algn="ctr">
              <a:lnSpc>
                <a:spcPct val="150000"/>
              </a:lnSpc>
            </a:pPr>
            <a:r>
              <a:rPr lang="cs-CZ" dirty="0" smtClean="0"/>
              <a:t>pirátská </a:t>
            </a:r>
            <a:r>
              <a:rPr lang="cs-CZ" dirty="0" err="1" smtClean="0"/>
              <a:t>lo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vyprahlá </a:t>
            </a:r>
            <a:r>
              <a:rPr lang="cs-CZ" dirty="0" err="1" smtClean="0"/>
              <a:t>pouš</a:t>
            </a:r>
            <a:r>
              <a:rPr lang="cs-CZ" dirty="0" smtClean="0"/>
              <a:t>_ 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poj_ domů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krásná </a:t>
            </a:r>
            <a:r>
              <a:rPr lang="cs-CZ" dirty="0" err="1" smtClean="0"/>
              <a:t>labu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err="1"/>
              <a:t>n</a:t>
            </a:r>
            <a:r>
              <a:rPr lang="cs-CZ" dirty="0" err="1" smtClean="0"/>
              <a:t>ehla</a:t>
            </a:r>
            <a:r>
              <a:rPr lang="cs-CZ" dirty="0" smtClean="0"/>
              <a:t>_ cizí psy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zame</a:t>
            </a:r>
            <a:r>
              <a:rPr lang="cs-CZ" dirty="0" smtClean="0"/>
              <a:t>_ střepy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necho</a:t>
            </a:r>
            <a:r>
              <a:rPr lang="cs-CZ" dirty="0" smtClean="0"/>
              <a:t>_ tam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správná </a:t>
            </a:r>
            <a:r>
              <a:rPr lang="cs-CZ" dirty="0" err="1" smtClean="0"/>
              <a:t>odpově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máš dobrou </a:t>
            </a:r>
            <a:r>
              <a:rPr lang="cs-CZ" dirty="0" err="1" smtClean="0"/>
              <a:t>pamě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vítr a </a:t>
            </a:r>
            <a:r>
              <a:rPr lang="cs-CZ" dirty="0" err="1" smtClean="0"/>
              <a:t>déš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dobrou </a:t>
            </a:r>
            <a:r>
              <a:rPr lang="cs-CZ" dirty="0" err="1" smtClean="0"/>
              <a:t>chu</a:t>
            </a:r>
            <a:r>
              <a:rPr lang="cs-CZ" dirty="0"/>
              <a:t>_</a:t>
            </a:r>
            <a:endParaRPr lang="cs-CZ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3000985" y="1412776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t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539629" y="5520799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t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77682" y="1815159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d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959461" y="2646424"/>
            <a:ext cx="271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d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210429" y="2233024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d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062012" y="3056864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t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02951" y="2228559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d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-91443" y="-144654"/>
            <a:ext cx="1921485" cy="2276482"/>
            <a:chOff x="-43930" y="-209411"/>
            <a:chExt cx="1921485" cy="2276482"/>
          </a:xfrm>
        </p:grpSpPr>
        <p:pic>
          <p:nvPicPr>
            <p:cNvPr id="16" name="Picture 20" descr="C:\Documents and Settings\Jana\Local Settings\Temporary Internet Files\Content.IE5\OGTI8IP2\MC900356437[1].wmf"/>
            <p:cNvPicPr>
              <a:picLocks noChangeAspect="1" noChangeArrowheads="1"/>
            </p:cNvPicPr>
            <p:nvPr/>
          </p:nvPicPr>
          <p:blipFill>
            <a:blip r:embed="rId5" cstate="print">
              <a:clrChange>
                <a:clrFrom>
                  <a:srgbClr val="DDF4F4"/>
                </a:clrFrom>
                <a:clrTo>
                  <a:srgbClr val="DDF4F4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7957" y="239411"/>
              <a:ext cx="1809598" cy="15133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3493" y="-209411"/>
              <a:ext cx="895350" cy="9810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8" name="Picture 7"/>
            <p:cNvPicPr>
              <a:picLocks noChangeAspect="1" noChangeArrowheads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43930" y="1124096"/>
              <a:ext cx="1028700" cy="942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9" name="TextovéPole 28"/>
          <p:cNvSpPr txBox="1"/>
          <p:nvPr/>
        </p:nvSpPr>
        <p:spPr>
          <a:xfrm>
            <a:off x="2453670" y="3470264"/>
            <a:ext cx="271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d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186004" y="3465758"/>
            <a:ext cx="271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d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225163" y="3878999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t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97707" y="4293767"/>
            <a:ext cx="271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d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2104111" y="4704835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t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095063" y="4696150"/>
            <a:ext cx="271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d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2044247" y="5099342"/>
            <a:ext cx="271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d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7173056" y="5099342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ť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263321" y="1402287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ď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271260" y="5521595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ť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469918" y="2233024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ď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497721" y="3059824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ď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720458" y="3865358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ď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561647" y="4285749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ď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666742" y="4693190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ť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523013" y="3467911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ť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291357" y="2646424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ť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431440" y="1815074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ť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7" name="Picture 5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274" y="4793470"/>
            <a:ext cx="895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8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1767" y="4880816"/>
            <a:ext cx="10287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1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83917"/>
            <a:ext cx="952500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1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6386" y="1351111"/>
            <a:ext cx="1152525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3684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" presetID="35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35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35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2" grpId="0"/>
      <p:bldP spid="23" grpId="0"/>
      <p:bldP spid="24" grpId="0"/>
      <p:bldP spid="25" grpId="0"/>
      <p:bldP spid="26" grpId="0"/>
      <p:bldP spid="27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047" y="5325480"/>
            <a:ext cx="1001630" cy="953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5" name="Picture 2" descr="C:\Documents and Settings\Jana\Local Settings\Temporary Internet Files\Content.IE5\W5O0SL8F\MC900331552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164" y="5402469"/>
            <a:ext cx="1601894" cy="119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0275" y="4807758"/>
            <a:ext cx="76200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476" y="4919377"/>
            <a:ext cx="20955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descr="C:\Documents and Settings\Jana\Local Settings\Temporary Internet Files\Content.IE5\PI5YMQ0U\MC9003315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8589" y="466658"/>
            <a:ext cx="1497065" cy="112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692694"/>
            <a:ext cx="2664296" cy="53091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Doplň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r>
              <a:rPr lang="cs-CZ" sz="2400" b="1" dirty="0" smtClean="0"/>
              <a:t> –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z</a:t>
            </a:r>
          </a:p>
          <a:p>
            <a:pPr algn="ctr"/>
            <a:endParaRPr lang="cs-CZ" b="1" dirty="0" smtClean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cs-CZ" dirty="0"/>
              <a:t>vzácný obra_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nový úče_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černý rybí_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velký </a:t>
            </a:r>
            <a:r>
              <a:rPr lang="cs-CZ" dirty="0" err="1" smtClean="0"/>
              <a:t>mrá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záka</a:t>
            </a:r>
            <a:r>
              <a:rPr lang="cs-CZ" dirty="0" smtClean="0"/>
              <a:t>_ vjezdu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bílý </a:t>
            </a:r>
            <a:r>
              <a:rPr lang="cs-CZ" dirty="0" err="1" smtClean="0"/>
              <a:t>ubru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ma_ka</a:t>
            </a:r>
            <a:r>
              <a:rPr lang="cs-CZ" dirty="0" smtClean="0"/>
              <a:t> na karneval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nemá </a:t>
            </a:r>
            <a:r>
              <a:rPr lang="cs-CZ" dirty="0" err="1" smtClean="0"/>
              <a:t>ča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mi_ka</a:t>
            </a:r>
            <a:r>
              <a:rPr lang="cs-CZ" dirty="0" smtClean="0"/>
              <a:t> na kompot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hrad z </a:t>
            </a:r>
            <a:r>
              <a:rPr lang="cs-CZ" dirty="0" err="1" smtClean="0"/>
              <a:t>pí_ku</a:t>
            </a:r>
            <a:endParaRPr lang="cs-CZ" dirty="0" smtClean="0"/>
          </a:p>
          <a:p>
            <a:pPr algn="ctr">
              <a:lnSpc>
                <a:spcPct val="150000"/>
              </a:lnSpc>
            </a:pPr>
            <a:r>
              <a:rPr lang="cs-CZ" dirty="0" smtClean="0"/>
              <a:t>hodně </a:t>
            </a:r>
            <a:r>
              <a:rPr lang="cs-CZ" dirty="0" err="1" smtClean="0"/>
              <a:t>peně</a:t>
            </a:r>
            <a:r>
              <a:rPr lang="cs-CZ" dirty="0" smtClean="0"/>
              <a:t>_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95677" y="692694"/>
            <a:ext cx="2664296" cy="53091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Doplň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š</a:t>
            </a:r>
            <a:r>
              <a:rPr lang="cs-CZ" sz="2400" b="1" dirty="0" smtClean="0"/>
              <a:t> –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ž</a:t>
            </a:r>
          </a:p>
          <a:p>
            <a:pPr algn="ctr"/>
            <a:endParaRPr lang="cs-CZ" dirty="0"/>
          </a:p>
          <a:p>
            <a:pPr algn="ctr">
              <a:lnSpc>
                <a:spcPct val="150000"/>
              </a:lnSpc>
            </a:pPr>
            <a:r>
              <a:rPr lang="cs-CZ" dirty="0" smtClean="0"/>
              <a:t>to je </a:t>
            </a:r>
            <a:r>
              <a:rPr lang="cs-CZ" dirty="0" err="1" smtClean="0"/>
              <a:t>le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půjdeme </a:t>
            </a:r>
            <a:r>
              <a:rPr lang="cs-CZ" dirty="0" err="1" smtClean="0"/>
              <a:t>pě_ky</a:t>
            </a:r>
            <a:endParaRPr lang="cs-CZ" dirty="0" smtClean="0"/>
          </a:p>
          <a:p>
            <a:pPr algn="ctr">
              <a:lnSpc>
                <a:spcPct val="150000"/>
              </a:lnSpc>
            </a:pPr>
            <a:r>
              <a:rPr lang="cs-CZ" dirty="0" smtClean="0"/>
              <a:t>čisté </a:t>
            </a:r>
            <a:r>
              <a:rPr lang="cs-CZ" dirty="0" err="1" smtClean="0"/>
              <a:t>pono_ky</a:t>
            </a:r>
            <a:endParaRPr lang="cs-CZ" dirty="0" smtClean="0"/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ble_ky</a:t>
            </a:r>
            <a:r>
              <a:rPr lang="cs-CZ" dirty="0" smtClean="0"/>
              <a:t> v kožichu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nová </a:t>
            </a:r>
            <a:r>
              <a:rPr lang="cs-CZ" dirty="0" err="1" smtClean="0"/>
              <a:t>kolobě_ka</a:t>
            </a:r>
            <a:endParaRPr lang="cs-CZ" dirty="0" smtClean="0"/>
          </a:p>
          <a:p>
            <a:pPr algn="ctr">
              <a:lnSpc>
                <a:spcPct val="150000"/>
              </a:lnSpc>
            </a:pPr>
            <a:r>
              <a:rPr lang="cs-CZ" dirty="0" smtClean="0"/>
              <a:t>zlatá </a:t>
            </a:r>
            <a:r>
              <a:rPr lang="cs-CZ" dirty="0" err="1" smtClean="0"/>
              <a:t>mu_ka</a:t>
            </a:r>
            <a:endParaRPr lang="cs-CZ" dirty="0" smtClean="0"/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bě</a:t>
            </a:r>
            <a:r>
              <a:rPr lang="cs-CZ" dirty="0" smtClean="0"/>
              <a:t>_ domů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 nákupní </a:t>
            </a:r>
            <a:r>
              <a:rPr lang="cs-CZ" dirty="0" err="1" smtClean="0"/>
              <a:t>ta_ka</a:t>
            </a:r>
            <a:r>
              <a:rPr lang="cs-CZ" dirty="0" smtClean="0"/>
              <a:t> 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tajná </a:t>
            </a:r>
            <a:r>
              <a:rPr lang="cs-CZ" dirty="0" err="1" smtClean="0"/>
              <a:t>skrý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zájmové </a:t>
            </a:r>
            <a:r>
              <a:rPr lang="cs-CZ" dirty="0" err="1" smtClean="0"/>
              <a:t>krou_ky</a:t>
            </a:r>
            <a:endParaRPr lang="cs-CZ" dirty="0" smtClean="0"/>
          </a:p>
          <a:p>
            <a:pPr algn="ctr">
              <a:lnSpc>
                <a:spcPct val="150000"/>
              </a:lnSpc>
            </a:pPr>
            <a:r>
              <a:rPr lang="cs-CZ" dirty="0" smtClean="0"/>
              <a:t>mu_ a žena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83524" y="1808286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065738" y="1405903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z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19" y="460978"/>
            <a:ext cx="875256" cy="886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683" y="5662134"/>
            <a:ext cx="7048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6" name="TextovéPole 65"/>
          <p:cNvSpPr txBox="1"/>
          <p:nvPr/>
        </p:nvSpPr>
        <p:spPr>
          <a:xfrm>
            <a:off x="6802832" y="1405903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ž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908914" y="1804200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š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9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92" y="2347910"/>
            <a:ext cx="716409" cy="725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0" name="Picture 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05" y="3828916"/>
            <a:ext cx="779596" cy="74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" name="Picture 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1461" y="2180396"/>
            <a:ext cx="641651" cy="893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2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8197" y="3501008"/>
            <a:ext cx="76200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3" name="TextovéPole 72"/>
          <p:cNvSpPr txBox="1"/>
          <p:nvPr/>
        </p:nvSpPr>
        <p:spPr>
          <a:xfrm>
            <a:off x="2952863" y="2223512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z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2946635" y="2639487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z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2221446" y="3063904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z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879663" y="3455270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1664637" y="3852630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2835595" y="4290876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704844" y="4682242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2727264" y="5099342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3043704" y="5532612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z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6817086" y="2216636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ž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5829187" y="2624000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6713486" y="3466287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6938644" y="3052887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ž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157616" y="3874664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ž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6862649" y="4279859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6940978" y="4704276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7033846" y="5098143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ž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6124565" y="5524097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ž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235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0"/>
                            </p:stCondLst>
                            <p:childTnLst>
                              <p:par>
                                <p:cTn id="8" presetID="8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9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8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-21600000">
                                      <p:cBhvr>
                                        <p:cTn id="12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0"/>
                            </p:stCondLst>
                            <p:childTnLst>
                              <p:par>
                                <p:cTn id="14" presetID="8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-21600000">
                                      <p:cBhvr>
                                        <p:cTn id="15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3" grpId="0"/>
      <p:bldP spid="66" grpId="0"/>
      <p:bldP spid="67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12160" y="620688"/>
            <a:ext cx="266429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Doplň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f</a:t>
            </a:r>
            <a:r>
              <a:rPr lang="cs-CZ" sz="2400" b="1" dirty="0" smtClean="0"/>
              <a:t> –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v</a:t>
            </a:r>
          </a:p>
          <a:p>
            <a:pPr algn="ctr"/>
            <a:endParaRPr lang="cs-CZ" b="1" dirty="0" smtClean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cs-CZ" dirty="0" smtClean="0"/>
              <a:t>drahý </a:t>
            </a:r>
            <a:r>
              <a:rPr lang="cs-CZ" dirty="0" err="1" smtClean="0"/>
              <a:t>ko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milý </a:t>
            </a:r>
            <a:r>
              <a:rPr lang="cs-CZ" dirty="0" err="1" smtClean="0"/>
              <a:t>úsmě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Jose_ a </a:t>
            </a:r>
            <a:r>
              <a:rPr lang="cs-CZ" dirty="0" err="1" smtClean="0"/>
              <a:t>Václa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pyšný pá_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hlá_ka</a:t>
            </a:r>
            <a:r>
              <a:rPr lang="cs-CZ" dirty="0" smtClean="0"/>
              <a:t> zelí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sladké </a:t>
            </a:r>
            <a:r>
              <a:rPr lang="cs-CZ" dirty="0" err="1" smtClean="0"/>
              <a:t>borů_ky</a:t>
            </a:r>
            <a:endParaRPr lang="cs-CZ" dirty="0" smtClean="0"/>
          </a:p>
          <a:p>
            <a:pPr algn="ctr">
              <a:lnSpc>
                <a:spcPct val="150000"/>
              </a:lnSpc>
            </a:pPr>
            <a:r>
              <a:rPr lang="cs-CZ" dirty="0" smtClean="0"/>
              <a:t>hlasitý </a:t>
            </a:r>
            <a:r>
              <a:rPr lang="cs-CZ" dirty="0" err="1" smtClean="0"/>
              <a:t>zpě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hou_ dětí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slavný </a:t>
            </a:r>
            <a:r>
              <a:rPr lang="cs-CZ" dirty="0" err="1" smtClean="0"/>
              <a:t>fotogra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stádo kra_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95692" y="620688"/>
            <a:ext cx="266429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Doplň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ch</a:t>
            </a:r>
            <a:r>
              <a:rPr lang="cs-CZ" sz="2400" b="1" dirty="0" smtClean="0"/>
              <a:t> –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h</a:t>
            </a:r>
          </a:p>
          <a:p>
            <a:pPr algn="ctr"/>
            <a:endParaRPr lang="cs-CZ" b="1" dirty="0" smtClean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cs-CZ" dirty="0" smtClean="0"/>
              <a:t>čerstvý </a:t>
            </a:r>
            <a:r>
              <a:rPr lang="cs-CZ" dirty="0" err="1" smtClean="0"/>
              <a:t>vzdu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bře_ řeky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utři pra_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dru</a:t>
            </a:r>
            <a:r>
              <a:rPr lang="cs-CZ" dirty="0" smtClean="0"/>
              <a:t>_ motýla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velký hro_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porouchaný </a:t>
            </a:r>
            <a:r>
              <a:rPr lang="cs-CZ" dirty="0" err="1" smtClean="0"/>
              <a:t>výta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ženi</a:t>
            </a:r>
            <a:r>
              <a:rPr lang="cs-CZ" dirty="0" smtClean="0"/>
              <a:t>_   a nevěsta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lískový oře_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pstru</a:t>
            </a:r>
            <a:r>
              <a:rPr lang="cs-CZ" dirty="0" smtClean="0"/>
              <a:t>_ duhový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Vojtě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4417" y="620688"/>
            <a:ext cx="266429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Doplň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2400" b="1" dirty="0" smtClean="0"/>
              <a:t> – 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b</a:t>
            </a:r>
          </a:p>
          <a:p>
            <a:pPr algn="ctr"/>
            <a:endParaRPr lang="cs-CZ" b="1" dirty="0" smtClean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cs-CZ" dirty="0" smtClean="0"/>
              <a:t>zelená </a:t>
            </a:r>
            <a:r>
              <a:rPr lang="cs-CZ" dirty="0" err="1" smtClean="0"/>
              <a:t>ža_ka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cs-CZ" dirty="0"/>
              <a:t>perníková </a:t>
            </a:r>
            <a:r>
              <a:rPr lang="cs-CZ" dirty="0" err="1" smtClean="0"/>
              <a:t>chalou_ka</a:t>
            </a:r>
            <a:endParaRPr lang="cs-CZ" dirty="0" smtClean="0"/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klu_ko</a:t>
            </a:r>
            <a:r>
              <a:rPr lang="cs-CZ" dirty="0" smtClean="0"/>
              <a:t> vlny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velká </a:t>
            </a:r>
            <a:r>
              <a:rPr lang="cs-CZ" dirty="0" err="1" smtClean="0"/>
              <a:t>hlou_ka</a:t>
            </a:r>
            <a:endParaRPr lang="cs-CZ" dirty="0" smtClean="0"/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dro_ky</a:t>
            </a:r>
            <a:r>
              <a:rPr lang="cs-CZ" dirty="0" smtClean="0"/>
              <a:t> chleba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nasy</a:t>
            </a:r>
            <a:r>
              <a:rPr lang="cs-CZ" dirty="0" smtClean="0"/>
              <a:t>_ slepicím zrní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strýc </a:t>
            </a:r>
            <a:r>
              <a:rPr lang="cs-CZ" dirty="0" err="1" smtClean="0"/>
              <a:t>Jaku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chlé</a:t>
            </a:r>
            <a:r>
              <a:rPr lang="cs-CZ" dirty="0" smtClean="0"/>
              <a:t>_ s máslem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statný </a:t>
            </a:r>
            <a:r>
              <a:rPr lang="cs-CZ" dirty="0" err="1" smtClean="0"/>
              <a:t>du</a:t>
            </a:r>
            <a:r>
              <a:rPr lang="cs-CZ" dirty="0" smtClean="0"/>
              <a:t>_</a:t>
            </a:r>
          </a:p>
          <a:p>
            <a:pPr algn="ctr">
              <a:lnSpc>
                <a:spcPct val="150000"/>
              </a:lnSpc>
            </a:pPr>
            <a:r>
              <a:rPr lang="cs-CZ" dirty="0" err="1" smtClean="0"/>
              <a:t>he_ký</a:t>
            </a:r>
            <a:r>
              <a:rPr lang="cs-CZ" dirty="0" smtClean="0"/>
              <a:t> kožíšek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813009"/>
            <a:ext cx="873227" cy="847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000" y="5789231"/>
            <a:ext cx="914400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713" y="5768436"/>
            <a:ext cx="1609725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1434" y="5876910"/>
            <a:ext cx="85725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832816"/>
            <a:ext cx="676275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6018266"/>
            <a:ext cx="853058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073931" y="1334862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b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88511" y="1734111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p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70990" y="3394412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</a:rPr>
              <a:t>p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40220" y="2158528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b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26703" y="2570698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b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309136" y="2989879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b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273747" y="3807812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b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318034" y="4233446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b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223094" y="4624812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b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212221" y="5027195"/>
            <a:ext cx="298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6"/>
                </a:solidFill>
              </a:rPr>
              <a:t>b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6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166765" y="1334862"/>
            <a:ext cx="536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ch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403699" y="1745128"/>
            <a:ext cx="26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h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861951" y="2158528"/>
            <a:ext cx="536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ch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58577" y="2571150"/>
            <a:ext cx="26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h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961104" y="2984550"/>
            <a:ext cx="536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ch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457008" y="3407029"/>
            <a:ext cx="26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h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969641" y="3803787"/>
            <a:ext cx="536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ch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58419" y="4213100"/>
            <a:ext cx="536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ch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326580" y="4627780"/>
            <a:ext cx="26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</a:rPr>
              <a:t>h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724370" y="5038212"/>
            <a:ext cx="536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ch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698334" y="1337479"/>
            <a:ext cx="26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v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828700" y="1745128"/>
            <a:ext cx="26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v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934811" y="2158528"/>
            <a:ext cx="26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f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981100" y="2158528"/>
            <a:ext cx="26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v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712891" y="2570698"/>
            <a:ext cx="26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v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000913" y="2984555"/>
            <a:ext cx="26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v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745942" y="3392262"/>
            <a:ext cx="26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v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815358" y="3808634"/>
            <a:ext cx="26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v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148423" y="4222429"/>
            <a:ext cx="26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f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8000444" y="4622887"/>
            <a:ext cx="26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f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748402" y="5041180"/>
            <a:ext cx="26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v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762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8" presetClass="entr" presetSubtype="32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 tmFilter="0, 0; .2, .5; .8, .5; 1, 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1000" autoRev="1" fill="hold"/>
                                        <p:tgtEl>
                                          <p:spTgt spid="410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49" presetClass="entr" presetSubtype="0" repeatCount="indefinite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484784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Obrázky jsou z webové galerie: </a:t>
            </a:r>
            <a:r>
              <a:rPr lang="cs-CZ" sz="2400" dirty="0"/>
              <a:t>http://</a:t>
            </a:r>
            <a:r>
              <a:rPr lang="cs-CZ" sz="2400" dirty="0" smtClean="0"/>
              <a:t>office.microsoft.com/cs-cz/images</a:t>
            </a:r>
            <a:r>
              <a:rPr lang="cs-CZ" sz="2400" dirty="0"/>
              <a:t>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907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0</TotalTime>
  <Words>520</Words>
  <Application>Microsoft Office PowerPoint</Application>
  <PresentationFormat>Předvádění na obrazovce (4:3)</PresentationFormat>
  <Paragraphs>207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Autumn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03_Podzimní párové souhlásky I</dc:title>
  <dc:creator/>
  <dc:description>ZŠ Hnátnice</dc:description>
  <cp:lastModifiedBy/>
  <cp:revision>1</cp:revision>
  <dcterms:created xsi:type="dcterms:W3CDTF">2011-10-04T21:06:28Z</dcterms:created>
  <dcterms:modified xsi:type="dcterms:W3CDTF">2012-03-12T14:26:16Z</dcterms:modified>
</cp:coreProperties>
</file>