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69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18" autoAdjust="0"/>
    <p:restoredTop sz="94660"/>
  </p:normalViewPr>
  <p:slideViewPr>
    <p:cSldViewPr>
      <p:cViewPr>
        <p:scale>
          <a:sx n="70" d="100"/>
          <a:sy n="70" d="100"/>
        </p:scale>
        <p:origin x="-606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74033EC-319E-41D1-B9F3-967331FD4EC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3201B9F-DCA3-4CD2-9AF2-AA1BABAB8394}">
      <dgm:prSet phldrT="[Text]"/>
      <dgm:spPr/>
      <dgm:t>
        <a:bodyPr/>
        <a:lstStyle/>
        <a:p>
          <a:r>
            <a:rPr lang="cs-CZ" dirty="0" smtClean="0"/>
            <a:t>GENOCIDA</a:t>
          </a:r>
          <a:endParaRPr lang="cs-CZ" dirty="0"/>
        </a:p>
      </dgm:t>
    </dgm:pt>
    <dgm:pt modelId="{A639E046-AB98-4FCC-A100-1412E0ACE5CB}" type="parTrans" cxnId="{6DF68983-7356-4FB9-B8BE-461F4DFCDF27}">
      <dgm:prSet/>
      <dgm:spPr/>
      <dgm:t>
        <a:bodyPr/>
        <a:lstStyle/>
        <a:p>
          <a:endParaRPr lang="cs-CZ"/>
        </a:p>
      </dgm:t>
    </dgm:pt>
    <dgm:pt modelId="{851E918A-FA5A-4E9C-9B63-258A187B1302}" type="sibTrans" cxnId="{6DF68983-7356-4FB9-B8BE-461F4DFCDF27}">
      <dgm:prSet/>
      <dgm:spPr/>
      <dgm:t>
        <a:bodyPr/>
        <a:lstStyle/>
        <a:p>
          <a:endParaRPr lang="cs-CZ"/>
        </a:p>
      </dgm:t>
    </dgm:pt>
    <dgm:pt modelId="{70E36342-87BF-419F-8A79-CC1A32552DCD}">
      <dgm:prSet phldrT="[Text]"/>
      <dgm:spPr/>
      <dgm:t>
        <a:bodyPr/>
        <a:lstStyle/>
        <a:p>
          <a:r>
            <a:rPr lang="cs-CZ" dirty="0" smtClean="0"/>
            <a:t>Aplikace Darwinovy teorie přirozeného výběru na společnost´, kdy silnější druhy přežívají a slabší hynou.</a:t>
          </a:r>
          <a:endParaRPr lang="cs-CZ" dirty="0"/>
        </a:p>
      </dgm:t>
    </dgm:pt>
    <dgm:pt modelId="{AE57C5DC-9331-460D-B396-6BE0AD91578A}" type="parTrans" cxnId="{5E5C4C3D-A841-427A-931F-2279D6E144A4}">
      <dgm:prSet/>
      <dgm:spPr/>
      <dgm:t>
        <a:bodyPr/>
        <a:lstStyle/>
        <a:p>
          <a:endParaRPr lang="cs-CZ"/>
        </a:p>
      </dgm:t>
    </dgm:pt>
    <dgm:pt modelId="{8848120A-5C0A-452F-B8A1-5F2D781A88CB}" type="sibTrans" cxnId="{5E5C4C3D-A841-427A-931F-2279D6E144A4}">
      <dgm:prSet/>
      <dgm:spPr/>
      <dgm:t>
        <a:bodyPr/>
        <a:lstStyle/>
        <a:p>
          <a:endParaRPr lang="cs-CZ"/>
        </a:p>
      </dgm:t>
    </dgm:pt>
    <dgm:pt modelId="{54050C2C-45D0-4F3E-B281-99EB894FF6DB}">
      <dgm:prSet phldrT="[Text]"/>
      <dgm:spPr/>
      <dgm:t>
        <a:bodyPr/>
        <a:lstStyle/>
        <a:p>
          <a:r>
            <a:rPr lang="cs-CZ" dirty="0" smtClean="0"/>
            <a:t>SEGREGACE</a:t>
          </a:r>
          <a:endParaRPr lang="cs-CZ" dirty="0"/>
        </a:p>
      </dgm:t>
    </dgm:pt>
    <dgm:pt modelId="{60C27EBF-7459-4E03-9985-056EEA77CD57}" type="parTrans" cxnId="{788F666F-573C-40F0-B68F-8B7B1D2C600E}">
      <dgm:prSet/>
      <dgm:spPr/>
      <dgm:t>
        <a:bodyPr/>
        <a:lstStyle/>
        <a:p>
          <a:endParaRPr lang="cs-CZ"/>
        </a:p>
      </dgm:t>
    </dgm:pt>
    <dgm:pt modelId="{7D58FBAE-F1A9-4490-B8A9-EEFFF7B14F65}" type="sibTrans" cxnId="{788F666F-573C-40F0-B68F-8B7B1D2C600E}">
      <dgm:prSet/>
      <dgm:spPr/>
      <dgm:t>
        <a:bodyPr/>
        <a:lstStyle/>
        <a:p>
          <a:endParaRPr lang="cs-CZ"/>
        </a:p>
      </dgm:t>
    </dgm:pt>
    <dgm:pt modelId="{A2962BC1-FC57-4412-83D3-4EA30F5FEBC5}">
      <dgm:prSet phldrT="[Text]"/>
      <dgm:spPr/>
      <dgm:t>
        <a:bodyPr/>
        <a:lstStyle/>
        <a:p>
          <a:pPr rtl="0"/>
          <a:r>
            <a:rPr lang="cs-CZ" dirty="0" smtClean="0"/>
            <a:t>omezování fyzického kontaktu nebo osobního soužití mezi příslušníky různých ras (např. vytěsnění do ghett)</a:t>
          </a:r>
          <a:endParaRPr lang="cs-CZ" dirty="0"/>
        </a:p>
      </dgm:t>
    </dgm:pt>
    <dgm:pt modelId="{8C025BC2-83F7-4934-9FA2-3CC8AD31FA1F}" type="parTrans" cxnId="{CDD4B977-34C5-4A8E-BE49-856E0281C9BE}">
      <dgm:prSet/>
      <dgm:spPr/>
      <dgm:t>
        <a:bodyPr/>
        <a:lstStyle/>
        <a:p>
          <a:endParaRPr lang="cs-CZ"/>
        </a:p>
      </dgm:t>
    </dgm:pt>
    <dgm:pt modelId="{CB07DDA7-BAA9-432A-852F-C2A29DA2D544}" type="sibTrans" cxnId="{CDD4B977-34C5-4A8E-BE49-856E0281C9BE}">
      <dgm:prSet/>
      <dgm:spPr/>
      <dgm:t>
        <a:bodyPr/>
        <a:lstStyle/>
        <a:p>
          <a:endParaRPr lang="cs-CZ"/>
        </a:p>
      </dgm:t>
    </dgm:pt>
    <dgm:pt modelId="{DEDE098F-C628-40A7-841A-7F4FB527A0AF}">
      <dgm:prSet phldrT="[Text]"/>
      <dgm:spPr/>
      <dgm:t>
        <a:bodyPr/>
        <a:lstStyle/>
        <a:p>
          <a:r>
            <a:rPr lang="cs-CZ" dirty="0" smtClean="0"/>
            <a:t>Státní institucionalizovaný rasismus segregující rasové skupiny ( např. do roku 1994 v Jihoafrické republice)</a:t>
          </a:r>
          <a:endParaRPr lang="cs-CZ" dirty="0"/>
        </a:p>
      </dgm:t>
    </dgm:pt>
    <dgm:pt modelId="{D30335F2-BA62-4331-A682-234F0897D570}">
      <dgm:prSet phldrT="[Text]"/>
      <dgm:spPr/>
      <dgm:t>
        <a:bodyPr/>
        <a:lstStyle/>
        <a:p>
          <a:endParaRPr lang="cs-CZ" dirty="0" smtClean="0"/>
        </a:p>
        <a:p>
          <a:endParaRPr lang="cs-CZ" dirty="0" smtClean="0"/>
        </a:p>
        <a:p>
          <a:r>
            <a:rPr lang="cs-CZ" dirty="0" smtClean="0"/>
            <a:t>APARTHEID</a:t>
          </a:r>
          <a:endParaRPr lang="cs-CZ" dirty="0"/>
        </a:p>
      </dgm:t>
    </dgm:pt>
    <dgm:pt modelId="{7268DD91-4389-4B33-89CA-6974FDB0DA2E}" type="sibTrans" cxnId="{581508B9-D3AF-4AEA-BE6A-40528456768C}">
      <dgm:prSet/>
      <dgm:spPr/>
      <dgm:t>
        <a:bodyPr/>
        <a:lstStyle/>
        <a:p>
          <a:endParaRPr lang="cs-CZ"/>
        </a:p>
      </dgm:t>
    </dgm:pt>
    <dgm:pt modelId="{CF519C90-556E-46B5-9059-11764A48D155}" type="parTrans" cxnId="{581508B9-D3AF-4AEA-BE6A-40528456768C}">
      <dgm:prSet/>
      <dgm:spPr/>
      <dgm:t>
        <a:bodyPr/>
        <a:lstStyle/>
        <a:p>
          <a:endParaRPr lang="cs-CZ"/>
        </a:p>
      </dgm:t>
    </dgm:pt>
    <dgm:pt modelId="{719C88D2-4134-4C70-A166-055D8E6BC2C8}" type="sibTrans" cxnId="{FBC32605-3657-4E27-B5AF-A986AEBD6765}">
      <dgm:prSet/>
      <dgm:spPr/>
      <dgm:t>
        <a:bodyPr/>
        <a:lstStyle/>
        <a:p>
          <a:endParaRPr lang="cs-CZ"/>
        </a:p>
      </dgm:t>
    </dgm:pt>
    <dgm:pt modelId="{09EDE59E-0B1B-4A39-BC1B-D260811B2F96}" type="parTrans" cxnId="{FBC32605-3657-4E27-B5AF-A986AEBD6765}">
      <dgm:prSet/>
      <dgm:spPr/>
      <dgm:t>
        <a:bodyPr/>
        <a:lstStyle/>
        <a:p>
          <a:endParaRPr lang="cs-CZ"/>
        </a:p>
      </dgm:t>
    </dgm:pt>
    <dgm:pt modelId="{749D7621-760C-432E-AF04-48DD4332BB05}">
      <dgm:prSet phldrT="[Text]"/>
      <dgm:spPr/>
      <dgm:t>
        <a:bodyPr/>
        <a:lstStyle/>
        <a:p>
          <a:r>
            <a:rPr lang="cs-CZ" dirty="0" smtClean="0"/>
            <a:t>úmyslné a systematické zničení, celé nebo části etnické, rasové , náboženské nebo národnostní skupiny.</a:t>
          </a:r>
          <a:endParaRPr lang="cs-CZ" dirty="0"/>
        </a:p>
      </dgm:t>
    </dgm:pt>
    <dgm:pt modelId="{AA481044-81F9-45A9-865A-40C906D6ABDD}" type="parTrans" cxnId="{2301A430-D5AA-4A6E-A6D0-DE6B450DBA5C}">
      <dgm:prSet/>
      <dgm:spPr/>
      <dgm:t>
        <a:bodyPr/>
        <a:lstStyle/>
        <a:p>
          <a:endParaRPr lang="cs-CZ"/>
        </a:p>
      </dgm:t>
    </dgm:pt>
    <dgm:pt modelId="{F0B2EDE0-BF51-44FE-A5BD-ABF4C3B9F887}" type="sibTrans" cxnId="{2301A430-D5AA-4A6E-A6D0-DE6B450DBA5C}">
      <dgm:prSet/>
      <dgm:spPr/>
      <dgm:t>
        <a:bodyPr/>
        <a:lstStyle/>
        <a:p>
          <a:endParaRPr lang="cs-CZ"/>
        </a:p>
      </dgm:t>
    </dgm:pt>
    <dgm:pt modelId="{B5209695-2BA3-4EAB-BF1D-B2AF85B59CFB}">
      <dgm:prSet phldrT="[Text]"/>
      <dgm:spPr/>
      <dgm:t>
        <a:bodyPr/>
        <a:lstStyle/>
        <a:p>
          <a:r>
            <a:rPr lang="cs-CZ" dirty="0" smtClean="0"/>
            <a:t>SOCIÁLNÍ DARWINISMUS</a:t>
          </a:r>
          <a:endParaRPr lang="cs-CZ" dirty="0"/>
        </a:p>
      </dgm:t>
    </dgm:pt>
    <dgm:pt modelId="{581A9F3E-1E82-46ED-94E2-983429C84892}" type="parTrans" cxnId="{666D387D-9414-4F89-A21E-CFB4D68A350C}">
      <dgm:prSet/>
      <dgm:spPr/>
      <dgm:t>
        <a:bodyPr/>
        <a:lstStyle/>
        <a:p>
          <a:endParaRPr lang="cs-CZ"/>
        </a:p>
      </dgm:t>
    </dgm:pt>
    <dgm:pt modelId="{48614809-519A-451B-8F59-6363C45BD6BA}" type="sibTrans" cxnId="{666D387D-9414-4F89-A21E-CFB4D68A350C}">
      <dgm:prSet/>
      <dgm:spPr/>
      <dgm:t>
        <a:bodyPr/>
        <a:lstStyle/>
        <a:p>
          <a:endParaRPr lang="cs-CZ"/>
        </a:p>
      </dgm:t>
    </dgm:pt>
    <dgm:pt modelId="{3A392847-5534-4356-BC59-30D5F6EA4E28}" type="pres">
      <dgm:prSet presAssocID="{374033EC-319E-41D1-B9F3-967331FD4EC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8E3F61E-AEA2-40D9-A96F-AF6731B5937A}" type="pres">
      <dgm:prSet presAssocID="{D3201B9F-DCA3-4CD2-9AF2-AA1BABAB8394}" presName="linNode" presStyleCnt="0"/>
      <dgm:spPr/>
    </dgm:pt>
    <dgm:pt modelId="{C3AAB76D-C005-49A6-A265-A399F099B222}" type="pres">
      <dgm:prSet presAssocID="{D3201B9F-DCA3-4CD2-9AF2-AA1BABAB8394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18395F7-D03C-4225-A36B-ED646EFCF6D4}" type="pres">
      <dgm:prSet presAssocID="{D3201B9F-DCA3-4CD2-9AF2-AA1BABAB8394}" presName="descendantText" presStyleLbl="alignAccFollowNode1" presStyleIdx="0" presStyleCnt="4" custLinFactNeighborX="2881" custLinFactNeighborY="-388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C8073D-86F3-451F-A16A-FA2984C95F53}" type="pres">
      <dgm:prSet presAssocID="{851E918A-FA5A-4E9C-9B63-258A187B1302}" presName="sp" presStyleCnt="0"/>
      <dgm:spPr/>
    </dgm:pt>
    <dgm:pt modelId="{F702AFE3-A74C-48C0-B769-66768B6B3CE0}" type="pres">
      <dgm:prSet presAssocID="{B5209695-2BA3-4EAB-BF1D-B2AF85B59CFB}" presName="linNode" presStyleCnt="0"/>
      <dgm:spPr/>
    </dgm:pt>
    <dgm:pt modelId="{C65FB1E4-7FBC-48F9-8B5F-F0D3D6EBE87B}" type="pres">
      <dgm:prSet presAssocID="{B5209695-2BA3-4EAB-BF1D-B2AF85B59CFB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E50B539-76FC-4604-8F86-1141D6BF3246}" type="pres">
      <dgm:prSet presAssocID="{B5209695-2BA3-4EAB-BF1D-B2AF85B59CFB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445061-89E8-4896-B595-B0B8BA01A19C}" type="pres">
      <dgm:prSet presAssocID="{48614809-519A-451B-8F59-6363C45BD6BA}" presName="sp" presStyleCnt="0"/>
      <dgm:spPr/>
    </dgm:pt>
    <dgm:pt modelId="{20EB1004-E86B-4E52-AC77-53D9D0B247BE}" type="pres">
      <dgm:prSet presAssocID="{54050C2C-45D0-4F3E-B281-99EB894FF6DB}" presName="linNode" presStyleCnt="0"/>
      <dgm:spPr/>
    </dgm:pt>
    <dgm:pt modelId="{2F7D619B-C1A4-4D59-B765-2A91441F51C3}" type="pres">
      <dgm:prSet presAssocID="{54050C2C-45D0-4F3E-B281-99EB894FF6DB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25AF9B8-5470-453C-AB68-2B2FB3DB2548}" type="pres">
      <dgm:prSet presAssocID="{54050C2C-45D0-4F3E-B281-99EB894FF6DB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F562F11-D79E-49B3-B435-DA02AFF6E52E}" type="pres">
      <dgm:prSet presAssocID="{7D58FBAE-F1A9-4490-B8A9-EEFFF7B14F65}" presName="sp" presStyleCnt="0"/>
      <dgm:spPr/>
    </dgm:pt>
    <dgm:pt modelId="{BD94254C-0D87-46F5-82BC-E7975B1DC033}" type="pres">
      <dgm:prSet presAssocID="{D30335F2-BA62-4331-A682-234F0897D570}" presName="linNode" presStyleCnt="0"/>
      <dgm:spPr/>
    </dgm:pt>
    <dgm:pt modelId="{97CFE0E1-8DA0-4E91-8C78-BF3CC810DF94}" type="pres">
      <dgm:prSet presAssocID="{D30335F2-BA62-4331-A682-234F0897D570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40E693-1577-48B7-ACD6-DDD4E8788D4D}" type="pres">
      <dgm:prSet presAssocID="{D30335F2-BA62-4331-A682-234F0897D570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81508B9-D3AF-4AEA-BE6A-40528456768C}" srcId="{374033EC-319E-41D1-B9F3-967331FD4ECE}" destId="{D30335F2-BA62-4331-A682-234F0897D570}" srcOrd="3" destOrd="0" parTransId="{CF519C90-556E-46B5-9059-11764A48D155}" sibTransId="{7268DD91-4389-4B33-89CA-6974FDB0DA2E}"/>
    <dgm:cxn modelId="{6E25E1F8-C1AE-4795-AE94-20CF968C6ACA}" type="presOf" srcId="{D30335F2-BA62-4331-A682-234F0897D570}" destId="{97CFE0E1-8DA0-4E91-8C78-BF3CC810DF94}" srcOrd="0" destOrd="0" presId="urn:microsoft.com/office/officeart/2005/8/layout/vList5"/>
    <dgm:cxn modelId="{5E5C4C3D-A841-427A-931F-2279D6E144A4}" srcId="{B5209695-2BA3-4EAB-BF1D-B2AF85B59CFB}" destId="{70E36342-87BF-419F-8A79-CC1A32552DCD}" srcOrd="0" destOrd="0" parTransId="{AE57C5DC-9331-460D-B396-6BE0AD91578A}" sibTransId="{8848120A-5C0A-452F-B8A1-5F2D781A88CB}"/>
    <dgm:cxn modelId="{CDD4B977-34C5-4A8E-BE49-856E0281C9BE}" srcId="{54050C2C-45D0-4F3E-B281-99EB894FF6DB}" destId="{A2962BC1-FC57-4412-83D3-4EA30F5FEBC5}" srcOrd="0" destOrd="0" parTransId="{8C025BC2-83F7-4934-9FA2-3CC8AD31FA1F}" sibTransId="{CB07DDA7-BAA9-432A-852F-C2A29DA2D544}"/>
    <dgm:cxn modelId="{6DF68983-7356-4FB9-B8BE-461F4DFCDF27}" srcId="{374033EC-319E-41D1-B9F3-967331FD4ECE}" destId="{D3201B9F-DCA3-4CD2-9AF2-AA1BABAB8394}" srcOrd="0" destOrd="0" parTransId="{A639E046-AB98-4FCC-A100-1412E0ACE5CB}" sibTransId="{851E918A-FA5A-4E9C-9B63-258A187B1302}"/>
    <dgm:cxn modelId="{BB4460CB-8203-4947-9173-83398144CC09}" type="presOf" srcId="{749D7621-760C-432E-AF04-48DD4332BB05}" destId="{818395F7-D03C-4225-A36B-ED646EFCF6D4}" srcOrd="0" destOrd="0" presId="urn:microsoft.com/office/officeart/2005/8/layout/vList5"/>
    <dgm:cxn modelId="{788F666F-573C-40F0-B68F-8B7B1D2C600E}" srcId="{374033EC-319E-41D1-B9F3-967331FD4ECE}" destId="{54050C2C-45D0-4F3E-B281-99EB894FF6DB}" srcOrd="2" destOrd="0" parTransId="{60C27EBF-7459-4E03-9985-056EEA77CD57}" sibTransId="{7D58FBAE-F1A9-4490-B8A9-EEFFF7B14F65}"/>
    <dgm:cxn modelId="{4500DD12-4A91-4275-8746-FBEC47E57EC4}" type="presOf" srcId="{D3201B9F-DCA3-4CD2-9AF2-AA1BABAB8394}" destId="{C3AAB76D-C005-49A6-A265-A399F099B222}" srcOrd="0" destOrd="0" presId="urn:microsoft.com/office/officeart/2005/8/layout/vList5"/>
    <dgm:cxn modelId="{2301A430-D5AA-4A6E-A6D0-DE6B450DBA5C}" srcId="{D3201B9F-DCA3-4CD2-9AF2-AA1BABAB8394}" destId="{749D7621-760C-432E-AF04-48DD4332BB05}" srcOrd="0" destOrd="0" parTransId="{AA481044-81F9-45A9-865A-40C906D6ABDD}" sibTransId="{F0B2EDE0-BF51-44FE-A5BD-ABF4C3B9F887}"/>
    <dgm:cxn modelId="{179FC751-87E4-43BD-9955-F9541F62E084}" type="presOf" srcId="{54050C2C-45D0-4F3E-B281-99EB894FF6DB}" destId="{2F7D619B-C1A4-4D59-B765-2A91441F51C3}" srcOrd="0" destOrd="0" presId="urn:microsoft.com/office/officeart/2005/8/layout/vList5"/>
    <dgm:cxn modelId="{666D387D-9414-4F89-A21E-CFB4D68A350C}" srcId="{374033EC-319E-41D1-B9F3-967331FD4ECE}" destId="{B5209695-2BA3-4EAB-BF1D-B2AF85B59CFB}" srcOrd="1" destOrd="0" parTransId="{581A9F3E-1E82-46ED-94E2-983429C84892}" sibTransId="{48614809-519A-451B-8F59-6363C45BD6BA}"/>
    <dgm:cxn modelId="{B2AC8529-172B-44FF-A278-C87FD70359C4}" type="presOf" srcId="{A2962BC1-FC57-4412-83D3-4EA30F5FEBC5}" destId="{825AF9B8-5470-453C-AB68-2B2FB3DB2548}" srcOrd="0" destOrd="0" presId="urn:microsoft.com/office/officeart/2005/8/layout/vList5"/>
    <dgm:cxn modelId="{37EA12A3-8A69-4021-A3EB-F66750D15ADE}" type="presOf" srcId="{70E36342-87BF-419F-8A79-CC1A32552DCD}" destId="{1E50B539-76FC-4604-8F86-1141D6BF3246}" srcOrd="0" destOrd="0" presId="urn:microsoft.com/office/officeart/2005/8/layout/vList5"/>
    <dgm:cxn modelId="{6C97DD3A-C214-4B26-8EB3-24A5DFA45B42}" type="presOf" srcId="{374033EC-319E-41D1-B9F3-967331FD4ECE}" destId="{3A392847-5534-4356-BC59-30D5F6EA4E28}" srcOrd="0" destOrd="0" presId="urn:microsoft.com/office/officeart/2005/8/layout/vList5"/>
    <dgm:cxn modelId="{6F69AF1E-B6BC-4F84-B4D1-45EDAA44AADA}" type="presOf" srcId="{DEDE098F-C628-40A7-841A-7F4FB527A0AF}" destId="{9040E693-1577-48B7-ACD6-DDD4E8788D4D}" srcOrd="0" destOrd="0" presId="urn:microsoft.com/office/officeart/2005/8/layout/vList5"/>
    <dgm:cxn modelId="{E792C190-A472-4811-A493-73AAE8ACAA91}" type="presOf" srcId="{B5209695-2BA3-4EAB-BF1D-B2AF85B59CFB}" destId="{C65FB1E4-7FBC-48F9-8B5F-F0D3D6EBE87B}" srcOrd="0" destOrd="0" presId="urn:microsoft.com/office/officeart/2005/8/layout/vList5"/>
    <dgm:cxn modelId="{FBC32605-3657-4E27-B5AF-A986AEBD6765}" srcId="{D30335F2-BA62-4331-A682-234F0897D570}" destId="{DEDE098F-C628-40A7-841A-7F4FB527A0AF}" srcOrd="0" destOrd="0" parTransId="{09EDE59E-0B1B-4A39-BC1B-D260811B2F96}" sibTransId="{719C88D2-4134-4C70-A166-055D8E6BC2C8}"/>
    <dgm:cxn modelId="{B9E6B6B9-9567-4985-B7D5-C8509705B74D}" type="presParOf" srcId="{3A392847-5534-4356-BC59-30D5F6EA4E28}" destId="{98E3F61E-AEA2-40D9-A96F-AF6731B5937A}" srcOrd="0" destOrd="0" presId="urn:microsoft.com/office/officeart/2005/8/layout/vList5"/>
    <dgm:cxn modelId="{BF2692B1-85AA-47E4-BBA3-752D4A332A62}" type="presParOf" srcId="{98E3F61E-AEA2-40D9-A96F-AF6731B5937A}" destId="{C3AAB76D-C005-49A6-A265-A399F099B222}" srcOrd="0" destOrd="0" presId="urn:microsoft.com/office/officeart/2005/8/layout/vList5"/>
    <dgm:cxn modelId="{F7332EA7-A41E-4CBA-B068-E30A14873B16}" type="presParOf" srcId="{98E3F61E-AEA2-40D9-A96F-AF6731B5937A}" destId="{818395F7-D03C-4225-A36B-ED646EFCF6D4}" srcOrd="1" destOrd="0" presId="urn:microsoft.com/office/officeart/2005/8/layout/vList5"/>
    <dgm:cxn modelId="{888120E4-19C7-4E29-A132-AF592D002DBC}" type="presParOf" srcId="{3A392847-5534-4356-BC59-30D5F6EA4E28}" destId="{2BC8073D-86F3-451F-A16A-FA2984C95F53}" srcOrd="1" destOrd="0" presId="urn:microsoft.com/office/officeart/2005/8/layout/vList5"/>
    <dgm:cxn modelId="{F932B8DF-D3A1-4345-9400-B0DFCC61BC34}" type="presParOf" srcId="{3A392847-5534-4356-BC59-30D5F6EA4E28}" destId="{F702AFE3-A74C-48C0-B769-66768B6B3CE0}" srcOrd="2" destOrd="0" presId="urn:microsoft.com/office/officeart/2005/8/layout/vList5"/>
    <dgm:cxn modelId="{0C6F7BAD-31D2-4C56-9D60-CBBC2D6E7E60}" type="presParOf" srcId="{F702AFE3-A74C-48C0-B769-66768B6B3CE0}" destId="{C65FB1E4-7FBC-48F9-8B5F-F0D3D6EBE87B}" srcOrd="0" destOrd="0" presId="urn:microsoft.com/office/officeart/2005/8/layout/vList5"/>
    <dgm:cxn modelId="{33F53D04-ED3F-4F6B-A842-FF4B4B5A2387}" type="presParOf" srcId="{F702AFE3-A74C-48C0-B769-66768B6B3CE0}" destId="{1E50B539-76FC-4604-8F86-1141D6BF3246}" srcOrd="1" destOrd="0" presId="urn:microsoft.com/office/officeart/2005/8/layout/vList5"/>
    <dgm:cxn modelId="{737724C7-2C69-472E-918E-8033AB7AEDC4}" type="presParOf" srcId="{3A392847-5534-4356-BC59-30D5F6EA4E28}" destId="{8E445061-89E8-4896-B595-B0B8BA01A19C}" srcOrd="3" destOrd="0" presId="urn:microsoft.com/office/officeart/2005/8/layout/vList5"/>
    <dgm:cxn modelId="{DF04637E-2F54-4926-BD7D-A380328BFC2C}" type="presParOf" srcId="{3A392847-5534-4356-BC59-30D5F6EA4E28}" destId="{20EB1004-E86B-4E52-AC77-53D9D0B247BE}" srcOrd="4" destOrd="0" presId="urn:microsoft.com/office/officeart/2005/8/layout/vList5"/>
    <dgm:cxn modelId="{17F1F4F9-AAB5-4C0E-AF12-EF52AA78FE51}" type="presParOf" srcId="{20EB1004-E86B-4E52-AC77-53D9D0B247BE}" destId="{2F7D619B-C1A4-4D59-B765-2A91441F51C3}" srcOrd="0" destOrd="0" presId="urn:microsoft.com/office/officeart/2005/8/layout/vList5"/>
    <dgm:cxn modelId="{04A024C5-1C10-44BB-BAA1-1BD450D54739}" type="presParOf" srcId="{20EB1004-E86B-4E52-AC77-53D9D0B247BE}" destId="{825AF9B8-5470-453C-AB68-2B2FB3DB2548}" srcOrd="1" destOrd="0" presId="urn:microsoft.com/office/officeart/2005/8/layout/vList5"/>
    <dgm:cxn modelId="{52EB59BC-4DA7-44C9-9AB7-4090B207F3D4}" type="presParOf" srcId="{3A392847-5534-4356-BC59-30D5F6EA4E28}" destId="{FF562F11-D79E-49B3-B435-DA02AFF6E52E}" srcOrd="5" destOrd="0" presId="urn:microsoft.com/office/officeart/2005/8/layout/vList5"/>
    <dgm:cxn modelId="{257A83D5-EE6E-4CB1-A800-376751D12A11}" type="presParOf" srcId="{3A392847-5534-4356-BC59-30D5F6EA4E28}" destId="{BD94254C-0D87-46F5-82BC-E7975B1DC033}" srcOrd="6" destOrd="0" presId="urn:microsoft.com/office/officeart/2005/8/layout/vList5"/>
    <dgm:cxn modelId="{BF70CED5-FCF5-4A07-B6FE-161A97902630}" type="presParOf" srcId="{BD94254C-0D87-46F5-82BC-E7975B1DC033}" destId="{97CFE0E1-8DA0-4E91-8C78-BF3CC810DF94}" srcOrd="0" destOrd="0" presId="urn:microsoft.com/office/officeart/2005/8/layout/vList5"/>
    <dgm:cxn modelId="{6E07E8B1-41CB-4F0C-994E-9B6B3695287F}" type="presParOf" srcId="{BD94254C-0D87-46F5-82BC-E7975B1DC033}" destId="{9040E693-1577-48B7-ACD6-DDD4E8788D4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18395F7-D03C-4225-A36B-ED646EFCF6D4}">
      <dsp:nvSpPr>
        <dsp:cNvPr id="0" name=""/>
        <dsp:cNvSpPr/>
      </dsp:nvSpPr>
      <dsp:spPr>
        <a:xfrm rot="5400000">
          <a:off x="4746587" y="-1919970"/>
          <a:ext cx="887498" cy="488502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700" kern="1200" dirty="0" smtClean="0"/>
            <a:t>úmyslné a systematické zničení, celé nebo části etnické, rasové , náboženské nebo národnostní skupiny.</a:t>
          </a:r>
          <a:endParaRPr lang="cs-CZ" sz="1700" kern="1200" dirty="0"/>
        </a:p>
      </dsp:txBody>
      <dsp:txXfrm rot="5400000">
        <a:off x="4746587" y="-1919970"/>
        <a:ext cx="887498" cy="4885022"/>
      </dsp:txXfrm>
    </dsp:sp>
    <dsp:sp modelId="{C3AAB76D-C005-49A6-A265-A399F099B222}">
      <dsp:nvSpPr>
        <dsp:cNvPr id="0" name=""/>
        <dsp:cNvSpPr/>
      </dsp:nvSpPr>
      <dsp:spPr>
        <a:xfrm>
          <a:off x="0" y="2306"/>
          <a:ext cx="2747825" cy="11093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GENOCIDA</a:t>
          </a:r>
          <a:endParaRPr lang="cs-CZ" sz="1700" kern="1200" dirty="0"/>
        </a:p>
      </dsp:txBody>
      <dsp:txXfrm>
        <a:off x="0" y="2306"/>
        <a:ext cx="2747825" cy="1109373"/>
      </dsp:txXfrm>
    </dsp:sp>
    <dsp:sp modelId="{1E50B539-76FC-4604-8F86-1141D6BF3246}">
      <dsp:nvSpPr>
        <dsp:cNvPr id="0" name=""/>
        <dsp:cNvSpPr/>
      </dsp:nvSpPr>
      <dsp:spPr>
        <a:xfrm rot="5400000">
          <a:off x="4746587" y="-720676"/>
          <a:ext cx="887498" cy="488502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700" kern="1200" dirty="0" smtClean="0"/>
            <a:t>Aplikace Darwinovy teorie přirozeného výběru na společnost´, kdy silnější druhy přežívají a slabší hynou.</a:t>
          </a:r>
          <a:endParaRPr lang="cs-CZ" sz="1700" kern="1200" dirty="0"/>
        </a:p>
      </dsp:txBody>
      <dsp:txXfrm rot="5400000">
        <a:off x="4746587" y="-720676"/>
        <a:ext cx="887498" cy="4885022"/>
      </dsp:txXfrm>
    </dsp:sp>
    <dsp:sp modelId="{C65FB1E4-7FBC-48F9-8B5F-F0D3D6EBE87B}">
      <dsp:nvSpPr>
        <dsp:cNvPr id="0" name=""/>
        <dsp:cNvSpPr/>
      </dsp:nvSpPr>
      <dsp:spPr>
        <a:xfrm>
          <a:off x="0" y="1167148"/>
          <a:ext cx="2747825" cy="11093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SOCIÁLNÍ DARWINISMUS</a:t>
          </a:r>
          <a:endParaRPr lang="cs-CZ" sz="1700" kern="1200" dirty="0"/>
        </a:p>
      </dsp:txBody>
      <dsp:txXfrm>
        <a:off x="0" y="1167148"/>
        <a:ext cx="2747825" cy="1109373"/>
      </dsp:txXfrm>
    </dsp:sp>
    <dsp:sp modelId="{825AF9B8-5470-453C-AB68-2B2FB3DB2548}">
      <dsp:nvSpPr>
        <dsp:cNvPr id="0" name=""/>
        <dsp:cNvSpPr/>
      </dsp:nvSpPr>
      <dsp:spPr>
        <a:xfrm rot="5400000">
          <a:off x="4746587" y="444165"/>
          <a:ext cx="887498" cy="488502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700" kern="1200" dirty="0" smtClean="0"/>
            <a:t>omezování fyzického kontaktu nebo osobního soužití mezi příslušníky různých ras (např. vytěsnění do ghett)</a:t>
          </a:r>
          <a:endParaRPr lang="cs-CZ" sz="1700" kern="1200" dirty="0"/>
        </a:p>
      </dsp:txBody>
      <dsp:txXfrm rot="5400000">
        <a:off x="4746587" y="444165"/>
        <a:ext cx="887498" cy="4885022"/>
      </dsp:txXfrm>
    </dsp:sp>
    <dsp:sp modelId="{2F7D619B-C1A4-4D59-B765-2A91441F51C3}">
      <dsp:nvSpPr>
        <dsp:cNvPr id="0" name=""/>
        <dsp:cNvSpPr/>
      </dsp:nvSpPr>
      <dsp:spPr>
        <a:xfrm>
          <a:off x="0" y="2331990"/>
          <a:ext cx="2747825" cy="11093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SEGREGACE</a:t>
          </a:r>
          <a:endParaRPr lang="cs-CZ" sz="1700" kern="1200" dirty="0"/>
        </a:p>
      </dsp:txBody>
      <dsp:txXfrm>
        <a:off x="0" y="2331990"/>
        <a:ext cx="2747825" cy="1109373"/>
      </dsp:txXfrm>
    </dsp:sp>
    <dsp:sp modelId="{9040E693-1577-48B7-ACD6-DDD4E8788D4D}">
      <dsp:nvSpPr>
        <dsp:cNvPr id="0" name=""/>
        <dsp:cNvSpPr/>
      </dsp:nvSpPr>
      <dsp:spPr>
        <a:xfrm rot="5400000">
          <a:off x="4746587" y="1609007"/>
          <a:ext cx="887498" cy="488502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700" kern="1200" dirty="0" smtClean="0"/>
            <a:t>Státní institucionalizovaný rasismus segregující rasové skupiny ( např. do roku 1994 v Jihoafrické republice)</a:t>
          </a:r>
          <a:endParaRPr lang="cs-CZ" sz="1700" kern="1200" dirty="0"/>
        </a:p>
      </dsp:txBody>
      <dsp:txXfrm rot="5400000">
        <a:off x="4746587" y="1609007"/>
        <a:ext cx="887498" cy="4885022"/>
      </dsp:txXfrm>
    </dsp:sp>
    <dsp:sp modelId="{97CFE0E1-8DA0-4E91-8C78-BF3CC810DF94}">
      <dsp:nvSpPr>
        <dsp:cNvPr id="0" name=""/>
        <dsp:cNvSpPr/>
      </dsp:nvSpPr>
      <dsp:spPr>
        <a:xfrm>
          <a:off x="0" y="3496832"/>
          <a:ext cx="2747825" cy="11093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APARTHEID</a:t>
          </a:r>
          <a:endParaRPr lang="cs-CZ" sz="1700" kern="1200" dirty="0"/>
        </a:p>
      </dsp:txBody>
      <dsp:txXfrm>
        <a:off x="0" y="3496832"/>
        <a:ext cx="2747825" cy="11093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6D114FB-7701-4AB0-94B6-F9EC84924C07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30187530"/>
              </p:ext>
            </p:extLst>
          </p:nvPr>
        </p:nvGraphicFramePr>
        <p:xfrm>
          <a:off x="827584" y="1844822"/>
          <a:ext cx="7776864" cy="4752528"/>
        </p:xfrm>
        <a:graphic>
          <a:graphicData uri="http://schemas.openxmlformats.org/drawingml/2006/table">
            <a:tbl>
              <a:tblPr/>
              <a:tblGrid>
                <a:gridCol w="1980669"/>
                <a:gridCol w="5796195"/>
              </a:tblGrid>
              <a:tr h="381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OP VK 1.5 25549863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381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projektu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Moderní škola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6494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Soukromá střední škola podnikání a managementu, o.p.s.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381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Občanská</a:t>
                      </a:r>
                      <a:r>
                        <a:rPr lang="cs-CZ" sz="18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 nauka (klíčová aktivita III/2)</a:t>
                      </a:r>
                      <a:endParaRPr lang="cs-CZ" sz="18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8410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Rasismus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381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381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Jméno autora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Bc.</a:t>
                      </a:r>
                      <a:r>
                        <a:rPr lang="cs-CZ" sz="18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 Lenka Přichystalová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9748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Anotace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Prezentace má za úkol </a:t>
                      </a:r>
                      <a:r>
                        <a:rPr lang="cs-CZ" sz="18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přiblížit jednotlivé formy rasismu a provést členění lidských ras.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381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r>
                        <a:rPr lang="cs-CZ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cs-CZ" sz="18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11. 2013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grpSp>
        <p:nvGrpSpPr>
          <p:cNvPr id="11" name="Skupina 10"/>
          <p:cNvGrpSpPr>
            <a:grpSpLocks/>
          </p:cNvGrpSpPr>
          <p:nvPr/>
        </p:nvGrpSpPr>
        <p:grpSpPr bwMode="auto">
          <a:xfrm>
            <a:off x="323528" y="228600"/>
            <a:ext cx="8639497" cy="1472208"/>
            <a:chOff x="0" y="0"/>
            <a:chExt cx="88837" cy="15314"/>
          </a:xfrm>
        </p:grpSpPr>
        <p:pic>
          <p:nvPicPr>
            <p:cNvPr id="12" name="Obrázek 2" descr="Výřez obrazovky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922" y="0"/>
              <a:ext cx="66141" cy="15314"/>
            </a:xfrm>
            <a:prstGeom prst="rect">
              <a:avLst/>
            </a:prstGeom>
            <a:noFill/>
          </p:spPr>
        </p:pic>
        <p:pic>
          <p:nvPicPr>
            <p:cNvPr id="13" name="Obrázek 3" descr="loga soukrškolyvjpeg.jpg"/>
            <p:cNvPicPr>
              <a:picLocks noChangeAspect="1"/>
            </p:cNvPicPr>
            <p:nvPr/>
          </p:nvPicPr>
          <p:blipFill>
            <a:blip r:embed="rId3" cstate="print"/>
            <a:srcRect r="73221" b="6723"/>
            <a:stretch>
              <a:fillRect/>
            </a:stretch>
          </p:blipFill>
          <p:spPr bwMode="auto">
            <a:xfrm>
              <a:off x="0" y="0"/>
              <a:ext cx="9922" cy="9984"/>
            </a:xfrm>
            <a:prstGeom prst="rect">
              <a:avLst/>
            </a:prstGeom>
            <a:noFill/>
          </p:spPr>
        </p:pic>
        <p:pic>
          <p:nvPicPr>
            <p:cNvPr id="14" name="Obrázek 4" descr="loga soukrškolyvjpeg.jpg"/>
            <p:cNvPicPr>
              <a:picLocks noChangeAspect="1"/>
            </p:cNvPicPr>
            <p:nvPr/>
          </p:nvPicPr>
          <p:blipFill>
            <a:blip r:embed="rId4" cstate="print"/>
            <a:srcRect l="86334" b="10297"/>
            <a:stretch>
              <a:fillRect/>
            </a:stretch>
          </p:blipFill>
          <p:spPr bwMode="auto">
            <a:xfrm>
              <a:off x="76063" y="0"/>
              <a:ext cx="12774" cy="15314"/>
            </a:xfrm>
            <a:prstGeom prst="rect">
              <a:avLst/>
            </a:prstGeom>
            <a:noFill/>
          </p:spPr>
        </p:pic>
        <p:sp>
          <p:nvSpPr>
            <p:cNvPr id="15" name="Obdélník 5"/>
            <p:cNvSpPr>
              <a:spLocks noChangeArrowheads="1"/>
            </p:cNvSpPr>
            <p:nvPr/>
          </p:nvSpPr>
          <p:spPr bwMode="auto">
            <a:xfrm>
              <a:off x="0" y="9984"/>
              <a:ext cx="9922" cy="533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08063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+mj-lt"/>
              </a:rPr>
              <a:t>Ideologie založená na tvrzení o nerovnosti  lidských plemen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+mj-lt"/>
              </a:rPr>
              <a:t>Teorie vznikla v 19. století  a byla založena na pseudovědeckém tvrzení o existenci nižší a vyšší rasy  a především o ohrožení vyšší rasy kulturně a morálně rozkladným působením rasy nižší.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+mj-lt"/>
              </a:rPr>
              <a:t>Rozvoj po 1. světové válce, kdy vysvětlovala příčiny rozpadu západního světa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+mj-lt"/>
                <a:cs typeface="Times New Roman" pitchFamily="18" charset="0"/>
              </a:rPr>
              <a:t>Jeden z nejhorších a nejnebezpečnějších projevů netolerance.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 RASISMUS</a:t>
            </a:r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1) </a:t>
            </a:r>
            <a:r>
              <a:rPr lang="cs-CZ" u="sng" dirty="0" smtClean="0"/>
              <a:t>právní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	nerovnost před zákonem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2)</a:t>
            </a:r>
            <a:r>
              <a:rPr lang="cs-CZ" u="sng" dirty="0" smtClean="0"/>
              <a:t> Politická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dirty="0" smtClean="0"/>
              <a:t>	nepřiznání volebního práva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3) </a:t>
            </a:r>
            <a:r>
              <a:rPr lang="cs-CZ" u="sng" dirty="0" smtClean="0"/>
              <a:t>ekonomická:</a:t>
            </a:r>
          </a:p>
          <a:p>
            <a:pPr>
              <a:buNone/>
            </a:pPr>
            <a:r>
              <a:rPr lang="cs-CZ" dirty="0" smtClean="0"/>
              <a:t>	nižší mzda za stejnou práci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4) </a:t>
            </a:r>
            <a:r>
              <a:rPr lang="cs-CZ" b="1" u="sng" dirty="0" smtClean="0"/>
              <a:t>společenská:</a:t>
            </a:r>
          </a:p>
          <a:p>
            <a:pPr>
              <a:buNone/>
            </a:pPr>
            <a:r>
              <a:rPr lang="cs-CZ" b="1" dirty="0" smtClean="0"/>
              <a:t>	 </a:t>
            </a:r>
            <a:r>
              <a:rPr lang="cs-CZ" dirty="0" smtClean="0"/>
              <a:t>nálepkování menšiny většinou, 		</a:t>
            </a:r>
          </a:p>
          <a:p>
            <a:pPr>
              <a:buNone/>
            </a:pPr>
            <a:r>
              <a:rPr lang="cs-CZ" dirty="0" smtClean="0"/>
              <a:t>	přisuzování nižšího sociálního statusu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FORMY RASISMU V PRAXI</a:t>
            </a:r>
            <a:endParaRPr lang="cs-CZ" dirty="0"/>
          </a:p>
        </p:txBody>
      </p:sp>
      <p:pic>
        <p:nvPicPr>
          <p:cNvPr id="4" name="Obrázek 3" descr="400px-Madagascar_(864674110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68" y="1844824"/>
            <a:ext cx="1944216" cy="2916324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683568" y="1556792"/>
          <a:ext cx="7632848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DŮLEŽITÉ POJMY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55976" y="457200"/>
            <a:ext cx="4330824" cy="1066800"/>
          </a:xfrm>
        </p:spPr>
        <p:txBody>
          <a:bodyPr>
            <a:normAutofit/>
          </a:bodyPr>
          <a:lstStyle/>
          <a:p>
            <a:r>
              <a:rPr lang="cs-CZ" sz="2000" dirty="0" smtClean="0"/>
              <a:t>JOSEPH ARTHUR DE GOBINEAU</a:t>
            </a:r>
            <a:endParaRPr lang="cs-CZ" sz="2000" dirty="0"/>
          </a:p>
        </p:txBody>
      </p:sp>
      <p:pic>
        <p:nvPicPr>
          <p:cNvPr id="5" name="Zástupný symbol pro obrázek 4" descr="471px-Arthur_de_Gobineau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131" b="1131"/>
          <a:stretch>
            <a:fillRect/>
          </a:stretch>
        </p:blipFill>
        <p:spPr>
          <a:xfrm>
            <a:off x="395536" y="1196752"/>
            <a:ext cx="3832883" cy="484252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355976" y="1600200"/>
            <a:ext cx="4330824" cy="44196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000" dirty="0" smtClean="0"/>
              <a:t>Dílo: Esej o nerovnosti lidských ras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Rozčleňuje lidstvo do 3 </a:t>
            </a:r>
            <a:r>
              <a:rPr lang="cs-CZ" sz="2000" dirty="0" smtClean="0"/>
              <a:t>ras (bílá, žlutá, černá)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Odlišují se fyzicky (v kráse a síle)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Duševně (inteligence)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Jeho myšlenky ovlivnily Adolfa Hitlera</a:t>
            </a:r>
            <a:endParaRPr lang="cs-CZ" sz="2000" dirty="0" smtClean="0"/>
          </a:p>
          <a:p>
            <a:endParaRPr lang="cs-CZ" sz="1700" dirty="0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HUSTON STEWART CHAMBERLAIN</a:t>
            </a:r>
            <a:endParaRPr lang="cs-CZ" dirty="0"/>
          </a:p>
        </p:txBody>
      </p:sp>
      <p:pic>
        <p:nvPicPr>
          <p:cNvPr id="11" name="Zástupný symbol pro obsah 10" descr="367px-Bundesarchiv_Bild_119-1600-06,_Houston_Stewart_Chamberlain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86214" y="1524000"/>
            <a:ext cx="2801209" cy="4572000"/>
          </a:xfrm>
        </p:spPr>
      </p:pic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Dílo: Základy 19. století (1899)</a:t>
            </a:r>
          </a:p>
          <a:p>
            <a:r>
              <a:rPr lang="cs-CZ" dirty="0" smtClean="0"/>
              <a:t>Nadřazenost  árijské rasy</a:t>
            </a:r>
          </a:p>
          <a:p>
            <a:r>
              <a:rPr lang="cs-CZ" dirty="0" smtClean="0"/>
              <a:t>propagátor nacionalistických, pangermánských, </a:t>
            </a:r>
            <a:r>
              <a:rPr lang="cs-CZ" dirty="0" smtClean="0"/>
              <a:t>rasových a antisemitských teorií 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800" i="1" dirty="0" smtClean="0"/>
              <a:t>1)Europoidní</a:t>
            </a:r>
            <a:r>
              <a:rPr lang="cs-CZ" sz="1800" dirty="0" smtClean="0"/>
              <a:t> (bílá):běloši, původ </a:t>
            </a:r>
            <a:r>
              <a:rPr lang="cs-CZ" sz="1800" dirty="0" smtClean="0"/>
              <a:t>v Evropě, západní Asii a severní Africe.</a:t>
            </a:r>
          </a:p>
          <a:p>
            <a:pPr>
              <a:buNone/>
            </a:pPr>
            <a:r>
              <a:rPr lang="cs-CZ" sz="1800" i="1" dirty="0" smtClean="0"/>
              <a:t>2) Mongoloidní</a:t>
            </a:r>
            <a:r>
              <a:rPr lang="cs-CZ" sz="1800" dirty="0" smtClean="0"/>
              <a:t> (žlutá): </a:t>
            </a:r>
            <a:r>
              <a:rPr lang="cs-CZ" sz="1800" dirty="0" smtClean="0"/>
              <a:t>M</a:t>
            </a:r>
            <a:r>
              <a:rPr lang="cs-CZ" sz="1800" dirty="0" smtClean="0"/>
              <a:t>ongolové, Eskymáky, američtí Indiány </a:t>
            </a:r>
            <a:r>
              <a:rPr lang="cs-CZ" sz="1800" dirty="0" smtClean="0"/>
              <a:t>a </a:t>
            </a:r>
            <a:r>
              <a:rPr lang="cs-CZ" sz="1800" dirty="0" err="1" smtClean="0"/>
              <a:t>Austronésany</a:t>
            </a:r>
            <a:r>
              <a:rPr lang="cs-CZ" sz="1800" dirty="0" smtClean="0"/>
              <a:t>.</a:t>
            </a:r>
            <a:endParaRPr lang="cs-CZ" sz="1800" dirty="0" smtClean="0"/>
          </a:p>
          <a:p>
            <a:pPr>
              <a:buNone/>
            </a:pPr>
            <a:r>
              <a:rPr lang="cs-CZ" sz="1800" i="1" dirty="0" smtClean="0"/>
              <a:t>3) Negroidní</a:t>
            </a:r>
            <a:r>
              <a:rPr lang="cs-CZ" sz="1800" dirty="0" smtClean="0"/>
              <a:t> (černá): černoši</a:t>
            </a:r>
            <a:r>
              <a:rPr lang="cs-CZ" sz="1800" dirty="0" smtClean="0"/>
              <a:t>. </a:t>
            </a:r>
            <a:r>
              <a:rPr lang="cs-CZ" sz="1800" dirty="0" smtClean="0"/>
              <a:t>Původ </a:t>
            </a:r>
            <a:r>
              <a:rPr lang="cs-CZ" sz="1800" dirty="0" smtClean="0"/>
              <a:t>v subsaharské Africe.</a:t>
            </a:r>
          </a:p>
          <a:p>
            <a:pPr>
              <a:buNone/>
            </a:pPr>
            <a:r>
              <a:rPr lang="cs-CZ" sz="1800" i="1" dirty="0" smtClean="0"/>
              <a:t>4) </a:t>
            </a:r>
            <a:r>
              <a:rPr lang="cs-CZ" sz="1800" i="1" dirty="0" err="1" smtClean="0"/>
              <a:t>australoidní</a:t>
            </a:r>
            <a:r>
              <a:rPr lang="cs-CZ" sz="1800" dirty="0" smtClean="0"/>
              <a:t>: </a:t>
            </a:r>
            <a:r>
              <a:rPr lang="cs-CZ" sz="1800" dirty="0" err="1" smtClean="0"/>
              <a:t>Austrálci</a:t>
            </a:r>
            <a:r>
              <a:rPr lang="cs-CZ" sz="1800" dirty="0" smtClean="0"/>
              <a:t>, Drávidové, Papuánci,  Melanésané</a:t>
            </a:r>
            <a:endParaRPr lang="cs-CZ" sz="1800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LIDSKÁ RASA</a:t>
            </a:r>
            <a:endParaRPr lang="cs-CZ" dirty="0"/>
          </a:p>
        </p:txBody>
      </p:sp>
      <p:pic>
        <p:nvPicPr>
          <p:cNvPr id="7" name="Obrázek 6" descr="Eva_Haberman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356992"/>
            <a:ext cx="1674337" cy="2321446"/>
          </a:xfrm>
          <a:prstGeom prst="rect">
            <a:avLst/>
          </a:prstGeom>
        </p:spPr>
      </p:pic>
      <p:pic>
        <p:nvPicPr>
          <p:cNvPr id="8" name="Obrázek 7" descr="327px-Gail_Ki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59117" y="3356992"/>
            <a:ext cx="1297226" cy="2376264"/>
          </a:xfrm>
          <a:prstGeom prst="rect">
            <a:avLst/>
          </a:prstGeom>
        </p:spPr>
      </p:pic>
      <p:pic>
        <p:nvPicPr>
          <p:cNvPr id="9" name="Obrázek 8" descr="450px-Kenyan_man_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3968" y="3305604"/>
            <a:ext cx="1800200" cy="2400267"/>
          </a:xfrm>
          <a:prstGeom prst="rect">
            <a:avLst/>
          </a:prstGeom>
        </p:spPr>
      </p:pic>
      <p:pic>
        <p:nvPicPr>
          <p:cNvPr id="10" name="Obrázek 9" descr="KingMerrimanNL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16216" y="3284984"/>
            <a:ext cx="1819702" cy="2495591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Mestici: </a:t>
            </a:r>
            <a:r>
              <a:rPr lang="cs-CZ" i="1" dirty="0" smtClean="0"/>
              <a:t>(europoidní</a:t>
            </a:r>
            <a:r>
              <a:rPr lang="cs-CZ" dirty="0" smtClean="0"/>
              <a:t>+</a:t>
            </a:r>
            <a:r>
              <a:rPr lang="cs-CZ" i="1" dirty="0" smtClean="0"/>
              <a:t>mongoloidní</a:t>
            </a:r>
            <a:r>
              <a:rPr lang="cs-CZ" dirty="0" smtClean="0"/>
              <a:t>)</a:t>
            </a:r>
          </a:p>
          <a:p>
            <a:r>
              <a:rPr lang="cs-CZ" dirty="0" smtClean="0"/>
              <a:t>Mulati: </a:t>
            </a:r>
            <a:r>
              <a:rPr lang="cs-CZ" i="1" dirty="0" smtClean="0"/>
              <a:t>(</a:t>
            </a:r>
            <a:r>
              <a:rPr lang="cs-CZ" i="1" dirty="0" smtClean="0"/>
              <a:t>europoidní</a:t>
            </a:r>
            <a:r>
              <a:rPr lang="cs-CZ" dirty="0" smtClean="0"/>
              <a:t>+</a:t>
            </a:r>
            <a:r>
              <a:rPr lang="cs-CZ" i="1" dirty="0" smtClean="0"/>
              <a:t>negroidní</a:t>
            </a:r>
            <a:r>
              <a:rPr lang="cs-CZ" dirty="0" smtClean="0"/>
              <a:t>)</a:t>
            </a:r>
            <a:endParaRPr lang="cs-CZ" dirty="0" smtClean="0"/>
          </a:p>
          <a:p>
            <a:r>
              <a:rPr lang="cs-CZ" dirty="0" err="1" smtClean="0"/>
              <a:t>Zambové</a:t>
            </a:r>
            <a:r>
              <a:rPr lang="cs-CZ" dirty="0" smtClean="0"/>
              <a:t>: </a:t>
            </a:r>
            <a:r>
              <a:rPr lang="cs-CZ" i="1" dirty="0" smtClean="0"/>
              <a:t>(negroidní</a:t>
            </a:r>
            <a:r>
              <a:rPr lang="cs-CZ" dirty="0" smtClean="0"/>
              <a:t>+</a:t>
            </a:r>
            <a:r>
              <a:rPr lang="cs-CZ" i="1" dirty="0" smtClean="0"/>
              <a:t>mongoloidní</a:t>
            </a:r>
            <a:r>
              <a:rPr lang="cs-CZ" dirty="0" smtClean="0"/>
              <a:t>)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MÍŠENÉ RASY</a:t>
            </a:r>
            <a:endParaRPr lang="cs-CZ" dirty="0"/>
          </a:p>
        </p:txBody>
      </p:sp>
      <p:pic>
        <p:nvPicPr>
          <p:cNvPr id="4" name="Obrázek 3" descr="450px-Lila_Down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1" y="3429001"/>
            <a:ext cx="1782198" cy="2376264"/>
          </a:xfrm>
          <a:prstGeom prst="rect">
            <a:avLst/>
          </a:prstGeom>
        </p:spPr>
      </p:pic>
      <p:pic>
        <p:nvPicPr>
          <p:cNvPr id="5" name="Obrázek 4" descr="440px-Official_portrait_of_Barack_Obam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3429000"/>
            <a:ext cx="1728441" cy="2353036"/>
          </a:xfrm>
          <a:prstGeom prst="rect">
            <a:avLst/>
          </a:prstGeom>
        </p:spPr>
      </p:pic>
      <p:pic>
        <p:nvPicPr>
          <p:cNvPr id="6" name="Obrázek 5" descr="376px-Alberto_Henschel_-_Moca_cafuza_do_Recif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58696" y="3356992"/>
            <a:ext cx="1584657" cy="252028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NELSON MANDELA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Předseda afrického národního kongresu</a:t>
            </a:r>
          </a:p>
          <a:p>
            <a:r>
              <a:rPr lang="cs-CZ" sz="1600" dirty="0" smtClean="0"/>
              <a:t>Bojovníku proti apartheidu</a:t>
            </a:r>
            <a:endParaRPr lang="cs-CZ" sz="16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Kazatel, projev „i </a:t>
            </a:r>
            <a:r>
              <a:rPr lang="cs-CZ" sz="1600" dirty="0" err="1" smtClean="0"/>
              <a:t>have</a:t>
            </a:r>
            <a:r>
              <a:rPr lang="cs-CZ" sz="1600" dirty="0" smtClean="0"/>
              <a:t> a </a:t>
            </a:r>
            <a:r>
              <a:rPr lang="cs-CZ" sz="1600" dirty="0" err="1" smtClean="0"/>
              <a:t>dream</a:t>
            </a:r>
            <a:r>
              <a:rPr lang="cs-CZ" sz="1600" dirty="0" smtClean="0"/>
              <a:t>“</a:t>
            </a:r>
          </a:p>
          <a:p>
            <a:r>
              <a:rPr lang="cs-CZ" sz="1600" dirty="0" smtClean="0"/>
              <a:t>Nobelova cena </a:t>
            </a:r>
            <a:r>
              <a:rPr lang="cs-CZ" sz="1600" dirty="0" smtClean="0"/>
              <a:t>míru za ú</a:t>
            </a:r>
            <a:r>
              <a:rPr lang="cs-CZ" sz="1600" dirty="0" smtClean="0"/>
              <a:t>silí </a:t>
            </a:r>
            <a:r>
              <a:rPr lang="cs-CZ" sz="1600" dirty="0" smtClean="0"/>
              <a:t>o </a:t>
            </a:r>
            <a:r>
              <a:rPr lang="cs-CZ" sz="1600" dirty="0" smtClean="0"/>
              <a:t>končení </a:t>
            </a:r>
            <a:r>
              <a:rPr lang="cs-CZ" sz="1600" dirty="0" smtClean="0"/>
              <a:t>rasové </a:t>
            </a:r>
            <a:r>
              <a:rPr lang="cs-CZ" sz="1600" dirty="0" smtClean="0"/>
              <a:t>segregace a </a:t>
            </a:r>
            <a:r>
              <a:rPr lang="cs-CZ" sz="1600" dirty="0" smtClean="0"/>
              <a:t>diskriminace</a:t>
            </a:r>
            <a:endParaRPr lang="cs-CZ" sz="16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BOJOVNÍCI PROTI RASISMU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cs-CZ" dirty="0" smtClean="0"/>
              <a:t>MARTIN LUTHER KING</a:t>
            </a:r>
            <a:endParaRPr lang="cs-CZ" dirty="0"/>
          </a:p>
        </p:txBody>
      </p:sp>
      <p:pic>
        <p:nvPicPr>
          <p:cNvPr id="10" name="Obrázek 9" descr="Nelson_Mandela-2008_(edit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3076999"/>
            <a:ext cx="2520280" cy="3290141"/>
          </a:xfrm>
          <a:prstGeom prst="rect">
            <a:avLst/>
          </a:prstGeom>
        </p:spPr>
      </p:pic>
      <p:pic>
        <p:nvPicPr>
          <p:cNvPr id="11" name="Obrázek 10" descr="494px-Martin_Luther_King_Jr_NYWT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3140968"/>
            <a:ext cx="2592288" cy="314328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	Romové </a:t>
            </a:r>
            <a:r>
              <a:rPr lang="cs-CZ" sz="2400" dirty="0" smtClean="0"/>
              <a:t>v České republice se poměrně často stávají terčem rasově motivovaného </a:t>
            </a:r>
            <a:r>
              <a:rPr lang="cs-CZ" sz="2400" dirty="0" smtClean="0"/>
              <a:t>násilí</a:t>
            </a:r>
          </a:p>
          <a:p>
            <a:pPr>
              <a:buNone/>
            </a:pPr>
            <a:r>
              <a:rPr lang="cs-CZ" sz="2400" dirty="0" smtClean="0"/>
              <a:t>	Problémy: </a:t>
            </a:r>
            <a:r>
              <a:rPr lang="cs-CZ" sz="2400" dirty="0" smtClean="0"/>
              <a:t>vysoká nezaměstnanost v komunitě (až 70 %), diskriminace při hledání zaměstnání či ubytování a nízká míra vyššího vzdělání</a:t>
            </a:r>
            <a:r>
              <a:rPr lang="cs-CZ" sz="2400" dirty="0" smtClean="0"/>
              <a:t>.</a:t>
            </a:r>
          </a:p>
          <a:p>
            <a:pPr>
              <a:buNone/>
            </a:pP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RASISMUS V ČR</a:t>
            </a:r>
            <a:endParaRPr lang="cs-CZ" dirty="0"/>
          </a:p>
        </p:txBody>
      </p:sp>
      <p:pic>
        <p:nvPicPr>
          <p:cNvPr id="4" name="Obrázek 3" descr="800px-České_Budějovice_29-6-2013_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3284984"/>
            <a:ext cx="4932040" cy="3285972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145837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57200" y="1916832"/>
            <a:ext cx="4040188" cy="448396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000" dirty="0" smtClean="0"/>
              <a:t>	</a:t>
            </a:r>
            <a:r>
              <a:rPr lang="cs-CZ" dirty="0" smtClean="0"/>
              <a:t>	</a:t>
            </a:r>
          </a:p>
          <a:p>
            <a:pPr>
              <a:buNone/>
            </a:pPr>
            <a:r>
              <a:rPr lang="cs-CZ" dirty="0" smtClean="0"/>
              <a:t>GENOCIDA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MULAT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SEGREGACE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MARTIN LUTHER KING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MESTIC</a:t>
            </a:r>
            <a:endParaRPr lang="cs-CZ" dirty="0" smtClean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4645025" y="1916832"/>
            <a:ext cx="4041775" cy="44839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	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Systematické zničení určité skupiny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Vytěsnění do ghett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Černoch + běloch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Europoidní + mongoloidní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Nobelova cena míru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Úkol: Utvořte správné dvojice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3"/>
          </p:nvPr>
        </p:nvSpPr>
        <p:spPr>
          <a:xfrm>
            <a:off x="4645025" y="1698987"/>
            <a:ext cx="4041775" cy="145837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cxnSp>
        <p:nvCxnSpPr>
          <p:cNvPr id="13" name="Přímá spojovací šipka 12"/>
          <p:cNvCxnSpPr/>
          <p:nvPr/>
        </p:nvCxnSpPr>
        <p:spPr>
          <a:xfrm>
            <a:off x="2483768" y="2564904"/>
            <a:ext cx="223224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>
            <a:off x="1835696" y="3429000"/>
            <a:ext cx="2736304" cy="93610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 flipV="1">
            <a:off x="2483768" y="3645024"/>
            <a:ext cx="2232248" cy="64807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>
            <a:off x="4139952" y="5301208"/>
            <a:ext cx="504056" cy="50405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 flipV="1">
            <a:off x="2195736" y="5301208"/>
            <a:ext cx="2592288" cy="50405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77330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8640960" cy="5472608"/>
          </a:xfrm>
        </p:spPr>
        <p:txBody>
          <a:bodyPr>
            <a:noAutofit/>
          </a:bodyPr>
          <a:lstStyle/>
          <a:p>
            <a:r>
              <a:rPr lang="cs-CZ" sz="1200" dirty="0"/>
              <a:t>DVOŘÁK, Jan, a kol. </a:t>
            </a:r>
            <a:r>
              <a:rPr lang="cs-CZ" sz="1200" i="1" dirty="0"/>
              <a:t>Odmaturuj ze společenských věd.</a:t>
            </a:r>
            <a:r>
              <a:rPr lang="cs-CZ" sz="1200" dirty="0"/>
              <a:t> 1. vyd. Brno: </a:t>
            </a:r>
            <a:r>
              <a:rPr lang="cs-CZ" sz="1200" dirty="0" err="1"/>
              <a:t>Didaktis</a:t>
            </a:r>
            <a:r>
              <a:rPr lang="cs-CZ" sz="1200" dirty="0"/>
              <a:t>, 2008, 256 s. ISBN 978-80-7358-122-0</a:t>
            </a:r>
            <a:r>
              <a:rPr lang="cs-CZ" sz="1200" dirty="0" smtClean="0"/>
              <a:t>.</a:t>
            </a:r>
            <a:endParaRPr lang="cs-CZ" sz="1200" dirty="0" smtClean="0"/>
          </a:p>
          <a:p>
            <a:r>
              <a:rPr lang="cs-CZ" sz="1200" dirty="0" smtClean="0"/>
              <a:t>STEVE EVANS. </a:t>
            </a:r>
            <a:r>
              <a:rPr lang="cs-CZ" sz="1200" i="1" dirty="0" err="1" smtClean="0"/>
              <a:t>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[online]. [cit. </a:t>
            </a:r>
            <a:r>
              <a:rPr lang="cs-CZ" sz="1200" dirty="0" smtClean="0"/>
              <a:t>7.11.2013]. </a:t>
            </a:r>
            <a:r>
              <a:rPr lang="cs-CZ" sz="1200" dirty="0" smtClean="0"/>
              <a:t>Dostupný na WWW:http://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/</a:t>
            </a:r>
            <a:r>
              <a:rPr lang="cs-CZ" sz="1200" dirty="0" err="1" smtClean="0"/>
              <a:t>wiki</a:t>
            </a:r>
            <a:r>
              <a:rPr lang="cs-CZ" sz="1200" dirty="0" smtClean="0"/>
              <a:t>/</a:t>
            </a:r>
            <a:r>
              <a:rPr lang="cs-CZ" sz="1200" dirty="0" err="1" smtClean="0"/>
              <a:t>File</a:t>
            </a:r>
            <a:r>
              <a:rPr lang="cs-CZ" sz="1200" dirty="0" smtClean="0"/>
              <a:t>:</a:t>
            </a:r>
            <a:r>
              <a:rPr lang="cs-CZ" sz="1200" dirty="0" err="1" smtClean="0"/>
              <a:t>Madagascar</a:t>
            </a:r>
            <a:r>
              <a:rPr lang="cs-CZ" sz="1200" dirty="0" smtClean="0"/>
              <a:t>_(8646741100).</a:t>
            </a:r>
            <a:r>
              <a:rPr lang="cs-CZ" sz="1200" dirty="0" err="1" smtClean="0"/>
              <a:t>jpg</a:t>
            </a:r>
            <a:endParaRPr lang="cs-CZ" sz="1200" dirty="0" smtClean="0"/>
          </a:p>
          <a:p>
            <a:r>
              <a:rPr lang="cs-CZ" sz="1200" dirty="0" smtClean="0"/>
              <a:t>HAVARD KVEIM </a:t>
            </a:r>
            <a:r>
              <a:rPr lang="cs-CZ" sz="1200" i="1" dirty="0" err="1" smtClean="0"/>
              <a:t>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[online]. [cit. </a:t>
            </a:r>
            <a:r>
              <a:rPr lang="cs-CZ" sz="1200" dirty="0" smtClean="0"/>
              <a:t>7.11.2013]. </a:t>
            </a:r>
            <a:r>
              <a:rPr lang="cs-CZ" sz="1200" dirty="0" smtClean="0"/>
              <a:t>Dostupný na WWW:http://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/</a:t>
            </a:r>
            <a:r>
              <a:rPr lang="cs-CZ" sz="1200" dirty="0" err="1" smtClean="0"/>
              <a:t>wiki</a:t>
            </a:r>
            <a:r>
              <a:rPr lang="cs-CZ" sz="1200" dirty="0" smtClean="0"/>
              <a:t>/</a:t>
            </a:r>
            <a:r>
              <a:rPr lang="cs-CZ" sz="1200" dirty="0" err="1" smtClean="0"/>
              <a:t>File</a:t>
            </a:r>
            <a:r>
              <a:rPr lang="cs-CZ" sz="1200" dirty="0" smtClean="0"/>
              <a:t>:</a:t>
            </a:r>
            <a:r>
              <a:rPr lang="cs-CZ" sz="1200" dirty="0" err="1" smtClean="0"/>
              <a:t>Arthur</a:t>
            </a:r>
            <a:r>
              <a:rPr lang="cs-CZ" sz="1200" dirty="0" smtClean="0"/>
              <a:t>_de_</a:t>
            </a:r>
            <a:r>
              <a:rPr lang="cs-CZ" sz="1200" dirty="0" err="1" smtClean="0"/>
              <a:t>Gobineau.jpg</a:t>
            </a:r>
            <a:endParaRPr lang="cs-CZ" sz="1200" dirty="0" smtClean="0"/>
          </a:p>
          <a:p>
            <a:r>
              <a:rPr lang="cs-CZ" sz="1200" dirty="0" smtClean="0"/>
              <a:t>MSHAKE3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[online]. [cit. </a:t>
            </a:r>
            <a:r>
              <a:rPr lang="cs-CZ" sz="1200" dirty="0" smtClean="0"/>
              <a:t>7.11.2013]. </a:t>
            </a:r>
            <a:r>
              <a:rPr lang="cs-CZ" sz="1200" dirty="0" smtClean="0"/>
              <a:t>Dostupný na </a:t>
            </a:r>
            <a:r>
              <a:rPr lang="cs-CZ" sz="1200" dirty="0" smtClean="0"/>
              <a:t>WWW:http://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/</a:t>
            </a:r>
            <a:r>
              <a:rPr lang="cs-CZ" sz="1200" dirty="0" err="1" smtClean="0"/>
              <a:t>wiki</a:t>
            </a:r>
            <a:r>
              <a:rPr lang="cs-CZ" sz="1200" dirty="0" smtClean="0"/>
              <a:t>/</a:t>
            </a:r>
            <a:r>
              <a:rPr lang="cs-CZ" sz="1200" dirty="0" err="1" smtClean="0"/>
              <a:t>File</a:t>
            </a:r>
            <a:r>
              <a:rPr lang="cs-CZ" sz="1200" dirty="0" smtClean="0"/>
              <a:t>:</a:t>
            </a:r>
            <a:r>
              <a:rPr lang="cs-CZ" sz="1200" dirty="0" err="1" smtClean="0"/>
              <a:t>Gail</a:t>
            </a:r>
            <a:r>
              <a:rPr lang="cs-CZ" sz="1200" dirty="0" smtClean="0"/>
              <a:t>_</a:t>
            </a:r>
            <a:r>
              <a:rPr lang="cs-CZ" sz="1200" dirty="0" err="1" smtClean="0"/>
              <a:t>Kim.jpg</a:t>
            </a:r>
            <a:endParaRPr lang="cs-CZ" sz="1200" dirty="0" smtClean="0"/>
          </a:p>
          <a:p>
            <a:r>
              <a:rPr lang="cs-CZ" sz="1200" dirty="0" smtClean="0"/>
              <a:t>ZP</a:t>
            </a:r>
            <a:r>
              <a:rPr lang="cs-CZ" sz="1200" dirty="0" smtClean="0"/>
              <a:t> </a:t>
            </a:r>
            <a:r>
              <a:rPr lang="cs-CZ" sz="1200" i="1" dirty="0" err="1" smtClean="0"/>
              <a:t>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[online]. [cit. </a:t>
            </a:r>
            <a:r>
              <a:rPr lang="cs-CZ" sz="1200" dirty="0" smtClean="0"/>
              <a:t>7.11.2013]. </a:t>
            </a:r>
            <a:r>
              <a:rPr lang="cs-CZ" sz="1200" dirty="0" smtClean="0"/>
              <a:t>Dostupný na </a:t>
            </a:r>
            <a:r>
              <a:rPr lang="cs-CZ" sz="1200" dirty="0" smtClean="0"/>
              <a:t>WWW:http://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/</a:t>
            </a:r>
            <a:r>
              <a:rPr lang="cs-CZ" sz="1200" dirty="0" err="1" smtClean="0"/>
              <a:t>wiki</a:t>
            </a:r>
            <a:r>
              <a:rPr lang="cs-CZ" sz="1200" dirty="0" smtClean="0"/>
              <a:t>/</a:t>
            </a:r>
            <a:r>
              <a:rPr lang="cs-CZ" sz="1200" dirty="0" err="1" smtClean="0"/>
              <a:t>File</a:t>
            </a:r>
            <a:r>
              <a:rPr lang="cs-CZ" sz="1200" dirty="0" smtClean="0"/>
              <a:t>:Hschamberlain1886wien.jpg</a:t>
            </a:r>
            <a:endParaRPr lang="cs-CZ" sz="1200" dirty="0" smtClean="0"/>
          </a:p>
          <a:p>
            <a:r>
              <a:rPr lang="cs-CZ" sz="1200" dirty="0" smtClean="0"/>
              <a:t>FREDERIK, EDMOND</a:t>
            </a:r>
            <a:r>
              <a:rPr lang="cs-CZ" sz="1200" dirty="0" smtClean="0"/>
              <a:t> </a:t>
            </a:r>
            <a:r>
              <a:rPr lang="cs-CZ" sz="1200" i="1" dirty="0" err="1" smtClean="0"/>
              <a:t>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[online]. [cit. </a:t>
            </a:r>
            <a:r>
              <a:rPr lang="cs-CZ" sz="1200" dirty="0" smtClean="0"/>
              <a:t>7.11.2013]. </a:t>
            </a:r>
            <a:r>
              <a:rPr lang="cs-CZ" sz="1200" dirty="0" smtClean="0"/>
              <a:t>Dostupný na </a:t>
            </a:r>
            <a:r>
              <a:rPr lang="cs-CZ" sz="1200" dirty="0" smtClean="0"/>
              <a:t>WWW:http://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/</a:t>
            </a:r>
            <a:r>
              <a:rPr lang="cs-CZ" sz="1200" dirty="0" err="1" smtClean="0"/>
              <a:t>wiki</a:t>
            </a:r>
            <a:r>
              <a:rPr lang="cs-CZ" sz="1200" dirty="0" smtClean="0"/>
              <a:t>/</a:t>
            </a:r>
            <a:r>
              <a:rPr lang="cs-CZ" sz="1200" dirty="0" err="1" smtClean="0"/>
              <a:t>File</a:t>
            </a:r>
            <a:r>
              <a:rPr lang="cs-CZ" sz="1200" dirty="0" smtClean="0"/>
              <a:t>:Eva_</a:t>
            </a:r>
            <a:r>
              <a:rPr lang="cs-CZ" sz="1200" dirty="0" err="1" smtClean="0"/>
              <a:t>Habermann.jpg</a:t>
            </a:r>
            <a:endParaRPr lang="cs-CZ" sz="1200" dirty="0" smtClean="0"/>
          </a:p>
          <a:p>
            <a:r>
              <a:rPr lang="cs-CZ" sz="1200" i="1" dirty="0" err="1" smtClean="0"/>
              <a:t>QUADELL.commons.wikimedia.org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</a:t>
            </a:r>
            <a:r>
              <a:rPr lang="cs-CZ" sz="1200" dirty="0" smtClean="0"/>
              <a:t>[online]. [</a:t>
            </a:r>
            <a:r>
              <a:rPr lang="cs-CZ" sz="1200" dirty="0" smtClean="0"/>
              <a:t>cit.7.11.2013]. </a:t>
            </a:r>
            <a:r>
              <a:rPr lang="cs-CZ" sz="1200" dirty="0" smtClean="0"/>
              <a:t>Dostupný na </a:t>
            </a:r>
            <a:r>
              <a:rPr lang="cs-CZ" sz="1200" dirty="0" smtClean="0"/>
              <a:t>WWW:http://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/</a:t>
            </a:r>
            <a:r>
              <a:rPr lang="cs-CZ" sz="1200" dirty="0" err="1" smtClean="0"/>
              <a:t>wiki</a:t>
            </a:r>
            <a:r>
              <a:rPr lang="cs-CZ" sz="1200" dirty="0" smtClean="0"/>
              <a:t>/</a:t>
            </a:r>
            <a:r>
              <a:rPr lang="cs-CZ" sz="1200" dirty="0" err="1" smtClean="0"/>
              <a:t>File</a:t>
            </a:r>
            <a:r>
              <a:rPr lang="cs-CZ" sz="1200" dirty="0" smtClean="0"/>
              <a:t>:</a:t>
            </a:r>
            <a:r>
              <a:rPr lang="cs-CZ" sz="1200" dirty="0" err="1" smtClean="0"/>
              <a:t>Kenyan</a:t>
            </a:r>
            <a:r>
              <a:rPr lang="cs-CZ" sz="1200" dirty="0" smtClean="0"/>
              <a:t>_man_2.jpg</a:t>
            </a:r>
          </a:p>
          <a:p>
            <a:r>
              <a:rPr lang="cs-CZ" sz="1200" i="1" dirty="0" smtClean="0"/>
              <a:t>HERNANDEZ, </a:t>
            </a:r>
            <a:r>
              <a:rPr lang="cs-CZ" sz="1200" i="1" dirty="0" err="1" smtClean="0"/>
              <a:t>IVAN.commons.wikimedia.org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</a:t>
            </a:r>
            <a:r>
              <a:rPr lang="cs-CZ" sz="1200" dirty="0" smtClean="0"/>
              <a:t>[online]. [cit. </a:t>
            </a:r>
            <a:r>
              <a:rPr lang="cs-CZ" sz="1200" dirty="0" smtClean="0"/>
              <a:t>7.11.2013]. </a:t>
            </a:r>
            <a:r>
              <a:rPr lang="cs-CZ" sz="1200" dirty="0" smtClean="0"/>
              <a:t>Dostupný na WWW:</a:t>
            </a:r>
            <a:r>
              <a:rPr lang="cs-CZ" sz="1200" dirty="0" smtClean="0"/>
              <a:t>http</a:t>
            </a:r>
            <a:r>
              <a:rPr lang="cs-CZ" sz="1200" dirty="0" smtClean="0"/>
              <a:t>://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/</a:t>
            </a:r>
            <a:r>
              <a:rPr lang="cs-CZ" sz="1200" dirty="0" err="1" smtClean="0"/>
              <a:t>wiki</a:t>
            </a:r>
            <a:r>
              <a:rPr lang="cs-CZ" sz="1200" dirty="0" smtClean="0"/>
              <a:t>/</a:t>
            </a:r>
            <a:r>
              <a:rPr lang="cs-CZ" sz="1200" dirty="0" err="1" smtClean="0"/>
              <a:t>File</a:t>
            </a:r>
            <a:r>
              <a:rPr lang="cs-CZ" sz="1200" dirty="0" smtClean="0"/>
              <a:t>:Lila_</a:t>
            </a:r>
            <a:r>
              <a:rPr lang="cs-CZ" sz="1200" dirty="0" err="1" smtClean="0"/>
              <a:t>Downs.jpg</a:t>
            </a:r>
            <a:endParaRPr lang="cs-CZ" sz="1200" dirty="0" smtClean="0"/>
          </a:p>
          <a:p>
            <a:r>
              <a:rPr lang="cs-CZ" sz="1200" i="1" dirty="0" smtClean="0"/>
              <a:t>PETE </a:t>
            </a:r>
            <a:r>
              <a:rPr lang="cs-CZ" sz="1200" i="1" dirty="0" err="1" smtClean="0"/>
              <a:t>SOUZA.commons.wikimedia.org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</a:t>
            </a:r>
            <a:r>
              <a:rPr lang="cs-CZ" sz="1200" dirty="0" smtClean="0"/>
              <a:t>[online]. [</a:t>
            </a:r>
            <a:r>
              <a:rPr lang="cs-CZ" sz="1200" dirty="0" smtClean="0"/>
              <a:t>cit.7.11.2013]. </a:t>
            </a:r>
            <a:r>
              <a:rPr lang="cs-CZ" sz="1200" dirty="0" smtClean="0"/>
              <a:t>Dostupný na WWW:http://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/</a:t>
            </a:r>
            <a:r>
              <a:rPr lang="cs-CZ" sz="1200" dirty="0" err="1" smtClean="0"/>
              <a:t>wiki</a:t>
            </a:r>
            <a:r>
              <a:rPr lang="cs-CZ" sz="1200" dirty="0" smtClean="0"/>
              <a:t>/</a:t>
            </a:r>
            <a:r>
              <a:rPr lang="cs-CZ" sz="1200" dirty="0" err="1" smtClean="0"/>
              <a:t>File</a:t>
            </a:r>
            <a:r>
              <a:rPr lang="cs-CZ" sz="1200" dirty="0" smtClean="0"/>
              <a:t>:</a:t>
            </a:r>
            <a:r>
              <a:rPr lang="cs-CZ" sz="1200" dirty="0" err="1" smtClean="0"/>
              <a:t>Official</a:t>
            </a:r>
            <a:r>
              <a:rPr lang="cs-CZ" sz="1200" dirty="0" smtClean="0"/>
              <a:t>_</a:t>
            </a:r>
            <a:r>
              <a:rPr lang="cs-CZ" sz="1200" dirty="0" err="1" smtClean="0"/>
              <a:t>portrait</a:t>
            </a:r>
            <a:r>
              <a:rPr lang="cs-CZ" sz="1200" dirty="0" smtClean="0"/>
              <a:t>_</a:t>
            </a:r>
            <a:r>
              <a:rPr lang="cs-CZ" sz="1200" dirty="0" err="1" smtClean="0"/>
              <a:t>of</a:t>
            </a:r>
            <a:r>
              <a:rPr lang="cs-CZ" sz="1200" dirty="0" smtClean="0"/>
              <a:t>_</a:t>
            </a:r>
            <a:r>
              <a:rPr lang="cs-CZ" sz="1200" dirty="0" err="1" smtClean="0"/>
              <a:t>Barack</a:t>
            </a:r>
            <a:r>
              <a:rPr lang="cs-CZ" sz="1200" dirty="0" smtClean="0"/>
              <a:t>_</a:t>
            </a:r>
            <a:r>
              <a:rPr lang="cs-CZ" sz="1200" dirty="0" err="1" smtClean="0"/>
              <a:t>Obama.jpg</a:t>
            </a:r>
            <a:endParaRPr lang="cs-CZ" sz="1200" dirty="0" smtClean="0"/>
          </a:p>
          <a:p>
            <a:pPr>
              <a:buNone/>
            </a:pPr>
            <a:r>
              <a:rPr lang="cs-CZ" sz="1200" i="1" dirty="0" smtClean="0"/>
              <a:t>	</a:t>
            </a:r>
            <a:r>
              <a:rPr lang="cs-CZ" sz="1200" i="1" dirty="0" smtClean="0"/>
              <a:t>ALBERTO </a:t>
            </a:r>
            <a:r>
              <a:rPr lang="cs-CZ" sz="1200" i="1" dirty="0" err="1" smtClean="0"/>
              <a:t>HENSCHELcommons.wikimedia.org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</a:t>
            </a:r>
            <a:r>
              <a:rPr lang="cs-CZ" sz="1200" dirty="0" smtClean="0"/>
              <a:t>[online]. [cit. </a:t>
            </a:r>
            <a:r>
              <a:rPr lang="cs-CZ" sz="1200" dirty="0" smtClean="0"/>
              <a:t>7.11.2013]. </a:t>
            </a:r>
            <a:r>
              <a:rPr lang="cs-CZ" sz="1200" dirty="0" smtClean="0"/>
              <a:t>Dostupný na </a:t>
            </a:r>
            <a:r>
              <a:rPr lang="cs-CZ" sz="1200" dirty="0" smtClean="0"/>
              <a:t>WWW:http</a:t>
            </a:r>
            <a:r>
              <a:rPr lang="cs-CZ" sz="1200" dirty="0" smtClean="0"/>
              <a:t>://commons.wikimedia.org/wiki/File:Alberto_Henschel_-_</a:t>
            </a:r>
            <a:r>
              <a:rPr lang="cs-CZ" sz="1200" dirty="0" err="1" smtClean="0"/>
              <a:t>Moca</a:t>
            </a:r>
            <a:r>
              <a:rPr lang="cs-CZ" sz="1200" dirty="0" smtClean="0"/>
              <a:t>_</a:t>
            </a:r>
            <a:r>
              <a:rPr lang="cs-CZ" sz="1200" dirty="0" err="1" smtClean="0"/>
              <a:t>cafuza</a:t>
            </a:r>
            <a:r>
              <a:rPr lang="cs-CZ" sz="1200" dirty="0" smtClean="0"/>
              <a:t>_do_Recife.</a:t>
            </a:r>
            <a:r>
              <a:rPr lang="cs-CZ" sz="1200" dirty="0" err="1" smtClean="0"/>
              <a:t>jpg</a:t>
            </a:r>
            <a:endParaRPr lang="cs-CZ" sz="1200" dirty="0" smtClean="0"/>
          </a:p>
          <a:p>
            <a:r>
              <a:rPr lang="cs-CZ" sz="1200" i="1" dirty="0" err="1" smtClean="0"/>
              <a:t>PARAcommons.wikimedia.org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</a:t>
            </a:r>
            <a:r>
              <a:rPr lang="cs-CZ" sz="1200" dirty="0" smtClean="0"/>
              <a:t>[online]. [cit. </a:t>
            </a:r>
            <a:r>
              <a:rPr lang="cs-CZ" sz="1200" dirty="0" smtClean="0"/>
              <a:t>7.11.2013]. </a:t>
            </a:r>
            <a:r>
              <a:rPr lang="cs-CZ" sz="1200" dirty="0" smtClean="0"/>
              <a:t>Dostupný na WWW: http://</a:t>
            </a:r>
            <a:r>
              <a:rPr lang="cs-CZ" sz="1200" dirty="0" smtClean="0"/>
              <a:t>commons.wikimedia.org/wiki/File:Martin_Luther_King_Jr_NYWTS.jpg</a:t>
            </a:r>
          </a:p>
          <a:p>
            <a:r>
              <a:rPr lang="cs-CZ" sz="1200" i="1" dirty="0" smtClean="0"/>
              <a:t>VÁCLAV </a:t>
            </a:r>
            <a:r>
              <a:rPr lang="cs-CZ" sz="1200" i="1" dirty="0" err="1" smtClean="0"/>
              <a:t>ZOUZALÍKcommons.wikimedia.org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</a:t>
            </a:r>
            <a:r>
              <a:rPr lang="cs-CZ" sz="1200" dirty="0" smtClean="0"/>
              <a:t>[online]. [cit. </a:t>
            </a:r>
            <a:r>
              <a:rPr lang="cs-CZ" sz="1200" smtClean="0"/>
              <a:t>7.11.2013]. </a:t>
            </a:r>
            <a:r>
              <a:rPr lang="cs-CZ" sz="1200" dirty="0" smtClean="0"/>
              <a:t>Dostupný na WWW: </a:t>
            </a:r>
            <a:r>
              <a:rPr lang="cs-CZ" sz="1200" dirty="0" smtClean="0"/>
              <a:t>http</a:t>
            </a:r>
            <a:r>
              <a:rPr lang="cs-CZ" sz="1200" dirty="0" smtClean="0"/>
              <a:t>://commons.wikimedia.org/wiki/File:%C4%8Cesk%C3%A9_Bud%C4%9Bjovice_29-6-2013_03.JPG?uselang=cs</a:t>
            </a:r>
            <a:endParaRPr lang="cs-CZ" sz="12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>
              <a:buNone/>
            </a:pPr>
            <a:endParaRPr lang="cs-CZ" sz="14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>
            <a:normAutofit/>
          </a:bodyPr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</a:t>
            </a:r>
            <a:r>
              <a:rPr lang="cs-CZ" dirty="0" smtClean="0"/>
              <a:t>://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234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Vlastní 1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4E3B30"/>
      </a:accent1>
      <a:accent2>
        <a:srgbClr val="A5644E"/>
      </a:accent2>
      <a:accent3>
        <a:srgbClr val="B58B80"/>
      </a:accent3>
      <a:accent4>
        <a:srgbClr val="C3986D"/>
      </a:accent4>
      <a:accent5>
        <a:srgbClr val="3A2C24"/>
      </a:accent5>
      <a:accent6>
        <a:srgbClr val="C17529"/>
      </a:accent6>
      <a:hlink>
        <a:srgbClr val="AD1F1F"/>
      </a:hlink>
      <a:folHlink>
        <a:srgbClr val="FFC42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1052</TotalTime>
  <Words>544</Words>
  <Application>Microsoft Office PowerPoint</Application>
  <PresentationFormat>Předvádění na obrazovce (4:3)</PresentationFormat>
  <Paragraphs>109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Papír</vt:lpstr>
      <vt:lpstr>Snímek 1</vt:lpstr>
      <vt:lpstr> RASISMUS</vt:lpstr>
      <vt:lpstr>FORMY RASISMU V PRAXI</vt:lpstr>
      <vt:lpstr>DŮLEŽITÉ POJMY</vt:lpstr>
      <vt:lpstr>JOSEPH ARTHUR DE GOBINEAU</vt:lpstr>
      <vt:lpstr>HUSTON STEWART CHAMBERLAIN</vt:lpstr>
      <vt:lpstr>LIDSKÁ RASA</vt:lpstr>
      <vt:lpstr>MÍŠENÉ RASY</vt:lpstr>
      <vt:lpstr>BOJOVNÍCI PROTI RASISMU</vt:lpstr>
      <vt:lpstr>RASISMUS V ČR</vt:lpstr>
      <vt:lpstr>Úkol: Utvořte správné dvojice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Zárubová</dc:creator>
  <cp:lastModifiedBy>Lenka</cp:lastModifiedBy>
  <cp:revision>100</cp:revision>
  <dcterms:created xsi:type="dcterms:W3CDTF">2014-03-30T16:55:33Z</dcterms:created>
  <dcterms:modified xsi:type="dcterms:W3CDTF">2014-04-06T17:21:00Z</dcterms:modified>
</cp:coreProperties>
</file>