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72" r:id="rId3"/>
    <p:sldId id="273" r:id="rId4"/>
    <p:sldId id="274" r:id="rId5"/>
    <p:sldId id="275" r:id="rId6"/>
    <p:sldId id="282" r:id="rId7"/>
    <p:sldId id="283" r:id="rId8"/>
    <p:sldId id="276" r:id="rId9"/>
    <p:sldId id="277" r:id="rId10"/>
    <p:sldId id="278" r:id="rId11"/>
    <p:sldId id="279" r:id="rId12"/>
    <p:sldId id="281" r:id="rId13"/>
    <p:sldId id="271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53" autoAdjust="0"/>
    <p:restoredTop sz="94660"/>
  </p:normalViewPr>
  <p:slideViewPr>
    <p:cSldViewPr>
      <p:cViewPr>
        <p:scale>
          <a:sx n="90" d="100"/>
          <a:sy n="90" d="100"/>
        </p:scale>
        <p:origin x="-528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ADD3513-E45A-459C-ABFA-89A9946A25E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899592" y="1844823"/>
          <a:ext cx="7920880" cy="4824536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381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381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363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381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381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Demokracie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381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363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3230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Prezentace má za úkol přiblížit 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pojem</a:t>
                      </a:r>
                      <a:r>
                        <a:rPr lang="cs-CZ" sz="1800" baseline="0" dirty="0" smtClean="0">
                          <a:latin typeface="Calibri"/>
                          <a:ea typeface="Calibri"/>
                          <a:cs typeface="Times New Roman"/>
                        </a:rPr>
                        <a:t> demokracie, popsat její principy a formy.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381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27. 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12. 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5" name="Skupina 10"/>
          <p:cNvGrpSpPr>
            <a:grpSpLocks/>
          </p:cNvGrpSpPr>
          <p:nvPr/>
        </p:nvGrpSpPr>
        <p:grpSpPr bwMode="auto">
          <a:xfrm>
            <a:off x="0" y="228600"/>
            <a:ext cx="8963025" cy="1400200"/>
            <a:chOff x="0" y="0"/>
            <a:chExt cx="88837" cy="15314"/>
          </a:xfrm>
        </p:grpSpPr>
        <p:pic>
          <p:nvPicPr>
            <p:cNvPr id="6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7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8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9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DEMOKRACIE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Calibri"/>
              </a:rPr>
              <a:t>→ </a:t>
            </a:r>
            <a:r>
              <a:rPr lang="cs-CZ" i="1" dirty="0" smtClean="0">
                <a:latin typeface="Calibri"/>
              </a:rPr>
              <a:t>démos </a:t>
            </a:r>
            <a:r>
              <a:rPr lang="cs-CZ" dirty="0" smtClean="0">
                <a:latin typeface="Calibri"/>
              </a:rPr>
              <a:t>= vláda, </a:t>
            </a:r>
            <a:r>
              <a:rPr lang="cs-CZ" i="1" dirty="0" err="1" smtClean="0">
                <a:latin typeface="Calibri"/>
              </a:rPr>
              <a:t>kratos</a:t>
            </a:r>
            <a:r>
              <a:rPr lang="cs-CZ" i="1" dirty="0" smtClean="0">
                <a:latin typeface="Calibri"/>
              </a:rPr>
              <a:t> </a:t>
            </a:r>
            <a:r>
              <a:rPr lang="cs-CZ" dirty="0" smtClean="0">
                <a:latin typeface="Calibri"/>
              </a:rPr>
              <a:t>= lid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Calibri"/>
              </a:rPr>
              <a:t>První formy demokracie byly v řeckých městských státech (tvůrce </a:t>
            </a:r>
            <a:r>
              <a:rPr lang="cs-CZ" dirty="0" err="1" smtClean="0">
                <a:latin typeface="Calibri"/>
              </a:rPr>
              <a:t>Perikles</a:t>
            </a:r>
            <a:r>
              <a:rPr lang="cs-CZ" dirty="0" smtClean="0">
                <a:latin typeface="Calibri"/>
              </a:rPr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Calibri"/>
              </a:rPr>
              <a:t>= uspořádání státu, umožňující</a:t>
            </a:r>
          </a:p>
          <a:p>
            <a:pPr>
              <a:buNone/>
            </a:pPr>
            <a:r>
              <a:rPr lang="cs-CZ" dirty="0" smtClean="0">
                <a:latin typeface="Calibri"/>
              </a:rPr>
              <a:t>	občanům účast na řízení státu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Calibri"/>
              </a:rPr>
              <a:t>Princip podřízení menšiny většině a</a:t>
            </a:r>
          </a:p>
          <a:p>
            <a:pPr>
              <a:buNone/>
            </a:pPr>
            <a:r>
              <a:rPr lang="cs-CZ" dirty="0" smtClean="0">
                <a:latin typeface="Calibri"/>
              </a:rPr>
              <a:t>	ta </a:t>
            </a:r>
            <a:r>
              <a:rPr lang="cs-CZ" dirty="0" smtClean="0">
                <a:latin typeface="Calibri"/>
              </a:rPr>
              <a:t>respektuje </a:t>
            </a:r>
            <a:r>
              <a:rPr lang="cs-CZ" dirty="0" smtClean="0">
                <a:latin typeface="Calibri"/>
              </a:rPr>
              <a:t>práva menšin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4" name="Obrázek 3" descr="376px-112307-BritishMuseum-Perikl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60232" y="3140967"/>
            <a:ext cx="1800200" cy="28678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Principy demokracie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1) Suverenita lidu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Lid je zdrojem veškeré moci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Občané rozhodují přímo (referendum) nebo nepřímo (prostřednictvím zástupců)</a:t>
            </a:r>
          </a:p>
          <a:p>
            <a:pPr>
              <a:buNone/>
            </a:pPr>
            <a:r>
              <a:rPr lang="cs-CZ" u="sng" dirty="0" smtClean="0"/>
              <a:t>2) Právně zakotvená základní práva a svobody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Právo na život, sociální práva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Svoboda tisku a projevu, …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</p:txBody>
      </p:sp>
      <p:pic>
        <p:nvPicPr>
          <p:cNvPr id="5" name="Obrázek 4" descr="MH90042836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04248" y="4184726"/>
            <a:ext cx="1800200" cy="1800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Principy demokracie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3) Parlamentarismus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Obnova zákonodárné moci prostřednictvím pravidelných všeobecných voleb</a:t>
            </a:r>
          </a:p>
          <a:p>
            <a:pPr>
              <a:buNone/>
            </a:pPr>
            <a:r>
              <a:rPr lang="cs-CZ" u="sng" dirty="0" smtClean="0"/>
              <a:t>4) Dělba moci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Zákonodárná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Výkonná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Soudní  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</p:txBody>
      </p:sp>
      <p:pic>
        <p:nvPicPr>
          <p:cNvPr id="6" name="Obrázek 5" descr="MH90033336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35896" y="3284984"/>
            <a:ext cx="2375545" cy="23755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Principy demokracie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u="sng" dirty="0" smtClean="0"/>
              <a:t>5) Právní stát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Vztah  občana a státu je vymezen právním řádem</a:t>
            </a:r>
          </a:p>
          <a:p>
            <a:pPr>
              <a:buNone/>
            </a:pPr>
            <a:r>
              <a:rPr lang="cs-CZ" sz="2800" u="sng" dirty="0" smtClean="0"/>
              <a:t>6) Pluralita politických subjektů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Existence více politických stran a hnutí</a:t>
            </a:r>
          </a:p>
          <a:p>
            <a:pPr>
              <a:buNone/>
            </a:pPr>
            <a:r>
              <a:rPr lang="cs-CZ" u="sng" dirty="0" smtClean="0"/>
              <a:t>7</a:t>
            </a:r>
            <a:r>
              <a:rPr lang="cs-CZ" sz="2800" u="sng" dirty="0" smtClean="0"/>
              <a:t>) Decentralizovaná státní správa a samospráva</a:t>
            </a:r>
          </a:p>
          <a:p>
            <a:pPr>
              <a:buNone/>
            </a:pPr>
            <a:r>
              <a:rPr lang="cs-CZ" sz="2800" u="sng" dirty="0" smtClean="0"/>
              <a:t>8) Právo na soukromé vlastnictví a svobodné podnikání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= schopnost státu vnutit svou vůli subjektům, které jsou v dosahu jeho právního řádu</a:t>
            </a:r>
          </a:p>
          <a:p>
            <a:pPr>
              <a:buNone/>
            </a:pPr>
            <a:r>
              <a:rPr lang="cs-CZ" u="sng" dirty="0" smtClean="0"/>
              <a:t>Důležitá je:</a:t>
            </a:r>
          </a:p>
          <a:p>
            <a:pPr>
              <a:buNone/>
            </a:pPr>
            <a:r>
              <a:rPr lang="cs-CZ" b="1" dirty="0" smtClean="0"/>
              <a:t>Legalita: </a:t>
            </a:r>
            <a:r>
              <a:rPr lang="cs-CZ" dirty="0" smtClean="0"/>
              <a:t>(zákonnost) dodržování státem daného právního řádu</a:t>
            </a:r>
          </a:p>
          <a:p>
            <a:pPr>
              <a:buNone/>
            </a:pPr>
            <a:r>
              <a:rPr lang="cs-CZ" b="1" dirty="0" smtClean="0"/>
              <a:t>Legitimita: </a:t>
            </a:r>
            <a:r>
              <a:rPr lang="cs-CZ" dirty="0" smtClean="0"/>
              <a:t>oprávnění pro činy státní moci a jejich dobrovolné přijetí občany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Dělba státní 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600" b="1" dirty="0" smtClean="0"/>
              <a:t>Charles de </a:t>
            </a:r>
            <a:r>
              <a:rPr lang="cs-CZ" sz="2600" b="1" dirty="0" err="1" smtClean="0"/>
              <a:t>Montesquieu</a:t>
            </a:r>
            <a:r>
              <a:rPr lang="cs-CZ" sz="2600" b="1" dirty="0" smtClean="0"/>
              <a:t> </a:t>
            </a:r>
            <a:r>
              <a:rPr lang="cs-CZ" sz="2600" dirty="0" smtClean="0"/>
              <a:t>rozvedl teorii o dělbě moci</a:t>
            </a:r>
          </a:p>
          <a:p>
            <a:pPr>
              <a:buNone/>
            </a:pPr>
            <a:r>
              <a:rPr lang="cs-CZ" sz="2600" u="sng" dirty="0" smtClean="0"/>
              <a:t>1) Moc zákonodárná (legislativa)</a:t>
            </a:r>
          </a:p>
          <a:p>
            <a:pPr>
              <a:buNone/>
            </a:pPr>
            <a:r>
              <a:rPr lang="cs-CZ" sz="2600" dirty="0" smtClean="0"/>
              <a:t>Vydává zákony, zpravidla zastupitelský sbor (parlament)</a:t>
            </a:r>
          </a:p>
          <a:p>
            <a:pPr>
              <a:buNone/>
            </a:pPr>
            <a:r>
              <a:rPr lang="cs-CZ" sz="2600" u="sng" dirty="0" smtClean="0"/>
              <a:t>2) Moc výkonná (exekutiva)</a:t>
            </a:r>
          </a:p>
          <a:p>
            <a:pPr>
              <a:buNone/>
            </a:pPr>
            <a:r>
              <a:rPr lang="cs-CZ" sz="2600" dirty="0" smtClean="0"/>
              <a:t>Běžná vládní agenda (vláda + hlava státu)</a:t>
            </a:r>
          </a:p>
          <a:p>
            <a:pPr>
              <a:buNone/>
            </a:pPr>
            <a:r>
              <a:rPr lang="cs-CZ" sz="2600" u="sng" dirty="0" smtClean="0"/>
              <a:t>3) Moc soudní (jurisdikce)</a:t>
            </a:r>
          </a:p>
          <a:p>
            <a:pPr>
              <a:buNone/>
            </a:pPr>
            <a:r>
              <a:rPr lang="cs-CZ" sz="2600" dirty="0" smtClean="0"/>
              <a:t>Kontroluje dodržování zákonů</a:t>
            </a:r>
          </a:p>
          <a:p>
            <a:pPr>
              <a:buNone/>
            </a:pPr>
            <a:r>
              <a:rPr lang="cs-CZ" sz="2600" dirty="0" smtClean="0"/>
              <a:t>(Ústavní soud a soustava soudů)</a:t>
            </a:r>
          </a:p>
        </p:txBody>
      </p:sp>
      <p:pic>
        <p:nvPicPr>
          <p:cNvPr id="4" name="Obrázek 3" descr="500px-Montesquieu_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92248" y="3573016"/>
            <a:ext cx="1824036" cy="21888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Protiklad demokracie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Nedemokratické diktátorské režimy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Jediná vládnoucí skupina a státní ideologie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Kontrola všech oblastí života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Cenzura, informační izolace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Např. Sovětský svaz,</a:t>
            </a:r>
          </a:p>
          <a:p>
            <a:pPr>
              <a:buNone/>
            </a:pPr>
            <a:r>
              <a:rPr lang="cs-CZ" sz="2800" dirty="0" smtClean="0"/>
              <a:t> 	nacistické Německo</a:t>
            </a:r>
            <a:endParaRPr lang="cs-CZ" sz="2800" dirty="0"/>
          </a:p>
        </p:txBody>
      </p:sp>
      <p:pic>
        <p:nvPicPr>
          <p:cNvPr id="4" name="Obrázek 3" descr="Stalin_Hitler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3025755"/>
            <a:ext cx="2570233" cy="27630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a) Přímá demokracie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= přímá účast občanů na rozhodování o věcech veřejných</a:t>
            </a:r>
          </a:p>
          <a:p>
            <a:pPr>
              <a:buNone/>
            </a:pPr>
            <a:r>
              <a:rPr lang="cs-CZ" b="1" dirty="0" smtClean="0"/>
              <a:t>1) </a:t>
            </a:r>
            <a:r>
              <a:rPr lang="cs-CZ" sz="3000" b="1" dirty="0" smtClean="0"/>
              <a:t>Referendum: </a:t>
            </a:r>
            <a:r>
              <a:rPr lang="cs-CZ" sz="3000" dirty="0" smtClean="0"/>
              <a:t>hlasování občanů o závažné otázce</a:t>
            </a:r>
          </a:p>
          <a:p>
            <a:pPr>
              <a:buNone/>
            </a:pPr>
            <a:r>
              <a:rPr lang="cs-CZ" sz="3000" b="1" dirty="0" smtClean="0"/>
              <a:t>2) Iniciativa: </a:t>
            </a:r>
            <a:r>
              <a:rPr lang="cs-CZ" sz="3000" dirty="0" smtClean="0"/>
              <a:t>Právo občanů iniciovat nebo navrhovat zákony či vyhlášení referenda</a:t>
            </a:r>
          </a:p>
          <a:p>
            <a:pPr>
              <a:buNone/>
            </a:pPr>
            <a:r>
              <a:rPr lang="cs-CZ" sz="3000" dirty="0" smtClean="0"/>
              <a:t>Občané musí sepsat petici a sesbírat požadovaný počet podpisů</a:t>
            </a:r>
          </a:p>
          <a:p>
            <a:pPr>
              <a:buNone/>
            </a:pPr>
            <a:r>
              <a:rPr lang="cs-CZ" sz="3000" b="1" dirty="0" smtClean="0"/>
              <a:t>3) Odvolání </a:t>
            </a:r>
            <a:r>
              <a:rPr lang="cs-CZ" sz="3000" dirty="0" smtClean="0"/>
              <a:t>reprezentantů nebo jiných volených úředníků na základě petice určitého množství lidí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dirty="0" err="1" smtClean="0"/>
              <a:t>nePřímá</a:t>
            </a:r>
            <a:r>
              <a:rPr lang="cs-CZ" dirty="0" smtClean="0"/>
              <a:t> demokracie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= občan deleguje svůj podíl na moci na své zvolené zástupce, kteří naplňují jeho vůli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Nejčastější forma- </a:t>
            </a:r>
            <a:r>
              <a:rPr lang="cs-CZ" b="1" dirty="0" smtClean="0"/>
              <a:t>volby</a:t>
            </a:r>
          </a:p>
          <a:p>
            <a:pPr>
              <a:buNone/>
            </a:pPr>
            <a:r>
              <a:rPr lang="cs-CZ" u="sng" dirty="0" smtClean="0"/>
              <a:t>Znaky</a:t>
            </a:r>
          </a:p>
          <a:p>
            <a:pPr>
              <a:buNone/>
            </a:pPr>
            <a:r>
              <a:rPr lang="cs-CZ" dirty="0" smtClean="0"/>
              <a:t>1) Rovnost hlasů</a:t>
            </a:r>
          </a:p>
          <a:p>
            <a:pPr>
              <a:buNone/>
            </a:pPr>
            <a:r>
              <a:rPr lang="cs-CZ" dirty="0" smtClean="0"/>
              <a:t>2) Pluralita politických subjektů</a:t>
            </a:r>
          </a:p>
          <a:p>
            <a:pPr>
              <a:buNone/>
            </a:pPr>
            <a:r>
              <a:rPr lang="cs-CZ" dirty="0" smtClean="0"/>
              <a:t>3) Dočasnost svěřené moci</a:t>
            </a:r>
          </a:p>
          <a:p>
            <a:pPr>
              <a:buNone/>
            </a:pPr>
            <a:r>
              <a:rPr lang="cs-CZ" dirty="0" smtClean="0"/>
              <a:t>4) Kontrola</a:t>
            </a:r>
          </a:p>
          <a:p>
            <a:pPr>
              <a:buNone/>
            </a:pPr>
            <a:r>
              <a:rPr lang="cs-CZ" dirty="0" smtClean="0"/>
              <a:t>5) Většinový princip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Oprávnění voliči volí své </a:t>
            </a:r>
          </a:p>
          <a:p>
            <a:pPr>
              <a:buNone/>
            </a:pPr>
            <a:r>
              <a:rPr lang="cs-CZ" sz="2800" dirty="0" smtClean="0"/>
              <a:t>	zástupce do určitých funkcí </a:t>
            </a:r>
          </a:p>
          <a:p>
            <a:pPr>
              <a:buNone/>
            </a:pPr>
            <a:r>
              <a:rPr lang="cs-CZ" sz="2800" u="sng" dirty="0" smtClean="0"/>
              <a:t>Funkce voleb</a:t>
            </a:r>
          </a:p>
          <a:p>
            <a:pPr>
              <a:buNone/>
            </a:pPr>
            <a:r>
              <a:rPr lang="cs-CZ" sz="2800" dirty="0" smtClean="0"/>
              <a:t>a) Pokojná změna vlády a řešení politických konfliktů</a:t>
            </a:r>
          </a:p>
          <a:p>
            <a:pPr>
              <a:buNone/>
            </a:pPr>
            <a:r>
              <a:rPr lang="cs-CZ" sz="2800" dirty="0" smtClean="0"/>
              <a:t>b) Aktuální rozložení politických sil</a:t>
            </a:r>
          </a:p>
          <a:p>
            <a:pPr>
              <a:buNone/>
            </a:pPr>
            <a:r>
              <a:rPr lang="cs-CZ" sz="2800" dirty="0" smtClean="0"/>
              <a:t>c) Zpětná vazba pro politiky a občany</a:t>
            </a:r>
          </a:p>
          <a:p>
            <a:pPr>
              <a:buNone/>
            </a:pPr>
            <a:r>
              <a:rPr lang="cs-CZ" sz="2800" dirty="0" smtClean="0"/>
              <a:t>d) Mínění voličů</a:t>
            </a:r>
          </a:p>
          <a:p>
            <a:pPr>
              <a:buNone/>
            </a:pPr>
            <a:r>
              <a:rPr lang="cs-CZ" sz="2800" dirty="0" smtClean="0"/>
              <a:t>e) Možnost občanů kontrolovat vládu</a:t>
            </a:r>
            <a:endParaRPr lang="cs-CZ" sz="2800" dirty="0"/>
          </a:p>
        </p:txBody>
      </p:sp>
      <p:pic>
        <p:nvPicPr>
          <p:cNvPr id="4" name="Obrázek 3" descr="MH90032012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40152" y="260648"/>
            <a:ext cx="2736304" cy="27363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voleb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a) Svobodné: </a:t>
            </a:r>
            <a:r>
              <a:rPr lang="cs-CZ" sz="2800" dirty="0" smtClean="0"/>
              <a:t>bez nátlaku, výběr mezi politickými subjekty</a:t>
            </a:r>
          </a:p>
          <a:p>
            <a:pPr>
              <a:buNone/>
            </a:pPr>
            <a:r>
              <a:rPr lang="cs-CZ" sz="2800" b="1" dirty="0" smtClean="0"/>
              <a:t>b) Všeobecné: </a:t>
            </a:r>
            <a:r>
              <a:rPr lang="cs-CZ" sz="2800" dirty="0" smtClean="0"/>
              <a:t>právo volit a být volen má každý občan po dovršení věkové hranice, bez ohledu na pohlaví, rasu, národnost, ….</a:t>
            </a:r>
            <a:endParaRPr lang="cs-CZ" sz="2800" b="1" dirty="0" smtClean="0"/>
          </a:p>
          <a:p>
            <a:pPr>
              <a:buNone/>
            </a:pPr>
            <a:r>
              <a:rPr lang="cs-CZ" sz="2800" b="1" dirty="0" smtClean="0"/>
              <a:t>c) Rovné: </a:t>
            </a:r>
            <a:r>
              <a:rPr lang="cs-CZ" sz="2800" dirty="0" smtClean="0"/>
              <a:t>hlasy všech voličů mají stejnou platnost</a:t>
            </a:r>
            <a:endParaRPr lang="cs-CZ" sz="2800" b="1" dirty="0" smtClean="0"/>
          </a:p>
          <a:p>
            <a:pPr>
              <a:buNone/>
            </a:pPr>
            <a:r>
              <a:rPr lang="cs-CZ" sz="2800" b="1" dirty="0" smtClean="0"/>
              <a:t>d) Přímé:</a:t>
            </a:r>
            <a:r>
              <a:rPr lang="cs-CZ" sz="2800" dirty="0" smtClean="0"/>
              <a:t> hlasování přímo pro politické subjekty/ kandidáty.</a:t>
            </a:r>
            <a:endParaRPr lang="cs-CZ" sz="2800" b="1" dirty="0" smtClean="0"/>
          </a:p>
          <a:p>
            <a:pPr>
              <a:buNone/>
            </a:pPr>
            <a:r>
              <a:rPr lang="cs-CZ" sz="2800" b="1" dirty="0" smtClean="0"/>
              <a:t>e) tajné: </a:t>
            </a:r>
            <a:r>
              <a:rPr lang="cs-CZ" sz="2800" dirty="0" smtClean="0"/>
              <a:t>žádná kontrola hlasování</a:t>
            </a:r>
            <a:endParaRPr lang="cs-CZ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686800" cy="4525963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Z jakého slova vychází pojem demokracie?</a:t>
            </a:r>
          </a:p>
          <a:p>
            <a:pPr marL="514350" indent="-514350">
              <a:buAutoNum type="arabicParenR"/>
            </a:pPr>
            <a:r>
              <a:rPr lang="cs-CZ" dirty="0" smtClean="0"/>
              <a:t> Definuj pojem státní moc.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Jaké jsou základní principy demokracie?</a:t>
            </a:r>
          </a:p>
          <a:p>
            <a:pPr marL="514350" indent="-514350">
              <a:buAutoNum type="arabicParenR"/>
            </a:pPr>
            <a:r>
              <a:rPr lang="cs-CZ" dirty="0" smtClean="0"/>
              <a:t>Vyjmenuj </a:t>
            </a:r>
            <a:r>
              <a:rPr lang="cs-CZ" smtClean="0"/>
              <a:t>znaky voleb.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Jaká forma přímé demokracie je v ČR?</a:t>
            </a:r>
          </a:p>
          <a:p>
            <a:pPr marL="514350" indent="-514350">
              <a:buAutoNum type="arabicParenR"/>
            </a:pPr>
            <a:r>
              <a:rPr lang="cs-CZ" dirty="0" smtClean="0"/>
              <a:t>Co je opakem demokracie?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964488" cy="5400600"/>
          </a:xfrm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/>
              <a:t>BOBK, HAERI. </a:t>
            </a:r>
            <a:r>
              <a:rPr lang="cs-CZ" sz="1400" i="1" dirty="0" err="1" smtClean="0"/>
              <a:t>commons.wikimedia.org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wiki</a:t>
            </a:r>
            <a:r>
              <a:rPr lang="cs-CZ" sz="1400" dirty="0" smtClean="0"/>
              <a:t> [online]. [cit. 27.12.2013]. Dostupný na WWW:http://</a:t>
            </a:r>
            <a:r>
              <a:rPr lang="cs-CZ" sz="1400" dirty="0" err="1" smtClean="0"/>
              <a:t>commons.wikimedia.org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</a:t>
            </a:r>
            <a:r>
              <a:rPr lang="cs-CZ" sz="1400" dirty="0" err="1" smtClean="0"/>
              <a:t>File</a:t>
            </a:r>
            <a:r>
              <a:rPr lang="cs-CZ" sz="1400" dirty="0" smtClean="0"/>
              <a:t>:112307-</a:t>
            </a:r>
            <a:r>
              <a:rPr lang="cs-CZ" sz="1400" dirty="0" err="1" smtClean="0"/>
              <a:t>BritishMuseum</a:t>
            </a:r>
            <a:r>
              <a:rPr lang="cs-CZ" sz="1400" dirty="0" smtClean="0"/>
              <a:t>-</a:t>
            </a:r>
            <a:r>
              <a:rPr lang="cs-CZ" sz="1400" dirty="0" err="1" smtClean="0"/>
              <a:t>Perikles.jpg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pt-BR" sz="1400" dirty="0" smtClean="0"/>
              <a:t>AUTOR NEUVEDEN.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2</a:t>
            </a:r>
            <a:r>
              <a:rPr lang="cs-CZ" sz="1400" dirty="0" smtClean="0"/>
              <a:t>7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2.201]. Dostupný na WWW:http://office.microsoft.com/cs-cz/images/results.aspx?qu=svoboda&amp;ex=1#ai:MC900428363|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NUVEDEN</a:t>
            </a:r>
            <a:r>
              <a:rPr lang="pt-BR" sz="1400" dirty="0" smtClean="0"/>
              <a:t>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2</a:t>
            </a:r>
            <a:r>
              <a:rPr lang="cs-CZ" sz="1400" dirty="0" smtClean="0"/>
              <a:t>7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2.201</a:t>
            </a:r>
            <a:r>
              <a:rPr lang="cs-CZ" sz="1400" dirty="0" smtClean="0"/>
              <a:t>3</a:t>
            </a:r>
            <a:r>
              <a:rPr lang="pt-BR" sz="1400" dirty="0" smtClean="0"/>
              <a:t>]. Dostupný na WWW:http://office.microsoft.com/cs-cz/images/results.aspx?qu=soud&amp;ex=1#ai:MC900333360|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NEUVEDEN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2</a:t>
            </a:r>
            <a:r>
              <a:rPr lang="cs-CZ" sz="1400" dirty="0" smtClean="0"/>
              <a:t>7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2.201</a:t>
            </a:r>
            <a:r>
              <a:rPr lang="cs-CZ" sz="1400" dirty="0" smtClean="0"/>
              <a:t>3</a:t>
            </a:r>
            <a:r>
              <a:rPr lang="pt-BR" sz="1400" dirty="0" smtClean="0"/>
              <a:t>]. Dostupný na WWW: http://commons.wikimedia.org/wiki/File:Stalin_Hitler.png?uselang=cs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ENUVEDEN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2</a:t>
            </a:r>
            <a:r>
              <a:rPr lang="cs-CZ" sz="1400" dirty="0" smtClean="0"/>
              <a:t>7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2.201</a:t>
            </a:r>
            <a:r>
              <a:rPr lang="cs-CZ" sz="1400" dirty="0" smtClean="0"/>
              <a:t>3</a:t>
            </a:r>
            <a:r>
              <a:rPr lang="pt-BR" sz="1400" dirty="0" smtClean="0"/>
              <a:t>]. Dostupný na WWW:http://office.microsoft.com/cs-cz/images/results.aspx?qu=volby&amp;ex=1&amp;origin=EC010141330#ai:MC900320122|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NEUVEDEN. </a:t>
            </a:r>
            <a:r>
              <a:rPr lang="cs-CZ" sz="1400" i="1" dirty="0" err="1" smtClean="0"/>
              <a:t>commons.wikimedia.org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wiki</a:t>
            </a:r>
            <a:r>
              <a:rPr lang="cs-CZ" sz="1400" dirty="0" smtClean="0"/>
              <a:t> [online]. [cit. 27.12.2013]. Dostupný na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http://commons.wikimedia.org/wiki/File:Montesquieu_1.png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NEUVEDEN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2</a:t>
            </a:r>
            <a:r>
              <a:rPr lang="cs-CZ" sz="1400" dirty="0" smtClean="0"/>
              <a:t>7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2.201</a:t>
            </a:r>
            <a:r>
              <a:rPr lang="cs-CZ" sz="1400" dirty="0" smtClean="0"/>
              <a:t>3</a:t>
            </a:r>
            <a:r>
              <a:rPr lang="pt-BR" sz="1400" dirty="0" smtClean="0"/>
              <a:t>]. Dostupný na WWW:</a:t>
            </a:r>
            <a:r>
              <a:rPr lang="cs-CZ" sz="1400" dirty="0" smtClean="0"/>
              <a:t> 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=tank&amp;ex=1#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:MC900337876|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NEUVEDEN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2</a:t>
            </a:r>
            <a:r>
              <a:rPr lang="cs-CZ" sz="1400" dirty="0" smtClean="0"/>
              <a:t>7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2.201</a:t>
            </a:r>
            <a:r>
              <a:rPr lang="cs-CZ" sz="1400" dirty="0" smtClean="0"/>
              <a:t>3</a:t>
            </a:r>
            <a:r>
              <a:rPr lang="pt-BR" sz="1400" dirty="0" smtClean="0"/>
              <a:t>]. Dostupný na WWW:</a:t>
            </a:r>
            <a:r>
              <a:rPr lang="cs-CZ" sz="1400" dirty="0" smtClean="0"/>
              <a:t> 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</a:t>
            </a:r>
            <a:r>
              <a:rPr lang="cs-CZ" sz="1400" dirty="0" err="1" smtClean="0"/>
              <a:t>kr</a:t>
            </a:r>
            <a:r>
              <a:rPr lang="cs-CZ" sz="1400" dirty="0" smtClean="0"/>
              <a:t>%C3%A1lovna&amp;ex=1#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:MC900430331|</a:t>
            </a:r>
            <a:r>
              <a:rPr lang="cs-CZ" sz="1400" dirty="0" err="1" smtClean="0"/>
              <a:t>mt</a:t>
            </a:r>
            <a:r>
              <a:rPr lang="cs-CZ" sz="1400" dirty="0" smtClean="0"/>
              <a:t>:1,2|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NEUVEDEN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2</a:t>
            </a:r>
            <a:r>
              <a:rPr lang="cs-CZ" sz="1400" dirty="0" smtClean="0"/>
              <a:t>7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2.201</a:t>
            </a:r>
            <a:r>
              <a:rPr lang="cs-CZ" sz="1400" dirty="0" smtClean="0"/>
              <a:t>3</a:t>
            </a:r>
            <a:r>
              <a:rPr lang="pt-BR" sz="1400" dirty="0" smtClean="0"/>
              <a:t>]. Dostupný na WWW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=republika&amp;ex=1&amp;</a:t>
            </a:r>
            <a:r>
              <a:rPr lang="cs-CZ" sz="1400" dirty="0" err="1" smtClean="0"/>
              <a:t>origin</a:t>
            </a:r>
            <a:r>
              <a:rPr lang="cs-CZ" sz="1400" dirty="0" smtClean="0"/>
              <a:t>=EC010141330#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:MC900015909|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DUDÁK, Vladislav, a kol. Občanská nauka pro SOŠ.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Praha: SPN – pedagogické nakladatelství, 2003, 326 s. ISBN 80-7235-233-4.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DVOŘÁK, Jan, a kol. Odmaturuj ze společenských věd.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Brno: </a:t>
            </a:r>
            <a:r>
              <a:rPr lang="cs-CZ" sz="1400" dirty="0" err="1" smtClean="0"/>
              <a:t>Didaktis</a:t>
            </a:r>
            <a:r>
              <a:rPr lang="cs-CZ" sz="1400" dirty="0" smtClean="0"/>
              <a:t>, 2008, 256 s. ISBN 978-80-7358-122-0.</a:t>
            </a:r>
          </a:p>
          <a:p>
            <a:pPr>
              <a:buFont typeface="Arial" pitchFamily="34" charset="0"/>
              <a:buChar char="•"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723</TotalTime>
  <Words>553</Words>
  <Application>Microsoft Office PowerPoint</Application>
  <PresentationFormat>Předvádění na obrazovce (4:3)</PresentationFormat>
  <Paragraphs>118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DEMOKRACIE</vt:lpstr>
      <vt:lpstr>Principy demokracie</vt:lpstr>
      <vt:lpstr>Principy demokracie</vt:lpstr>
      <vt:lpstr>Principy demokracie</vt:lpstr>
      <vt:lpstr>státní moc</vt:lpstr>
      <vt:lpstr>Dělba státní moci</vt:lpstr>
      <vt:lpstr>Protiklad demokracie</vt:lpstr>
      <vt:lpstr>a) Přímá demokracie</vt:lpstr>
      <vt:lpstr>a) nePřímá demokracie</vt:lpstr>
      <vt:lpstr>Volby</vt:lpstr>
      <vt:lpstr>Znaky voleb</vt:lpstr>
      <vt:lpstr>Otázky a úkoly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Dum</cp:lastModifiedBy>
  <cp:revision>79</cp:revision>
  <dcterms:created xsi:type="dcterms:W3CDTF">2014-02-22T13:00:24Z</dcterms:created>
  <dcterms:modified xsi:type="dcterms:W3CDTF">2014-04-23T10:47:35Z</dcterms:modified>
</cp:coreProperties>
</file>