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72" r:id="rId4"/>
    <p:sldId id="273" r:id="rId5"/>
    <p:sldId id="274" r:id="rId6"/>
    <p:sldId id="275" r:id="rId7"/>
    <p:sldId id="277" r:id="rId8"/>
    <p:sldId id="278" r:id="rId9"/>
    <p:sldId id="279" r:id="rId10"/>
    <p:sldId id="280" r:id="rId11"/>
    <p:sldId id="281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60"/>
  </p:normalViewPr>
  <p:slideViewPr>
    <p:cSldViewPr>
      <p:cViewPr>
        <p:scale>
          <a:sx n="90" d="100"/>
          <a:sy n="90" d="100"/>
        </p:scale>
        <p:origin x="-65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76B31C-9D30-4C1B-8BC5-D94D8F059AA9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880F353-C0DC-4097-9955-3EF1BC14F1E4}">
      <dgm:prSet phldrT="[Text]"/>
      <dgm:spPr/>
      <dgm:t>
        <a:bodyPr/>
        <a:lstStyle/>
        <a:p>
          <a:r>
            <a:rPr lang="cs-CZ" dirty="0" smtClean="0"/>
            <a:t>Poslanecká sněmovna</a:t>
          </a:r>
          <a:endParaRPr lang="cs-CZ" dirty="0"/>
        </a:p>
      </dgm:t>
    </dgm:pt>
    <dgm:pt modelId="{64804B93-46DE-4CC4-BCC1-F308DD7BAAFD}" type="parTrans" cxnId="{8877EA36-4EC0-4D15-975F-5EE84BFF6030}">
      <dgm:prSet/>
      <dgm:spPr/>
      <dgm:t>
        <a:bodyPr/>
        <a:lstStyle/>
        <a:p>
          <a:endParaRPr lang="cs-CZ"/>
        </a:p>
      </dgm:t>
    </dgm:pt>
    <dgm:pt modelId="{4E6F980F-84C2-4411-AD50-F5BDD6138B5E}" type="sibTrans" cxnId="{8877EA36-4EC0-4D15-975F-5EE84BFF6030}">
      <dgm:prSet/>
      <dgm:spPr/>
      <dgm:t>
        <a:bodyPr/>
        <a:lstStyle/>
        <a:p>
          <a:endParaRPr lang="cs-CZ"/>
        </a:p>
      </dgm:t>
    </dgm:pt>
    <dgm:pt modelId="{5D5C9739-A698-4DFA-B4D0-7235107452AB}">
      <dgm:prSet phldrT="[Text]"/>
      <dgm:spPr/>
      <dgm:t>
        <a:bodyPr/>
        <a:lstStyle/>
        <a:p>
          <a:r>
            <a:rPr lang="cs-CZ" dirty="0" smtClean="0"/>
            <a:t>Silnější postavení, přijímá návrhy zákonů</a:t>
          </a:r>
          <a:endParaRPr lang="cs-CZ" dirty="0"/>
        </a:p>
      </dgm:t>
    </dgm:pt>
    <dgm:pt modelId="{6DEF6CC9-644A-4111-B4D7-A30D1D14D784}" type="parTrans" cxnId="{4C6146BD-8D2E-43D8-A083-6C8DA89A8D42}">
      <dgm:prSet/>
      <dgm:spPr/>
      <dgm:t>
        <a:bodyPr/>
        <a:lstStyle/>
        <a:p>
          <a:endParaRPr lang="cs-CZ"/>
        </a:p>
      </dgm:t>
    </dgm:pt>
    <dgm:pt modelId="{3E2190FA-241A-4EB0-9155-C5C1C1D6B786}" type="sibTrans" cxnId="{4C6146BD-8D2E-43D8-A083-6C8DA89A8D42}">
      <dgm:prSet/>
      <dgm:spPr/>
      <dgm:t>
        <a:bodyPr/>
        <a:lstStyle/>
        <a:p>
          <a:endParaRPr lang="cs-CZ"/>
        </a:p>
      </dgm:t>
    </dgm:pt>
    <dgm:pt modelId="{5DD670F0-C461-41C5-8175-1531A70F676F}">
      <dgm:prSet phldrT="[Text]"/>
      <dgm:spPr/>
      <dgm:t>
        <a:bodyPr/>
        <a:lstStyle/>
        <a:p>
          <a:r>
            <a:rPr lang="cs-CZ" dirty="0" smtClean="0"/>
            <a:t>Senát</a:t>
          </a:r>
          <a:endParaRPr lang="cs-CZ" dirty="0"/>
        </a:p>
      </dgm:t>
    </dgm:pt>
    <dgm:pt modelId="{84CE4E32-28C4-4B67-9E20-0FBA0DC00C8E}" type="parTrans" cxnId="{EA8AFFB8-F6C3-4745-9BD4-9ACFAEE3336E}">
      <dgm:prSet/>
      <dgm:spPr/>
      <dgm:t>
        <a:bodyPr/>
        <a:lstStyle/>
        <a:p>
          <a:endParaRPr lang="cs-CZ"/>
        </a:p>
      </dgm:t>
    </dgm:pt>
    <dgm:pt modelId="{36753724-EB63-4164-A0F9-FE9361E60016}" type="sibTrans" cxnId="{EA8AFFB8-F6C3-4745-9BD4-9ACFAEE3336E}">
      <dgm:prSet/>
      <dgm:spPr/>
      <dgm:t>
        <a:bodyPr/>
        <a:lstStyle/>
        <a:p>
          <a:endParaRPr lang="cs-CZ"/>
        </a:p>
      </dgm:t>
    </dgm:pt>
    <dgm:pt modelId="{5644152F-F4DB-4FFA-9925-1692FAA67A74}">
      <dgm:prSet phldrT="[Text]"/>
      <dgm:spPr/>
      <dgm:t>
        <a:bodyPr/>
        <a:lstStyle/>
        <a:p>
          <a:r>
            <a:rPr lang="cs-CZ" dirty="0" smtClean="0"/>
            <a:t>Nerozpustitelný, ale každé 2 roky se obměňuje 1/3</a:t>
          </a:r>
          <a:endParaRPr lang="cs-CZ" dirty="0"/>
        </a:p>
      </dgm:t>
    </dgm:pt>
    <dgm:pt modelId="{0FCFABBF-4FFE-4A9D-AFEC-D464D7113EAA}" type="parTrans" cxnId="{6FEE7848-03BF-455C-A213-6FFBF74322A6}">
      <dgm:prSet/>
      <dgm:spPr/>
      <dgm:t>
        <a:bodyPr/>
        <a:lstStyle/>
        <a:p>
          <a:endParaRPr lang="cs-CZ"/>
        </a:p>
      </dgm:t>
    </dgm:pt>
    <dgm:pt modelId="{156B9B30-CB1E-440A-A674-4A2D5B193452}" type="sibTrans" cxnId="{6FEE7848-03BF-455C-A213-6FFBF74322A6}">
      <dgm:prSet/>
      <dgm:spPr/>
      <dgm:t>
        <a:bodyPr/>
        <a:lstStyle/>
        <a:p>
          <a:endParaRPr lang="cs-CZ"/>
        </a:p>
      </dgm:t>
    </dgm:pt>
    <dgm:pt modelId="{ABB0CB33-1503-4DE7-AB75-E56950F233D4}">
      <dgm:prSet phldrT="[Text]"/>
      <dgm:spPr/>
      <dgm:t>
        <a:bodyPr/>
        <a:lstStyle/>
        <a:p>
          <a:r>
            <a:rPr lang="cs-CZ" dirty="0" smtClean="0"/>
            <a:t>Brzda Poslanecké sněmovny (nepřijme návrh zákona přijatý sněmovnou)</a:t>
          </a:r>
          <a:endParaRPr lang="cs-CZ" dirty="0"/>
        </a:p>
      </dgm:t>
    </dgm:pt>
    <dgm:pt modelId="{40018EEB-8942-4771-8A8F-0667F2F19B0A}" type="parTrans" cxnId="{591DD2EE-A349-4E70-B8CB-15B0CE1195C0}">
      <dgm:prSet/>
      <dgm:spPr/>
      <dgm:t>
        <a:bodyPr/>
        <a:lstStyle/>
        <a:p>
          <a:endParaRPr lang="cs-CZ"/>
        </a:p>
      </dgm:t>
    </dgm:pt>
    <dgm:pt modelId="{ED2A2F80-5888-40F0-A448-C3CD120D3F9A}" type="sibTrans" cxnId="{591DD2EE-A349-4E70-B8CB-15B0CE1195C0}">
      <dgm:prSet/>
      <dgm:spPr/>
      <dgm:t>
        <a:bodyPr/>
        <a:lstStyle/>
        <a:p>
          <a:endParaRPr lang="cs-CZ"/>
        </a:p>
      </dgm:t>
    </dgm:pt>
    <dgm:pt modelId="{44731D92-3584-4831-A250-54D98E8DEA1B}">
      <dgm:prSet phldrT="[Text]"/>
      <dgm:spPr/>
      <dgm:t>
        <a:bodyPr/>
        <a:lstStyle/>
        <a:p>
          <a:r>
            <a:rPr lang="cs-CZ" dirty="0" smtClean="0"/>
            <a:t>V čele stojí předseda, který řídí schůze</a:t>
          </a:r>
          <a:endParaRPr lang="cs-CZ" dirty="0"/>
        </a:p>
      </dgm:t>
    </dgm:pt>
    <dgm:pt modelId="{E9B6A680-180E-4FD1-A6B3-EF060E85D551}" type="parTrans" cxnId="{ACDD4DA4-483F-4C8C-923E-53C3F929462E}">
      <dgm:prSet/>
      <dgm:spPr/>
      <dgm:t>
        <a:bodyPr/>
        <a:lstStyle/>
        <a:p>
          <a:endParaRPr lang="cs-CZ"/>
        </a:p>
      </dgm:t>
    </dgm:pt>
    <dgm:pt modelId="{BAC1C802-8097-44ED-B6FE-AF051883EB54}" type="sibTrans" cxnId="{ACDD4DA4-483F-4C8C-923E-53C3F929462E}">
      <dgm:prSet/>
      <dgm:spPr/>
      <dgm:t>
        <a:bodyPr/>
        <a:lstStyle/>
        <a:p>
          <a:endParaRPr lang="cs-CZ"/>
        </a:p>
      </dgm:t>
    </dgm:pt>
    <dgm:pt modelId="{17FC0570-DB5D-45C5-9672-BDE95F21D71F}">
      <dgm:prSet phldrT="[Text]"/>
      <dgm:spPr/>
      <dgm:t>
        <a:bodyPr/>
        <a:lstStyle/>
        <a:p>
          <a:r>
            <a:rPr lang="cs-CZ" dirty="0" smtClean="0"/>
            <a:t>Zřizuje výbory, které vyjednávají návrhy zákonů  (např.  Mandátový, petiční)</a:t>
          </a:r>
          <a:endParaRPr lang="cs-CZ" dirty="0"/>
        </a:p>
      </dgm:t>
    </dgm:pt>
    <dgm:pt modelId="{1AED7F7F-A62B-4B58-A454-E7DD565C3715}" type="parTrans" cxnId="{CE44CC55-FC00-4151-8BCB-B8B822E10AC4}">
      <dgm:prSet/>
      <dgm:spPr/>
      <dgm:t>
        <a:bodyPr/>
        <a:lstStyle/>
        <a:p>
          <a:endParaRPr lang="cs-CZ"/>
        </a:p>
      </dgm:t>
    </dgm:pt>
    <dgm:pt modelId="{C7EB1FDC-41AA-4D56-99A1-EA80948C4D6A}" type="sibTrans" cxnId="{CE44CC55-FC00-4151-8BCB-B8B822E10AC4}">
      <dgm:prSet/>
      <dgm:spPr/>
      <dgm:t>
        <a:bodyPr/>
        <a:lstStyle/>
        <a:p>
          <a:endParaRPr lang="cs-CZ"/>
        </a:p>
      </dgm:t>
    </dgm:pt>
    <dgm:pt modelId="{501F50A3-AD66-4EFB-842E-283F22F163E9}">
      <dgm:prSet phldrT="[Text]"/>
      <dgm:spPr/>
      <dgm:t>
        <a:bodyPr/>
        <a:lstStyle/>
        <a:p>
          <a:r>
            <a:rPr lang="cs-CZ" dirty="0" smtClean="0"/>
            <a:t>Zástupný legislativní orgán při rozpuštění sněmovny</a:t>
          </a:r>
          <a:endParaRPr lang="cs-CZ" dirty="0"/>
        </a:p>
      </dgm:t>
    </dgm:pt>
    <dgm:pt modelId="{27315230-CFA2-442D-8E7E-9CD54C11FAB3}" type="parTrans" cxnId="{6F39A55F-5310-4748-B721-37EB84C7E5E4}">
      <dgm:prSet/>
      <dgm:spPr/>
      <dgm:t>
        <a:bodyPr/>
        <a:lstStyle/>
        <a:p>
          <a:endParaRPr lang="cs-CZ"/>
        </a:p>
      </dgm:t>
    </dgm:pt>
    <dgm:pt modelId="{7E5D1C71-E1E0-4221-87A4-22A087175BBC}" type="sibTrans" cxnId="{6F39A55F-5310-4748-B721-37EB84C7E5E4}">
      <dgm:prSet/>
      <dgm:spPr/>
      <dgm:t>
        <a:bodyPr/>
        <a:lstStyle/>
        <a:p>
          <a:endParaRPr lang="cs-CZ"/>
        </a:p>
      </dgm:t>
    </dgm:pt>
    <dgm:pt modelId="{AC9B5730-3C9C-4601-A4EB-A83A3506F77E}" type="pres">
      <dgm:prSet presAssocID="{2776B31C-9D30-4C1B-8BC5-D94D8F059AA9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DE5817A-350D-4615-8ED6-E23B0267DD42}" type="pres">
      <dgm:prSet presAssocID="{C880F353-C0DC-4097-9955-3EF1BC14F1E4}" presName="linNode" presStyleCnt="0"/>
      <dgm:spPr/>
    </dgm:pt>
    <dgm:pt modelId="{398E1D11-426D-4C9A-8C6F-69C1D68FBE1B}" type="pres">
      <dgm:prSet presAssocID="{C880F353-C0DC-4097-9955-3EF1BC14F1E4}" presName="parentShp" presStyleLbl="node1" presStyleIdx="0" presStyleCnt="2" custScaleX="80180" custScaleY="758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FD3A0-548F-4F36-9CAE-D5884D208DF6}" type="pres">
      <dgm:prSet presAssocID="{C880F353-C0DC-4097-9955-3EF1BC14F1E4}" presName="childShp" presStyleLbl="bgAccFollowNode1" presStyleIdx="0" presStyleCnt="2" custScaleY="1261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891FD2-DCFA-4BC7-A49C-0AC38E9CB4E4}" type="pres">
      <dgm:prSet presAssocID="{4E6F980F-84C2-4411-AD50-F5BDD6138B5E}" presName="spacing" presStyleCnt="0"/>
      <dgm:spPr/>
    </dgm:pt>
    <dgm:pt modelId="{EBE37AF7-B127-4A6B-B1CE-BBFFE462BF54}" type="pres">
      <dgm:prSet presAssocID="{5DD670F0-C461-41C5-8175-1531A70F676F}" presName="linNode" presStyleCnt="0"/>
      <dgm:spPr/>
    </dgm:pt>
    <dgm:pt modelId="{F7C517FF-E529-4574-9EAB-9D38992D4B55}" type="pres">
      <dgm:prSet presAssocID="{5DD670F0-C461-41C5-8175-1531A70F676F}" presName="parentShp" presStyleLbl="node1" presStyleIdx="1" presStyleCnt="2" custScaleX="80180" custScaleY="75762" custLinFactNeighborY="-9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321FED-42FD-4CB2-8A8A-EBA507C0ED75}" type="pres">
      <dgm:prSet presAssocID="{5DD670F0-C461-41C5-8175-1531A70F676F}" presName="childShp" presStyleLbl="bgAccFollowNode1" presStyleIdx="1" presStyleCnt="2" custScaleY="1361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3F0261-3190-4BDF-8415-C3E241078CB1}" type="presOf" srcId="{C880F353-C0DC-4097-9955-3EF1BC14F1E4}" destId="{398E1D11-426D-4C9A-8C6F-69C1D68FBE1B}" srcOrd="0" destOrd="0" presId="urn:microsoft.com/office/officeart/2005/8/layout/vList6"/>
    <dgm:cxn modelId="{8877EA36-4EC0-4D15-975F-5EE84BFF6030}" srcId="{2776B31C-9D30-4C1B-8BC5-D94D8F059AA9}" destId="{C880F353-C0DC-4097-9955-3EF1BC14F1E4}" srcOrd="0" destOrd="0" parTransId="{64804B93-46DE-4CC4-BCC1-F308DD7BAAFD}" sibTransId="{4E6F980F-84C2-4411-AD50-F5BDD6138B5E}"/>
    <dgm:cxn modelId="{9CE07F58-5CF4-4A13-AF5B-FB74507B8BA9}" type="presOf" srcId="{2776B31C-9D30-4C1B-8BC5-D94D8F059AA9}" destId="{AC9B5730-3C9C-4601-A4EB-A83A3506F77E}" srcOrd="0" destOrd="0" presId="urn:microsoft.com/office/officeart/2005/8/layout/vList6"/>
    <dgm:cxn modelId="{40C201FE-8C14-4254-AF64-CA6A5EC75C42}" type="presOf" srcId="{17FC0570-DB5D-45C5-9672-BDE95F21D71F}" destId="{C1FFD3A0-548F-4F36-9CAE-D5884D208DF6}" srcOrd="0" destOrd="1" presId="urn:microsoft.com/office/officeart/2005/8/layout/vList6"/>
    <dgm:cxn modelId="{6FEE7848-03BF-455C-A213-6FFBF74322A6}" srcId="{5DD670F0-C461-41C5-8175-1531A70F676F}" destId="{5644152F-F4DB-4FFA-9925-1692FAA67A74}" srcOrd="0" destOrd="0" parTransId="{0FCFABBF-4FFE-4A9D-AFEC-D464D7113EAA}" sibTransId="{156B9B30-CB1E-440A-A674-4A2D5B193452}"/>
    <dgm:cxn modelId="{6F39A55F-5310-4748-B721-37EB84C7E5E4}" srcId="{5DD670F0-C461-41C5-8175-1531A70F676F}" destId="{501F50A3-AD66-4EFB-842E-283F22F163E9}" srcOrd="2" destOrd="0" parTransId="{27315230-CFA2-442D-8E7E-9CD54C11FAB3}" sibTransId="{7E5D1C71-E1E0-4221-87A4-22A087175BBC}"/>
    <dgm:cxn modelId="{17DE1F38-AB78-4F26-8379-F8DB29D3DAFB}" type="presOf" srcId="{ABB0CB33-1503-4DE7-AB75-E56950F233D4}" destId="{28321FED-42FD-4CB2-8A8A-EBA507C0ED75}" srcOrd="0" destOrd="1" presId="urn:microsoft.com/office/officeart/2005/8/layout/vList6"/>
    <dgm:cxn modelId="{BA7AB9EC-8FEB-4B90-BC74-F564FE2DE745}" type="presOf" srcId="{5D5C9739-A698-4DFA-B4D0-7235107452AB}" destId="{C1FFD3A0-548F-4F36-9CAE-D5884D208DF6}" srcOrd="0" destOrd="0" presId="urn:microsoft.com/office/officeart/2005/8/layout/vList6"/>
    <dgm:cxn modelId="{4C6146BD-8D2E-43D8-A083-6C8DA89A8D42}" srcId="{C880F353-C0DC-4097-9955-3EF1BC14F1E4}" destId="{5D5C9739-A698-4DFA-B4D0-7235107452AB}" srcOrd="0" destOrd="0" parTransId="{6DEF6CC9-644A-4111-B4D7-A30D1D14D784}" sibTransId="{3E2190FA-241A-4EB0-9155-C5C1C1D6B786}"/>
    <dgm:cxn modelId="{591DD2EE-A349-4E70-B8CB-15B0CE1195C0}" srcId="{5DD670F0-C461-41C5-8175-1531A70F676F}" destId="{ABB0CB33-1503-4DE7-AB75-E56950F233D4}" srcOrd="1" destOrd="0" parTransId="{40018EEB-8942-4771-8A8F-0667F2F19B0A}" sibTransId="{ED2A2F80-5888-40F0-A448-C3CD120D3F9A}"/>
    <dgm:cxn modelId="{ACDD4DA4-483F-4C8C-923E-53C3F929462E}" srcId="{C880F353-C0DC-4097-9955-3EF1BC14F1E4}" destId="{44731D92-3584-4831-A250-54D98E8DEA1B}" srcOrd="2" destOrd="0" parTransId="{E9B6A680-180E-4FD1-A6B3-EF060E85D551}" sibTransId="{BAC1C802-8097-44ED-B6FE-AF051883EB54}"/>
    <dgm:cxn modelId="{4B8AF36F-296C-4C2C-8DE6-239E4399CB3D}" type="presOf" srcId="{44731D92-3584-4831-A250-54D98E8DEA1B}" destId="{C1FFD3A0-548F-4F36-9CAE-D5884D208DF6}" srcOrd="0" destOrd="2" presId="urn:microsoft.com/office/officeart/2005/8/layout/vList6"/>
    <dgm:cxn modelId="{02EA3724-656D-4B24-B815-DC877F66EC45}" type="presOf" srcId="{5644152F-F4DB-4FFA-9925-1692FAA67A74}" destId="{28321FED-42FD-4CB2-8A8A-EBA507C0ED75}" srcOrd="0" destOrd="0" presId="urn:microsoft.com/office/officeart/2005/8/layout/vList6"/>
    <dgm:cxn modelId="{CE44CC55-FC00-4151-8BCB-B8B822E10AC4}" srcId="{C880F353-C0DC-4097-9955-3EF1BC14F1E4}" destId="{17FC0570-DB5D-45C5-9672-BDE95F21D71F}" srcOrd="1" destOrd="0" parTransId="{1AED7F7F-A62B-4B58-A454-E7DD565C3715}" sibTransId="{C7EB1FDC-41AA-4D56-99A1-EA80948C4D6A}"/>
    <dgm:cxn modelId="{88391222-4222-41B8-A738-BEAD69511802}" type="presOf" srcId="{5DD670F0-C461-41C5-8175-1531A70F676F}" destId="{F7C517FF-E529-4574-9EAB-9D38992D4B55}" srcOrd="0" destOrd="0" presId="urn:microsoft.com/office/officeart/2005/8/layout/vList6"/>
    <dgm:cxn modelId="{26E01B02-7F0E-4C26-80EC-CF981404F7FA}" type="presOf" srcId="{501F50A3-AD66-4EFB-842E-283F22F163E9}" destId="{28321FED-42FD-4CB2-8A8A-EBA507C0ED75}" srcOrd="0" destOrd="2" presId="urn:microsoft.com/office/officeart/2005/8/layout/vList6"/>
    <dgm:cxn modelId="{EA8AFFB8-F6C3-4745-9BD4-9ACFAEE3336E}" srcId="{2776B31C-9D30-4C1B-8BC5-D94D8F059AA9}" destId="{5DD670F0-C461-41C5-8175-1531A70F676F}" srcOrd="1" destOrd="0" parTransId="{84CE4E32-28C4-4B67-9E20-0FBA0DC00C8E}" sibTransId="{36753724-EB63-4164-A0F9-FE9361E60016}"/>
    <dgm:cxn modelId="{EF71F74F-600C-4D74-8B82-1C06A45C3ED1}" type="presParOf" srcId="{AC9B5730-3C9C-4601-A4EB-A83A3506F77E}" destId="{CDE5817A-350D-4615-8ED6-E23B0267DD42}" srcOrd="0" destOrd="0" presId="urn:microsoft.com/office/officeart/2005/8/layout/vList6"/>
    <dgm:cxn modelId="{CF309F68-6DC4-40EB-ADE0-E1B31652ABFA}" type="presParOf" srcId="{CDE5817A-350D-4615-8ED6-E23B0267DD42}" destId="{398E1D11-426D-4C9A-8C6F-69C1D68FBE1B}" srcOrd="0" destOrd="0" presId="urn:microsoft.com/office/officeart/2005/8/layout/vList6"/>
    <dgm:cxn modelId="{79FC2599-1D06-41FF-A724-F3A2AABB5BC8}" type="presParOf" srcId="{CDE5817A-350D-4615-8ED6-E23B0267DD42}" destId="{C1FFD3A0-548F-4F36-9CAE-D5884D208DF6}" srcOrd="1" destOrd="0" presId="urn:microsoft.com/office/officeart/2005/8/layout/vList6"/>
    <dgm:cxn modelId="{D5D093C3-C8AF-4C8E-A4CB-46FB858B0161}" type="presParOf" srcId="{AC9B5730-3C9C-4601-A4EB-A83A3506F77E}" destId="{B0891FD2-DCFA-4BC7-A49C-0AC38E9CB4E4}" srcOrd="1" destOrd="0" presId="urn:microsoft.com/office/officeart/2005/8/layout/vList6"/>
    <dgm:cxn modelId="{A916AF35-F8EF-4E38-993D-AE0E124E4E9D}" type="presParOf" srcId="{AC9B5730-3C9C-4601-A4EB-A83A3506F77E}" destId="{EBE37AF7-B127-4A6B-B1CE-BBFFE462BF54}" srcOrd="2" destOrd="0" presId="urn:microsoft.com/office/officeart/2005/8/layout/vList6"/>
    <dgm:cxn modelId="{7373A458-4778-46FA-AE3E-CAB0F791F794}" type="presParOf" srcId="{EBE37AF7-B127-4A6B-B1CE-BBFFE462BF54}" destId="{F7C517FF-E529-4574-9EAB-9D38992D4B55}" srcOrd="0" destOrd="0" presId="urn:microsoft.com/office/officeart/2005/8/layout/vList6"/>
    <dgm:cxn modelId="{FD346F70-45D2-4800-A439-A71DD851F3D4}" type="presParOf" srcId="{EBE37AF7-B127-4A6B-B1CE-BBFFE462BF54}" destId="{28321FED-42FD-4CB2-8A8A-EBA507C0ED7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2A324B-7CCF-4ADC-A780-0120A22070AF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F87AA49E-D3FD-44B0-A8EF-010DEC69506B}">
      <dgm:prSet phldrT="[Text]"/>
      <dgm:spPr/>
      <dgm:t>
        <a:bodyPr/>
        <a:lstStyle/>
        <a:p>
          <a:r>
            <a:rPr lang="cs-CZ" dirty="0" smtClean="0"/>
            <a:t>Nejvyšší soud (Brno)</a:t>
          </a:r>
        </a:p>
        <a:p>
          <a:r>
            <a:rPr lang="cs-CZ" dirty="0" smtClean="0"/>
            <a:t>Nejvyšší správní soud (Brno)</a:t>
          </a:r>
        </a:p>
      </dgm:t>
    </dgm:pt>
    <dgm:pt modelId="{5BCEC097-EAC7-44D7-9FB8-405BC1820B41}" type="parTrans" cxnId="{5F2ECCFC-1D72-499D-BBEA-AB23BC1D37D6}">
      <dgm:prSet/>
      <dgm:spPr/>
      <dgm:t>
        <a:bodyPr/>
        <a:lstStyle/>
        <a:p>
          <a:endParaRPr lang="cs-CZ"/>
        </a:p>
      </dgm:t>
    </dgm:pt>
    <dgm:pt modelId="{9516F96B-A71A-4EA6-8D03-5D2A6A7FBFFF}" type="sibTrans" cxnId="{5F2ECCFC-1D72-499D-BBEA-AB23BC1D37D6}">
      <dgm:prSet/>
      <dgm:spPr/>
      <dgm:t>
        <a:bodyPr/>
        <a:lstStyle/>
        <a:p>
          <a:endParaRPr lang="cs-CZ"/>
        </a:p>
      </dgm:t>
    </dgm:pt>
    <dgm:pt modelId="{845E7111-7890-41D5-AD26-96A9982A5348}">
      <dgm:prSet phldrT="[Text]"/>
      <dgm:spPr/>
      <dgm:t>
        <a:bodyPr/>
        <a:lstStyle/>
        <a:p>
          <a:r>
            <a:rPr lang="cs-CZ" dirty="0" smtClean="0"/>
            <a:t>Vrchní soudy</a:t>
          </a:r>
        </a:p>
        <a:p>
          <a:r>
            <a:rPr lang="cs-CZ" dirty="0" smtClean="0"/>
            <a:t>(Praha a Olomouc)</a:t>
          </a:r>
          <a:endParaRPr lang="cs-CZ" dirty="0"/>
        </a:p>
      </dgm:t>
    </dgm:pt>
    <dgm:pt modelId="{6F48135B-BA02-433C-A545-0ED5EC42AD0D}" type="parTrans" cxnId="{8463222B-2C87-47F3-8813-F36D81381EF6}">
      <dgm:prSet/>
      <dgm:spPr/>
      <dgm:t>
        <a:bodyPr/>
        <a:lstStyle/>
        <a:p>
          <a:endParaRPr lang="cs-CZ"/>
        </a:p>
      </dgm:t>
    </dgm:pt>
    <dgm:pt modelId="{0BE021CE-20D1-4F22-A4A1-6475DA5292A3}" type="sibTrans" cxnId="{8463222B-2C87-47F3-8813-F36D81381EF6}">
      <dgm:prSet/>
      <dgm:spPr/>
      <dgm:t>
        <a:bodyPr/>
        <a:lstStyle/>
        <a:p>
          <a:endParaRPr lang="cs-CZ"/>
        </a:p>
      </dgm:t>
    </dgm:pt>
    <dgm:pt modelId="{2AA9AE28-5838-4D22-AD56-07EBF29FEC23}">
      <dgm:prSet phldrT="[Text]"/>
      <dgm:spPr/>
      <dgm:t>
        <a:bodyPr/>
        <a:lstStyle/>
        <a:p>
          <a:r>
            <a:rPr lang="cs-CZ" dirty="0" smtClean="0"/>
            <a:t>Krajské soudy</a:t>
          </a:r>
          <a:endParaRPr lang="cs-CZ" dirty="0"/>
        </a:p>
      </dgm:t>
    </dgm:pt>
    <dgm:pt modelId="{A1998673-F2FF-4ABD-861A-6BC6567278F9}" type="parTrans" cxnId="{682FFD6A-6FB7-4B48-A54B-EE9AE8F35768}">
      <dgm:prSet/>
      <dgm:spPr/>
      <dgm:t>
        <a:bodyPr/>
        <a:lstStyle/>
        <a:p>
          <a:endParaRPr lang="cs-CZ"/>
        </a:p>
      </dgm:t>
    </dgm:pt>
    <dgm:pt modelId="{0F436C77-6AA0-4399-A71B-F5E2CFAD8B11}" type="sibTrans" cxnId="{682FFD6A-6FB7-4B48-A54B-EE9AE8F35768}">
      <dgm:prSet/>
      <dgm:spPr/>
      <dgm:t>
        <a:bodyPr/>
        <a:lstStyle/>
        <a:p>
          <a:endParaRPr lang="cs-CZ"/>
        </a:p>
      </dgm:t>
    </dgm:pt>
    <dgm:pt modelId="{1E76BAE9-9F0C-413A-8F2D-9BDFA6E5BAAF}">
      <dgm:prSet phldrT="[Text]"/>
      <dgm:spPr/>
      <dgm:t>
        <a:bodyPr/>
        <a:lstStyle/>
        <a:p>
          <a:r>
            <a:rPr lang="cs-CZ" dirty="0" smtClean="0"/>
            <a:t>Okresní soudy</a:t>
          </a:r>
          <a:endParaRPr lang="cs-CZ" dirty="0"/>
        </a:p>
      </dgm:t>
    </dgm:pt>
    <dgm:pt modelId="{4B9A7392-AAA8-40BC-81A1-E5794599D40E}" type="parTrans" cxnId="{6823801C-80B0-49ED-9E56-DB0E5B9FF425}">
      <dgm:prSet/>
      <dgm:spPr/>
      <dgm:t>
        <a:bodyPr/>
        <a:lstStyle/>
        <a:p>
          <a:endParaRPr lang="cs-CZ"/>
        </a:p>
      </dgm:t>
    </dgm:pt>
    <dgm:pt modelId="{EDB8AC78-AF13-4B69-AA5E-5BF00741F9FB}" type="sibTrans" cxnId="{6823801C-80B0-49ED-9E56-DB0E5B9FF425}">
      <dgm:prSet/>
      <dgm:spPr/>
      <dgm:t>
        <a:bodyPr/>
        <a:lstStyle/>
        <a:p>
          <a:endParaRPr lang="cs-CZ"/>
        </a:p>
      </dgm:t>
    </dgm:pt>
    <dgm:pt modelId="{5E086B57-357C-4884-BC77-CEABD9B2F79C}" type="pres">
      <dgm:prSet presAssocID="{412A324B-7CCF-4ADC-A780-0120A22070AF}" presName="compositeShape" presStyleCnt="0">
        <dgm:presLayoutVars>
          <dgm:dir/>
          <dgm:resizeHandles/>
        </dgm:presLayoutVars>
      </dgm:prSet>
      <dgm:spPr/>
    </dgm:pt>
    <dgm:pt modelId="{7CDE61CE-9B03-4097-83EA-9F97E0A261EC}" type="pres">
      <dgm:prSet presAssocID="{412A324B-7CCF-4ADC-A780-0120A22070AF}" presName="pyramid" presStyleLbl="node1" presStyleIdx="0" presStyleCnt="1"/>
      <dgm:spPr/>
    </dgm:pt>
    <dgm:pt modelId="{A1B8F719-1C75-42BC-B22C-86C5A02EBBF0}" type="pres">
      <dgm:prSet presAssocID="{412A324B-7CCF-4ADC-A780-0120A22070AF}" presName="theList" presStyleCnt="0"/>
      <dgm:spPr/>
    </dgm:pt>
    <dgm:pt modelId="{57412571-B444-447C-B888-0DF688718C8C}" type="pres">
      <dgm:prSet presAssocID="{F87AA49E-D3FD-44B0-A8EF-010DEC69506B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2B4A41-04B0-4AAC-851E-E53E118488BF}" type="pres">
      <dgm:prSet presAssocID="{F87AA49E-D3FD-44B0-A8EF-010DEC69506B}" presName="aSpace" presStyleCnt="0"/>
      <dgm:spPr/>
    </dgm:pt>
    <dgm:pt modelId="{A8D16900-CA7B-4B65-BC97-A82A4551E6FF}" type="pres">
      <dgm:prSet presAssocID="{845E7111-7890-41D5-AD26-96A9982A5348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D659D-2F07-46D0-A74F-14BD5CF09855}" type="pres">
      <dgm:prSet presAssocID="{845E7111-7890-41D5-AD26-96A9982A5348}" presName="aSpace" presStyleCnt="0"/>
      <dgm:spPr/>
    </dgm:pt>
    <dgm:pt modelId="{40A80D47-4ADE-4706-8E1C-884381DEED8D}" type="pres">
      <dgm:prSet presAssocID="{2AA9AE28-5838-4D22-AD56-07EBF29FEC23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BD388E-D0C0-43F0-90DE-344E72D7C384}" type="pres">
      <dgm:prSet presAssocID="{2AA9AE28-5838-4D22-AD56-07EBF29FEC23}" presName="aSpace" presStyleCnt="0"/>
      <dgm:spPr/>
    </dgm:pt>
    <dgm:pt modelId="{9AB8EF58-4031-4812-AF4E-8F0AB014DBAF}" type="pres">
      <dgm:prSet presAssocID="{1E76BAE9-9F0C-413A-8F2D-9BDFA6E5BAAF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C5C453-26F2-4C7D-9B2D-C70A09F501EF}" type="pres">
      <dgm:prSet presAssocID="{1E76BAE9-9F0C-413A-8F2D-9BDFA6E5BAAF}" presName="aSpace" presStyleCnt="0"/>
      <dgm:spPr/>
    </dgm:pt>
  </dgm:ptLst>
  <dgm:cxnLst>
    <dgm:cxn modelId="{8463222B-2C87-47F3-8813-F36D81381EF6}" srcId="{412A324B-7CCF-4ADC-A780-0120A22070AF}" destId="{845E7111-7890-41D5-AD26-96A9982A5348}" srcOrd="1" destOrd="0" parTransId="{6F48135B-BA02-433C-A545-0ED5EC42AD0D}" sibTransId="{0BE021CE-20D1-4F22-A4A1-6475DA5292A3}"/>
    <dgm:cxn modelId="{682FFD6A-6FB7-4B48-A54B-EE9AE8F35768}" srcId="{412A324B-7CCF-4ADC-A780-0120A22070AF}" destId="{2AA9AE28-5838-4D22-AD56-07EBF29FEC23}" srcOrd="2" destOrd="0" parTransId="{A1998673-F2FF-4ABD-861A-6BC6567278F9}" sibTransId="{0F436C77-6AA0-4399-A71B-F5E2CFAD8B11}"/>
    <dgm:cxn modelId="{5F2ECCFC-1D72-499D-BBEA-AB23BC1D37D6}" srcId="{412A324B-7CCF-4ADC-A780-0120A22070AF}" destId="{F87AA49E-D3FD-44B0-A8EF-010DEC69506B}" srcOrd="0" destOrd="0" parTransId="{5BCEC097-EAC7-44D7-9FB8-405BC1820B41}" sibTransId="{9516F96B-A71A-4EA6-8D03-5D2A6A7FBFFF}"/>
    <dgm:cxn modelId="{DE844EF5-6F08-4079-8344-0689BA62E8D8}" type="presOf" srcId="{845E7111-7890-41D5-AD26-96A9982A5348}" destId="{A8D16900-CA7B-4B65-BC97-A82A4551E6FF}" srcOrd="0" destOrd="0" presId="urn:microsoft.com/office/officeart/2005/8/layout/pyramid2"/>
    <dgm:cxn modelId="{C2976814-CBE9-40DE-9742-3520E6B20E28}" type="presOf" srcId="{2AA9AE28-5838-4D22-AD56-07EBF29FEC23}" destId="{40A80D47-4ADE-4706-8E1C-884381DEED8D}" srcOrd="0" destOrd="0" presId="urn:microsoft.com/office/officeart/2005/8/layout/pyramid2"/>
    <dgm:cxn modelId="{C45A8AC0-A081-4DEC-BE53-1EF4F9B218F4}" type="presOf" srcId="{412A324B-7CCF-4ADC-A780-0120A22070AF}" destId="{5E086B57-357C-4884-BC77-CEABD9B2F79C}" srcOrd="0" destOrd="0" presId="urn:microsoft.com/office/officeart/2005/8/layout/pyramid2"/>
    <dgm:cxn modelId="{2F1ECD17-EB51-4C4F-AA45-BA1E3BB3F027}" type="presOf" srcId="{1E76BAE9-9F0C-413A-8F2D-9BDFA6E5BAAF}" destId="{9AB8EF58-4031-4812-AF4E-8F0AB014DBAF}" srcOrd="0" destOrd="0" presId="urn:microsoft.com/office/officeart/2005/8/layout/pyramid2"/>
    <dgm:cxn modelId="{6823801C-80B0-49ED-9E56-DB0E5B9FF425}" srcId="{412A324B-7CCF-4ADC-A780-0120A22070AF}" destId="{1E76BAE9-9F0C-413A-8F2D-9BDFA6E5BAAF}" srcOrd="3" destOrd="0" parTransId="{4B9A7392-AAA8-40BC-81A1-E5794599D40E}" sibTransId="{EDB8AC78-AF13-4B69-AA5E-5BF00741F9FB}"/>
    <dgm:cxn modelId="{7FCE49DB-F39A-4484-83ED-9EA340082DE7}" type="presOf" srcId="{F87AA49E-D3FD-44B0-A8EF-010DEC69506B}" destId="{57412571-B444-447C-B888-0DF688718C8C}" srcOrd="0" destOrd="0" presId="urn:microsoft.com/office/officeart/2005/8/layout/pyramid2"/>
    <dgm:cxn modelId="{7CB04DEE-C0A9-4B3E-8171-0DAB5C30EBD0}" type="presParOf" srcId="{5E086B57-357C-4884-BC77-CEABD9B2F79C}" destId="{7CDE61CE-9B03-4097-83EA-9F97E0A261EC}" srcOrd="0" destOrd="0" presId="urn:microsoft.com/office/officeart/2005/8/layout/pyramid2"/>
    <dgm:cxn modelId="{AF4C6D1C-AAB9-4E61-A77B-CE51DC65FC7C}" type="presParOf" srcId="{5E086B57-357C-4884-BC77-CEABD9B2F79C}" destId="{A1B8F719-1C75-42BC-B22C-86C5A02EBBF0}" srcOrd="1" destOrd="0" presId="urn:microsoft.com/office/officeart/2005/8/layout/pyramid2"/>
    <dgm:cxn modelId="{ED0B0852-0E7D-49F9-AEC2-03B73F000982}" type="presParOf" srcId="{A1B8F719-1C75-42BC-B22C-86C5A02EBBF0}" destId="{57412571-B444-447C-B888-0DF688718C8C}" srcOrd="0" destOrd="0" presId="urn:microsoft.com/office/officeart/2005/8/layout/pyramid2"/>
    <dgm:cxn modelId="{39272F50-6665-47DB-82DB-526E62CFA694}" type="presParOf" srcId="{A1B8F719-1C75-42BC-B22C-86C5A02EBBF0}" destId="{EB2B4A41-04B0-4AAC-851E-E53E118488BF}" srcOrd="1" destOrd="0" presId="urn:microsoft.com/office/officeart/2005/8/layout/pyramid2"/>
    <dgm:cxn modelId="{215FD9AE-1201-48AB-BEE0-FAAFB736CD20}" type="presParOf" srcId="{A1B8F719-1C75-42BC-B22C-86C5A02EBBF0}" destId="{A8D16900-CA7B-4B65-BC97-A82A4551E6FF}" srcOrd="2" destOrd="0" presId="urn:microsoft.com/office/officeart/2005/8/layout/pyramid2"/>
    <dgm:cxn modelId="{DB75EA59-688D-4F6F-BB14-3181BC03EBDF}" type="presParOf" srcId="{A1B8F719-1C75-42BC-B22C-86C5A02EBBF0}" destId="{90ED659D-2F07-46D0-A74F-14BD5CF09855}" srcOrd="3" destOrd="0" presId="urn:microsoft.com/office/officeart/2005/8/layout/pyramid2"/>
    <dgm:cxn modelId="{14DE66C2-E7D1-4F84-9510-2F9A55DD184F}" type="presParOf" srcId="{A1B8F719-1C75-42BC-B22C-86C5A02EBBF0}" destId="{40A80D47-4ADE-4706-8E1C-884381DEED8D}" srcOrd="4" destOrd="0" presId="urn:microsoft.com/office/officeart/2005/8/layout/pyramid2"/>
    <dgm:cxn modelId="{BFE9DD84-A377-4D29-8D95-34561F00DFFB}" type="presParOf" srcId="{A1B8F719-1C75-42BC-B22C-86C5A02EBBF0}" destId="{6CBD388E-D0C0-43F0-90DE-344E72D7C384}" srcOrd="5" destOrd="0" presId="urn:microsoft.com/office/officeart/2005/8/layout/pyramid2"/>
    <dgm:cxn modelId="{654724D5-4776-4B9C-B4FB-43D6131BA80F}" type="presParOf" srcId="{A1B8F719-1C75-42BC-B22C-86C5A02EBBF0}" destId="{9AB8EF58-4031-4812-AF4E-8F0AB014DBAF}" srcOrd="6" destOrd="0" presId="urn:microsoft.com/office/officeart/2005/8/layout/pyramid2"/>
    <dgm:cxn modelId="{6631AEAF-66FE-45D1-A3A3-2AFF7FC87E6C}" type="presParOf" srcId="{A1B8F719-1C75-42BC-B22C-86C5A02EBBF0}" destId="{66C5C453-26F2-4C7D-9B2D-C70A09F501EF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1FFD3A0-548F-4F36-9CAE-D5884D208DF6}">
      <dsp:nvSpPr>
        <dsp:cNvPr id="0" name=""/>
        <dsp:cNvSpPr/>
      </dsp:nvSpPr>
      <dsp:spPr>
        <a:xfrm>
          <a:off x="2830559" y="167"/>
          <a:ext cx="4700129" cy="173454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Silnější postavení, přijímá návrhy zákonů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Zřizuje výbory, které vyjednávají návrhy zákonů  (např.  Mandátový, petiční)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V čele stojí předseda, který řídí schůze</a:t>
          </a:r>
          <a:endParaRPr lang="cs-CZ" sz="1500" kern="1200" dirty="0"/>
        </a:p>
      </dsp:txBody>
      <dsp:txXfrm>
        <a:off x="2830559" y="167"/>
        <a:ext cx="4700129" cy="1734549"/>
      </dsp:txXfrm>
    </dsp:sp>
    <dsp:sp modelId="{398E1D11-426D-4C9A-8C6F-69C1D68FBE1B}">
      <dsp:nvSpPr>
        <dsp:cNvPr id="0" name=""/>
        <dsp:cNvSpPr/>
      </dsp:nvSpPr>
      <dsp:spPr>
        <a:xfrm>
          <a:off x="318183" y="346258"/>
          <a:ext cx="2512376" cy="1042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Poslanecká sněmovna</a:t>
          </a:r>
          <a:endParaRPr lang="cs-CZ" sz="2900" kern="1200" dirty="0"/>
        </a:p>
      </dsp:txBody>
      <dsp:txXfrm>
        <a:off x="318183" y="346258"/>
        <a:ext cx="2512376" cy="1042368"/>
      </dsp:txXfrm>
    </dsp:sp>
    <dsp:sp modelId="{28321FED-42FD-4CB2-8A8A-EBA507C0ED75}">
      <dsp:nvSpPr>
        <dsp:cNvPr id="0" name=""/>
        <dsp:cNvSpPr/>
      </dsp:nvSpPr>
      <dsp:spPr>
        <a:xfrm>
          <a:off x="2829489" y="1872208"/>
          <a:ext cx="4704724" cy="187204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Nerozpustitelný, ale každé 2 roky se obměňuje 1/3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Brzda Poslanecké sněmovny (nepřijme návrh zákona přijatý sněmovnou)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Zástupný legislativní orgán při rozpuštění sněmovny</a:t>
          </a:r>
          <a:endParaRPr lang="cs-CZ" sz="1500" kern="1200" dirty="0"/>
        </a:p>
      </dsp:txBody>
      <dsp:txXfrm>
        <a:off x="2829489" y="1872208"/>
        <a:ext cx="4704724" cy="1872040"/>
      </dsp:txXfrm>
    </dsp:sp>
    <dsp:sp modelId="{F7C517FF-E529-4574-9EAB-9D38992D4B55}">
      <dsp:nvSpPr>
        <dsp:cNvPr id="0" name=""/>
        <dsp:cNvSpPr/>
      </dsp:nvSpPr>
      <dsp:spPr>
        <a:xfrm>
          <a:off x="314657" y="2274188"/>
          <a:ext cx="2514831" cy="10416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Senát</a:t>
          </a:r>
          <a:endParaRPr lang="cs-CZ" sz="2900" kern="1200" dirty="0"/>
        </a:p>
      </dsp:txBody>
      <dsp:txXfrm>
        <a:off x="314657" y="2274188"/>
        <a:ext cx="2514831" cy="10416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CDE61CE-9B03-4097-83EA-9F97E0A261EC}">
      <dsp:nvSpPr>
        <dsp:cNvPr id="0" name=""/>
        <dsp:cNvSpPr/>
      </dsp:nvSpPr>
      <dsp:spPr>
        <a:xfrm>
          <a:off x="1454864" y="0"/>
          <a:ext cx="4625975" cy="462597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12571-B444-447C-B888-0DF688718C8C}">
      <dsp:nvSpPr>
        <dsp:cNvPr id="0" name=""/>
        <dsp:cNvSpPr/>
      </dsp:nvSpPr>
      <dsp:spPr>
        <a:xfrm>
          <a:off x="3767851" y="463049"/>
          <a:ext cx="3006883" cy="8221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Nejvyšší soud (Brno)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Nejvyšší správní soud (Brno)</a:t>
          </a:r>
        </a:p>
      </dsp:txBody>
      <dsp:txXfrm>
        <a:off x="3767851" y="463049"/>
        <a:ext cx="3006883" cy="822194"/>
      </dsp:txXfrm>
    </dsp:sp>
    <dsp:sp modelId="{A8D16900-CA7B-4B65-BC97-A82A4551E6FF}">
      <dsp:nvSpPr>
        <dsp:cNvPr id="0" name=""/>
        <dsp:cNvSpPr/>
      </dsp:nvSpPr>
      <dsp:spPr>
        <a:xfrm>
          <a:off x="3767851" y="1388018"/>
          <a:ext cx="3006883" cy="8221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Vrchní soudy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(Praha a Olomouc)</a:t>
          </a:r>
          <a:endParaRPr lang="cs-CZ" sz="1800" kern="1200" dirty="0"/>
        </a:p>
      </dsp:txBody>
      <dsp:txXfrm>
        <a:off x="3767851" y="1388018"/>
        <a:ext cx="3006883" cy="822194"/>
      </dsp:txXfrm>
    </dsp:sp>
    <dsp:sp modelId="{40A80D47-4ADE-4706-8E1C-884381DEED8D}">
      <dsp:nvSpPr>
        <dsp:cNvPr id="0" name=""/>
        <dsp:cNvSpPr/>
      </dsp:nvSpPr>
      <dsp:spPr>
        <a:xfrm>
          <a:off x="3767851" y="2312987"/>
          <a:ext cx="3006883" cy="8221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Krajské soudy</a:t>
          </a:r>
          <a:endParaRPr lang="cs-CZ" sz="1800" kern="1200" dirty="0"/>
        </a:p>
      </dsp:txBody>
      <dsp:txXfrm>
        <a:off x="3767851" y="2312987"/>
        <a:ext cx="3006883" cy="822194"/>
      </dsp:txXfrm>
    </dsp:sp>
    <dsp:sp modelId="{9AB8EF58-4031-4812-AF4E-8F0AB014DBAF}">
      <dsp:nvSpPr>
        <dsp:cNvPr id="0" name=""/>
        <dsp:cNvSpPr/>
      </dsp:nvSpPr>
      <dsp:spPr>
        <a:xfrm>
          <a:off x="3767851" y="3237956"/>
          <a:ext cx="3006883" cy="8221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Okresní soudy</a:t>
          </a:r>
          <a:endParaRPr lang="cs-CZ" sz="1800" kern="1200" dirty="0"/>
        </a:p>
      </dsp:txBody>
      <dsp:txXfrm>
        <a:off x="3767851" y="3237956"/>
        <a:ext cx="3006883" cy="822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0187530"/>
              </p:ext>
            </p:extLst>
          </p:nvPr>
        </p:nvGraphicFramePr>
        <p:xfrm>
          <a:off x="899592" y="1988842"/>
          <a:ext cx="7704856" cy="4680516"/>
        </p:xfrm>
        <a:graphic>
          <a:graphicData uri="http://schemas.openxmlformats.org/drawingml/2006/table">
            <a:tbl>
              <a:tblPr/>
              <a:tblGrid>
                <a:gridCol w="1962329"/>
                <a:gridCol w="5742527"/>
              </a:tblGrid>
              <a:tr h="3754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3754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6396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3754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828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Složky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státní moci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3754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3754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9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popsat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jednotlivé složky státní moci a přiblížit principy, na kterých tyto složky stojí.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3754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1. 2014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080639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SLOŽKY STÁTNÍ MOCI - OBSAH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/>
              <a:t>1) Moc zákonodárná (legislativa)</a:t>
            </a:r>
          </a:p>
          <a:p>
            <a:pPr>
              <a:buNone/>
            </a:pPr>
            <a:r>
              <a:rPr lang="cs-CZ" sz="2800" dirty="0" smtClean="0"/>
              <a:t>	Parlament</a:t>
            </a:r>
          </a:p>
          <a:p>
            <a:pPr>
              <a:buNone/>
            </a:pPr>
            <a:r>
              <a:rPr lang="cs-CZ" sz="2800" dirty="0" smtClean="0"/>
              <a:t>2) Moc soudní (justice)</a:t>
            </a:r>
          </a:p>
          <a:p>
            <a:pPr>
              <a:buNone/>
            </a:pPr>
            <a:r>
              <a:rPr lang="cs-CZ" sz="2800" dirty="0" smtClean="0"/>
              <a:t>	Ústavní soud</a:t>
            </a:r>
          </a:p>
          <a:p>
            <a:pPr>
              <a:buNone/>
            </a:pPr>
            <a:r>
              <a:rPr lang="cs-CZ" sz="2800" dirty="0" smtClean="0"/>
              <a:t>	Nezávislé soudy</a:t>
            </a:r>
          </a:p>
          <a:p>
            <a:pPr>
              <a:buNone/>
            </a:pPr>
            <a:r>
              <a:rPr lang="cs-CZ" sz="2800" dirty="0" smtClean="0"/>
              <a:t>3) Moc  výkonná (exekutiva)</a:t>
            </a:r>
          </a:p>
          <a:p>
            <a:pPr>
              <a:buNone/>
            </a:pPr>
            <a:r>
              <a:rPr lang="cs-CZ" sz="2800" dirty="0" smtClean="0"/>
              <a:t>	Vláda </a:t>
            </a:r>
          </a:p>
          <a:p>
            <a:pPr>
              <a:buNone/>
            </a:pPr>
            <a:r>
              <a:rPr lang="cs-CZ" sz="2800" dirty="0" smtClean="0"/>
              <a:t>	Prezident  </a:t>
            </a:r>
          </a:p>
          <a:p>
            <a:pPr>
              <a:buNone/>
            </a:pPr>
            <a:r>
              <a:rPr lang="cs-CZ" sz="2800" dirty="0" smtClean="0"/>
              <a:t>	Státní zastupitelství</a:t>
            </a:r>
          </a:p>
          <a:p>
            <a:pPr>
              <a:buNone/>
            </a:pPr>
            <a:r>
              <a:rPr lang="cs-CZ" sz="2800" dirty="0" smtClean="0"/>
              <a:t>Principy:</a:t>
            </a:r>
          </a:p>
          <a:p>
            <a:pPr marL="633222" indent="-514350">
              <a:buAutoNum type="alphaLcParenR"/>
            </a:pPr>
            <a:r>
              <a:rPr lang="cs-CZ" sz="2800" dirty="0" smtClean="0"/>
              <a:t>Brzd a rovnovah</a:t>
            </a:r>
          </a:p>
          <a:p>
            <a:pPr marL="633222" indent="-514350">
              <a:buAutoNum type="alphaLcParenR"/>
            </a:pPr>
            <a:r>
              <a:rPr lang="cs-CZ" sz="2800" dirty="0" smtClean="0"/>
              <a:t>Oddělení mocí</a:t>
            </a:r>
          </a:p>
          <a:p>
            <a:pPr marL="633222" indent="-514350">
              <a:buAutoNum type="alphaLcParenR"/>
            </a:pPr>
            <a:endParaRPr lang="cs-CZ" dirty="0" smtClean="0"/>
          </a:p>
        </p:txBody>
      </p:sp>
      <p:pic>
        <p:nvPicPr>
          <p:cNvPr id="4" name="Obrázek 3" descr="MH9000159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852936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 ZÁKONODÁRNÁ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 rukou dvoukomorového Parlamentu ČR</a:t>
            </a:r>
          </a:p>
          <a:p>
            <a:r>
              <a:rPr lang="cs-CZ" sz="2400" dirty="0" smtClean="0"/>
              <a:t>Poslanecká sněmovna (200 poslanců) a Senát (81 senátorů)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683568" y="2780928"/>
          <a:ext cx="7848872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POSLANECKÁ SNĚMOVNA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1081941"/>
          </a:xfrm>
        </p:spPr>
        <p:txBody>
          <a:bodyPr>
            <a:normAutofit fontScale="92500" lnSpcReduction="10000"/>
          </a:bodyPr>
          <a:lstStyle/>
          <a:p>
            <a:endParaRPr lang="cs-CZ" sz="2400" dirty="0" smtClean="0"/>
          </a:p>
          <a:p>
            <a:r>
              <a:rPr lang="cs-CZ" sz="2400" dirty="0" err="1" smtClean="0"/>
              <a:t>Thunovský</a:t>
            </a:r>
            <a:r>
              <a:rPr lang="cs-CZ" sz="2400" dirty="0" smtClean="0"/>
              <a:t> palác  </a:t>
            </a:r>
          </a:p>
          <a:p>
            <a:r>
              <a:rPr lang="cs-CZ" sz="2400" dirty="0" smtClean="0"/>
              <a:t>Zasedací sál PS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                                                                    </a:t>
            </a:r>
          </a:p>
          <a:p>
            <a:pPr algn="ctr">
              <a:buNone/>
            </a:pPr>
            <a:r>
              <a:rPr lang="cs-CZ" sz="2400" dirty="0" smtClean="0"/>
              <a:t>                                              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1009933"/>
          </a:xfrm>
        </p:spPr>
        <p:txBody>
          <a:bodyPr>
            <a:noAutofit/>
          </a:bodyPr>
          <a:lstStyle/>
          <a:p>
            <a:r>
              <a:rPr lang="cs-CZ" sz="2200" dirty="0" smtClean="0"/>
              <a:t>LOGO POSLANECKÉ SNĚMOVNY</a:t>
            </a:r>
            <a:endParaRPr lang="cs-CZ" sz="2200" dirty="0"/>
          </a:p>
        </p:txBody>
      </p:sp>
      <p:pic>
        <p:nvPicPr>
          <p:cNvPr id="11" name="Zástupný symbol pro obsah 10" descr="PSP_CR_logo.pn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5199330" y="2783765"/>
            <a:ext cx="2685038" cy="3617035"/>
          </a:xfrm>
        </p:spPr>
      </p:pic>
      <p:pic>
        <p:nvPicPr>
          <p:cNvPr id="7" name="Obrázek 6" descr="800px-Zasedací_sál_Poslanecké_sněmovn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3429000"/>
            <a:ext cx="3576398" cy="2682299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SENÁT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VALDŠTEJNSKÝ PALÁC</a:t>
            </a:r>
          </a:p>
          <a:p>
            <a:r>
              <a:rPr lang="cs-CZ" dirty="0" smtClean="0"/>
              <a:t>Sídlo senátu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PŘEDSEDA SENÁTU</a:t>
            </a:r>
          </a:p>
          <a:p>
            <a:r>
              <a:rPr lang="cs-CZ" dirty="0" smtClean="0"/>
              <a:t>MILAN ŠTĚCH</a:t>
            </a:r>
            <a:endParaRPr lang="cs-CZ" dirty="0"/>
          </a:p>
        </p:txBody>
      </p:sp>
      <p:pic>
        <p:nvPicPr>
          <p:cNvPr id="7" name="Zástupný symbol pro obsah 6" descr="800px-Senat_Wallenstein_palace_Prague_4677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539553" y="3417993"/>
            <a:ext cx="3384376" cy="2538282"/>
          </a:xfrm>
        </p:spPr>
      </p:pic>
      <p:pic>
        <p:nvPicPr>
          <p:cNvPr id="8" name="Obrázek 7" descr="412px-Milan_Stech_in_20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2996952"/>
            <a:ext cx="2001768" cy="2910337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 VÝKONNÁ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33222" indent="-514350">
              <a:buNone/>
            </a:pPr>
            <a:r>
              <a:rPr lang="cs-CZ" b="1" u="sng" dirty="0" smtClean="0"/>
              <a:t>1) PREZIDENT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dirty="0" smtClean="0"/>
              <a:t>	</a:t>
            </a:r>
            <a:r>
              <a:rPr lang="cs-CZ" sz="2400" dirty="0" smtClean="0"/>
              <a:t>Hlava státu, volen přímo občany, volební období 5 let</a:t>
            </a:r>
          </a:p>
          <a:p>
            <a:pPr marL="633222" indent="-514350">
              <a:buNone/>
            </a:pPr>
            <a:r>
              <a:rPr lang="cs-CZ" sz="2400" dirty="0" smtClean="0"/>
              <a:t>Pravomoci</a:t>
            </a:r>
          </a:p>
          <a:p>
            <a:pPr marL="633222" indent="-514350">
              <a:buAutoNum type="alphaLcParenR"/>
            </a:pPr>
            <a:r>
              <a:rPr lang="cs-CZ" sz="2400" dirty="0" smtClean="0"/>
              <a:t>Bez kontrasignace: např. právo </a:t>
            </a:r>
            <a:r>
              <a:rPr lang="cs-CZ" sz="2400" dirty="0" err="1" smtClean="0"/>
              <a:t>suspenzivního</a:t>
            </a:r>
            <a:r>
              <a:rPr lang="cs-CZ" sz="2400" dirty="0" smtClean="0"/>
              <a:t> veta</a:t>
            </a:r>
          </a:p>
          <a:p>
            <a:pPr marL="633222" indent="-514350">
              <a:buAutoNum type="alphaLcParenR"/>
            </a:pPr>
            <a:r>
              <a:rPr lang="cs-CZ" sz="2400" dirty="0" smtClean="0"/>
              <a:t>S kontrasignací: např. amnestie, jmenování soudců</a:t>
            </a:r>
          </a:p>
          <a:p>
            <a:pPr marL="633222" indent="-514350">
              <a:buNone/>
            </a:pPr>
            <a:r>
              <a:rPr lang="cs-CZ" b="1" u="sng" dirty="0" smtClean="0"/>
              <a:t>2) VLÁDA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sz="2400" dirty="0" smtClean="0"/>
              <a:t>Vrcholný orgán výkonné moci, složen z předsedy (premiéra), místopředsedů a ministrů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sz="2400" dirty="0" smtClean="0"/>
              <a:t>Je oprávněna vydávat nařízení</a:t>
            </a:r>
          </a:p>
          <a:p>
            <a:pPr marL="633222" indent="-514350">
              <a:buNone/>
            </a:pPr>
            <a:r>
              <a:rPr lang="cs-CZ" b="1" u="sng" dirty="0" smtClean="0"/>
              <a:t>3) STÁTNÍ ZASTUPITELSTVÍ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sz="2400" dirty="0" smtClean="0"/>
              <a:t>Zastupuje veřejnou žalobu v trestním řízení</a:t>
            </a:r>
          </a:p>
          <a:p>
            <a:pPr marL="633222" indent="-514350">
              <a:buNone/>
            </a:pPr>
            <a:endParaRPr lang="cs-CZ" b="1" u="sng" dirty="0" smtClean="0"/>
          </a:p>
          <a:p>
            <a:pPr marL="633222" indent="-514350">
              <a:buNone/>
            </a:pPr>
            <a:endParaRPr lang="cs-CZ" b="1" u="sng" dirty="0" smtClean="0"/>
          </a:p>
          <a:p>
            <a:pPr marL="633222" indent="-514350">
              <a:buNone/>
            </a:pPr>
            <a:endParaRPr lang="cs-CZ" b="1" u="sng" dirty="0" smtClean="0"/>
          </a:p>
          <a:p>
            <a:pPr marL="633222" indent="-514350">
              <a:buNone/>
            </a:pPr>
            <a:endParaRPr lang="cs-CZ" b="1" u="sng" dirty="0" smtClean="0"/>
          </a:p>
          <a:p>
            <a:pPr marL="633222" indent="-514350">
              <a:buNone/>
            </a:pPr>
            <a:endParaRPr lang="cs-CZ" b="1" u="sng" dirty="0" smtClean="0"/>
          </a:p>
          <a:p>
            <a:pPr marL="633222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505877"/>
          </a:xfrm>
        </p:spPr>
        <p:txBody>
          <a:bodyPr/>
          <a:lstStyle/>
          <a:p>
            <a:r>
              <a:rPr lang="cs-CZ" dirty="0" smtClean="0"/>
              <a:t>ministerstva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32856"/>
            <a:ext cx="4040188" cy="4267944"/>
          </a:xfrm>
        </p:spPr>
        <p:txBody>
          <a:bodyPr>
            <a:normAutofit fontScale="92500" lnSpcReduction="20000"/>
          </a:bodyPr>
          <a:lstStyle/>
          <a:p>
            <a:pPr marL="576072" indent="-457200">
              <a:buAutoNum type="arabicParenR"/>
            </a:pPr>
            <a:r>
              <a:rPr lang="cs-CZ" dirty="0" smtClean="0"/>
              <a:t>Zahraničních věcí</a:t>
            </a:r>
          </a:p>
          <a:p>
            <a:pPr marL="576072" indent="-457200">
              <a:buAutoNum type="arabicParenR"/>
            </a:pPr>
            <a:r>
              <a:rPr lang="cs-CZ" dirty="0" smtClean="0"/>
              <a:t>Financí</a:t>
            </a:r>
          </a:p>
          <a:p>
            <a:pPr marL="576072" indent="-457200">
              <a:buAutoNum type="arabicParenR"/>
            </a:pPr>
            <a:r>
              <a:rPr lang="cs-CZ" dirty="0" smtClean="0"/>
              <a:t>Průmyslu a obchodu</a:t>
            </a:r>
          </a:p>
          <a:p>
            <a:pPr marL="576072" indent="-457200">
              <a:buAutoNum type="arabicParenR"/>
            </a:pPr>
            <a:r>
              <a:rPr lang="cs-CZ" dirty="0" smtClean="0"/>
              <a:t>Vnitra</a:t>
            </a:r>
          </a:p>
          <a:p>
            <a:pPr marL="576072" indent="-457200">
              <a:buAutoNum type="arabicParenR"/>
            </a:pPr>
            <a:r>
              <a:rPr lang="cs-CZ" dirty="0" smtClean="0"/>
              <a:t>Obrany</a:t>
            </a:r>
          </a:p>
          <a:p>
            <a:pPr marL="576072" indent="-457200">
              <a:buAutoNum type="arabicParenR"/>
            </a:pPr>
            <a:r>
              <a:rPr lang="cs-CZ" dirty="0" smtClean="0"/>
              <a:t>Práce a sociálních věcí</a:t>
            </a:r>
          </a:p>
          <a:p>
            <a:pPr marL="576072" indent="-457200">
              <a:buAutoNum type="arabicParenR"/>
            </a:pPr>
            <a:r>
              <a:rPr lang="cs-CZ" dirty="0" smtClean="0"/>
              <a:t>Životního prostředí</a:t>
            </a:r>
          </a:p>
          <a:p>
            <a:pPr marL="576072" indent="-457200">
              <a:buAutoNum type="arabicParenR"/>
            </a:pPr>
            <a:r>
              <a:rPr lang="cs-CZ" dirty="0" smtClean="0"/>
              <a:t>Pro místní rozvoj</a:t>
            </a:r>
          </a:p>
          <a:p>
            <a:pPr marL="576072" indent="-457200">
              <a:buAutoNum type="arabicParenR"/>
            </a:pPr>
            <a:r>
              <a:rPr lang="cs-CZ" dirty="0" smtClean="0"/>
              <a:t>Dopravy</a:t>
            </a:r>
          </a:p>
          <a:p>
            <a:pPr marL="576072" indent="-457200">
              <a:buAutoNum type="arabicParenR"/>
            </a:pPr>
            <a:r>
              <a:rPr lang="cs-CZ" dirty="0" smtClean="0"/>
              <a:t>Zemědělství</a:t>
            </a:r>
          </a:p>
          <a:p>
            <a:pPr marL="576072" indent="-457200">
              <a:buAutoNum type="arabicParenR"/>
            </a:pPr>
            <a:r>
              <a:rPr lang="cs-CZ" dirty="0" smtClean="0"/>
              <a:t>Školství, mládeže a tělovýchovy</a:t>
            </a:r>
          </a:p>
          <a:p>
            <a:pPr marL="576072" indent="-457200">
              <a:buAutoNum type="arabicParenR"/>
            </a:pPr>
            <a:r>
              <a:rPr lang="cs-CZ" dirty="0" smtClean="0"/>
              <a:t>Kultury</a:t>
            </a:r>
          </a:p>
          <a:p>
            <a:pPr marL="576072" indent="-457200">
              <a:buAutoNum type="arabicParenR"/>
            </a:pPr>
            <a:r>
              <a:rPr lang="cs-CZ" dirty="0" smtClean="0"/>
              <a:t>Zdravotnictví</a:t>
            </a:r>
          </a:p>
          <a:p>
            <a:pPr marL="576072" indent="-457200">
              <a:buAutoNum type="arabicParenR"/>
            </a:pPr>
            <a:r>
              <a:rPr lang="cs-CZ" dirty="0" smtClean="0"/>
              <a:t>spravedlnosti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56793"/>
            <a:ext cx="4041775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Sídlo Vlády</a:t>
            </a:r>
          </a:p>
          <a:p>
            <a:r>
              <a:rPr lang="cs-CZ" dirty="0" smtClean="0"/>
              <a:t>Strakova akademie</a:t>
            </a:r>
          </a:p>
          <a:p>
            <a:endParaRPr lang="cs-CZ" dirty="0"/>
          </a:p>
        </p:txBody>
      </p:sp>
      <p:pic>
        <p:nvPicPr>
          <p:cNvPr id="7" name="Zástupný symbol pro obsah 6" descr="787px-Garden_of_Straka_Academy,_Prague_Malá_Strana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996952"/>
            <a:ext cx="4041775" cy="3081404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MOC SOUDNÍ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Obdélník 9"/>
          <p:cNvSpPr/>
          <p:nvPr/>
        </p:nvSpPr>
        <p:spPr>
          <a:xfrm>
            <a:off x="539552" y="2204864"/>
            <a:ext cx="2210544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ÚSTAVNÍ SOUD</a:t>
            </a:r>
          </a:p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(stojí mimo soustavu)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BUDOVA ÚSTAVNÍHO SOUDU   V BRNĚ</a:t>
            </a:r>
          </a:p>
        </p:txBody>
      </p:sp>
      <p:pic>
        <p:nvPicPr>
          <p:cNvPr id="10" name="Zástupný symbol pro obsah 9" descr="800px-Ústavní_soud,_Brno_Joštova_-_pohled_z_krajského_úřadu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910086"/>
            <a:ext cx="4040188" cy="3030141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14583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2132856"/>
            <a:ext cx="4041775" cy="426794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Složení: 15 soudců jmenovaných na 10 let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Orgán ochrany ústavnosti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Činnost: např. rozhoduje o ústavní stížnosti, o zrušení zákonů 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644008" y="4509120"/>
            <a:ext cx="424847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ITC Zapf Chancery" pitchFamily="66" charset="-18"/>
              </a:rPr>
              <a:t>Slib soudce Ústavního soudu: „Slibuji na svou čest a svědomí, že budu chránit neporušitelnost přirozených práv člověka a práv občan, řídit se ústavními zákony a rozhodovat podle svého nejlepšího přesvědčení nezávisle a nestranně.“</a:t>
            </a:r>
            <a:endParaRPr lang="cs-CZ" dirty="0">
              <a:solidFill>
                <a:schemeClr val="tx2"/>
              </a:solidFill>
              <a:latin typeface="ITC Zapf Chancery" pitchFamily="66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ODDĚLENÍ MOCÍ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Moc není soustředěna v rukou jednoho státního orgánu</a:t>
            </a:r>
          </a:p>
          <a:p>
            <a:r>
              <a:rPr lang="cs-CZ" b="1" dirty="0" smtClean="0"/>
              <a:t>John </a:t>
            </a:r>
            <a:r>
              <a:rPr lang="cs-CZ" b="1" dirty="0" err="1" smtClean="0"/>
              <a:t>Locke</a:t>
            </a:r>
            <a:r>
              <a:rPr lang="cs-CZ" b="1" dirty="0" smtClean="0"/>
              <a:t>  </a:t>
            </a:r>
            <a:r>
              <a:rPr lang="cs-CZ" dirty="0" smtClean="0"/>
              <a:t>jako jeden z prvních přišel s myšlenkou dělby moci, ale nepočítal s justicí</a:t>
            </a:r>
          </a:p>
          <a:p>
            <a:r>
              <a:rPr lang="cs-CZ" b="1" dirty="0" smtClean="0"/>
              <a:t>Charles de </a:t>
            </a:r>
            <a:r>
              <a:rPr lang="cs-CZ" b="1" dirty="0" err="1" smtClean="0"/>
              <a:t>Montesquieu</a:t>
            </a:r>
            <a:r>
              <a:rPr lang="cs-CZ" b="1" dirty="0" smtClean="0"/>
              <a:t> </a:t>
            </a:r>
            <a:r>
              <a:rPr lang="cs-CZ" dirty="0" smtClean="0"/>
              <a:t>rozdělil moc na zákonodárnou, výkonnou a soudní</a:t>
            </a:r>
          </a:p>
          <a:p>
            <a:r>
              <a:rPr lang="cs-CZ" dirty="0" smtClean="0"/>
              <a:t>Deklarace práv člověka a občana pak výslovně prohlásila: „ Společnost, ve které není zajištěna záruka práv a vytyčena dělba moci, nemá vůbec ústavu.“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BRZD A ROVNOVÁH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Složky státní moci jsou odděleny, ale navzájem se vyvažují a omezují</a:t>
            </a:r>
          </a:p>
          <a:p>
            <a:r>
              <a:rPr lang="cs-CZ" dirty="0" smtClean="0"/>
              <a:t>Tzn. </a:t>
            </a:r>
            <a:r>
              <a:rPr lang="cs-CZ" dirty="0" smtClean="0"/>
              <a:t>rozhodnutí </a:t>
            </a:r>
            <a:r>
              <a:rPr lang="cs-CZ" dirty="0" smtClean="0"/>
              <a:t>orgánu jedné složky</a:t>
            </a:r>
          </a:p>
          <a:p>
            <a:pPr>
              <a:buNone/>
            </a:pPr>
            <a:r>
              <a:rPr lang="cs-CZ" dirty="0" smtClean="0"/>
              <a:t>	mohou být ostatními </a:t>
            </a:r>
          </a:p>
          <a:p>
            <a:pPr>
              <a:buNone/>
            </a:pPr>
            <a:r>
              <a:rPr lang="cs-CZ" dirty="0" smtClean="0"/>
              <a:t>	orgány korigována </a:t>
            </a:r>
          </a:p>
          <a:p>
            <a:pPr>
              <a:buNone/>
            </a:pPr>
            <a:r>
              <a:rPr lang="cs-CZ" dirty="0" smtClean="0"/>
              <a:t>	popř. zrušena.</a:t>
            </a:r>
          </a:p>
          <a:p>
            <a:endParaRPr lang="cs-CZ" dirty="0"/>
          </a:p>
        </p:txBody>
      </p:sp>
      <p:pic>
        <p:nvPicPr>
          <p:cNvPr id="4" name="Obrázek 3" descr="MH9004092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861048"/>
            <a:ext cx="2448272" cy="244827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 Utvořte správné dvojice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14583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1916832"/>
            <a:ext cx="4040188" cy="44839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Moc zákonodárná kontroluje moc výkonnou.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Moc soudní kontroluje legislativu.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Justice kontroluje moc výkonnou.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Exekutiva kontroluje legislativu.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14583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041775" cy="44839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Ústavní soud zbaví prezidenta republiky úřadu pro velezradu.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Poslanecká sněmovna vysloví nedůvěru vládě.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Prezident rozpustí Poslaneckou sněmovnu.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Ústavní soud zruší zákon přijatý Parlamentem.</a:t>
            </a:r>
            <a:endParaRPr lang="cs-CZ" sz="2000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3995936" y="2276872"/>
            <a:ext cx="914400" cy="9144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275856" y="3212976"/>
            <a:ext cx="1656184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3419872" y="2420888"/>
            <a:ext cx="1656184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4283968" y="4221088"/>
            <a:ext cx="720080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77330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40960" cy="5112568"/>
          </a:xfrm>
        </p:spPr>
        <p:txBody>
          <a:bodyPr>
            <a:noAutofit/>
          </a:bodyPr>
          <a:lstStyle/>
          <a:p>
            <a:r>
              <a:rPr lang="cs-CZ" sz="1600" dirty="0"/>
              <a:t>DVOŘÁK, Jan, a kol. </a:t>
            </a:r>
            <a:r>
              <a:rPr lang="cs-CZ" sz="1600" i="1" dirty="0"/>
              <a:t>Odmaturuj ze společenských věd.</a:t>
            </a:r>
            <a:r>
              <a:rPr lang="cs-CZ" sz="1600" dirty="0"/>
              <a:t> 1. vyd. Brno: </a:t>
            </a:r>
            <a:r>
              <a:rPr lang="cs-CZ" sz="1600" dirty="0" err="1"/>
              <a:t>Didaktis</a:t>
            </a:r>
            <a:r>
              <a:rPr lang="cs-CZ" sz="1600" dirty="0"/>
              <a:t>, 2008, 256 s. ISBN 978-80-7358-122-0</a:t>
            </a:r>
            <a:r>
              <a:rPr lang="cs-CZ" sz="1600" dirty="0" smtClean="0"/>
              <a:t>.</a:t>
            </a:r>
            <a:endParaRPr lang="cs-CZ" sz="1600" dirty="0"/>
          </a:p>
          <a:p>
            <a:r>
              <a:rPr lang="cs-CZ" sz="1600" dirty="0"/>
              <a:t>FILIP, Jan, Josef ZIMEK a Jan SVATOŇ. </a:t>
            </a:r>
            <a:r>
              <a:rPr lang="cs-CZ" sz="1600" i="1" dirty="0"/>
              <a:t>Základy státovědy</a:t>
            </a:r>
            <a:r>
              <a:rPr lang="cs-CZ" sz="1600" dirty="0"/>
              <a:t>. 1. vyd. Brno, 1994, 258 s. Edice učebnic Právnické fakulty Masarykovy univerzity v Brně. ISBN 80-210-0868-7. </a:t>
            </a:r>
            <a:endParaRPr lang="cs-CZ" sz="1600" dirty="0" smtClean="0"/>
          </a:p>
          <a:p>
            <a:r>
              <a:rPr lang="pt-BR" sz="1600" dirty="0" smtClean="0"/>
              <a:t>AUTOR NEUVEDEN. </a:t>
            </a:r>
            <a:r>
              <a:rPr lang="pt-BR" sz="1600" i="1" dirty="0" smtClean="0"/>
              <a:t>http://office.microsoft.com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27</a:t>
            </a:r>
            <a:r>
              <a:rPr lang="pt-BR" sz="1600" dirty="0" smtClean="0"/>
              <a:t>.</a:t>
            </a:r>
            <a:r>
              <a:rPr lang="cs-CZ" sz="1600" dirty="0" smtClean="0"/>
              <a:t>1</a:t>
            </a:r>
            <a:r>
              <a:rPr lang="pt-BR" sz="1600" dirty="0" smtClean="0"/>
              <a:t>.201</a:t>
            </a:r>
            <a:r>
              <a:rPr lang="cs-CZ" sz="1600" dirty="0" smtClean="0"/>
              <a:t>4</a:t>
            </a:r>
            <a:r>
              <a:rPr lang="pt-BR" sz="1600" dirty="0" smtClean="0"/>
              <a:t>]. Dostupný na WWW:http://office.microsoft.com/cs-cz/images/results.aspx?qu=v%C3%A1ha&amp;ex=1#ai:MP900409268|</a:t>
            </a:r>
            <a:endParaRPr lang="cs-CZ" sz="1600" dirty="0" smtClean="0"/>
          </a:p>
          <a:p>
            <a:r>
              <a:rPr lang="cs-CZ" sz="1600" dirty="0" smtClean="0"/>
              <a:t>AUTOR NEUVEDEN.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27.1.2014]. Dostupný na WWW:http://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</a:t>
            </a:r>
            <a:r>
              <a:rPr lang="cs-CZ" sz="1600" dirty="0" err="1" smtClean="0"/>
              <a:t>Zasedac</a:t>
            </a:r>
            <a:r>
              <a:rPr lang="cs-CZ" sz="1600" dirty="0" smtClean="0"/>
              <a:t>%C3%AD_s%C3%A1l_</a:t>
            </a:r>
            <a:r>
              <a:rPr lang="cs-CZ" sz="1600" dirty="0" err="1" smtClean="0"/>
              <a:t>Poslaneck</a:t>
            </a:r>
            <a:r>
              <a:rPr lang="cs-CZ" sz="1600" dirty="0" smtClean="0"/>
              <a:t>%C3%A9_</a:t>
            </a:r>
            <a:r>
              <a:rPr lang="cs-CZ" sz="1600" dirty="0" err="1" smtClean="0"/>
              <a:t>sn</a:t>
            </a:r>
            <a:r>
              <a:rPr lang="cs-CZ" sz="1600" dirty="0" smtClean="0"/>
              <a:t>%C4%9Bmovny.jpg</a:t>
            </a:r>
          </a:p>
          <a:p>
            <a:r>
              <a:rPr lang="cs-CZ" sz="1600" dirty="0" smtClean="0"/>
              <a:t>AUTOR NEUVEDEN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27.1.2014]. Dostupný na WWW:http://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:PSP_CR_logo.</a:t>
            </a:r>
            <a:r>
              <a:rPr lang="cs-CZ" sz="1600" dirty="0" err="1" smtClean="0"/>
              <a:t>png</a:t>
            </a:r>
            <a:endParaRPr lang="cs-CZ" sz="1600" dirty="0" smtClean="0"/>
          </a:p>
          <a:p>
            <a:r>
              <a:rPr lang="cs-CZ" sz="1600" dirty="0" smtClean="0"/>
              <a:t>MORAVEC, HYNEK.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27.1.2014]. Dostupný na WWW:http://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</a:t>
            </a:r>
            <a:r>
              <a:rPr lang="cs-CZ" sz="1600" dirty="0" err="1" smtClean="0"/>
              <a:t>Senat</a:t>
            </a:r>
            <a:r>
              <a:rPr lang="cs-CZ" sz="1600" dirty="0" smtClean="0"/>
              <a:t>_</a:t>
            </a:r>
            <a:r>
              <a:rPr lang="cs-CZ" sz="1600" dirty="0" err="1" smtClean="0"/>
              <a:t>Wallenstein</a:t>
            </a:r>
            <a:r>
              <a:rPr lang="cs-CZ" sz="1600" dirty="0" smtClean="0"/>
              <a:t>_</a:t>
            </a:r>
            <a:r>
              <a:rPr lang="cs-CZ" sz="1600" dirty="0" err="1" smtClean="0"/>
              <a:t>palace</a:t>
            </a:r>
            <a:r>
              <a:rPr lang="cs-CZ" sz="1600" dirty="0" smtClean="0"/>
              <a:t>_</a:t>
            </a:r>
            <a:r>
              <a:rPr lang="cs-CZ" sz="1600" dirty="0" err="1" smtClean="0"/>
              <a:t>Prague</a:t>
            </a:r>
            <a:r>
              <a:rPr lang="cs-CZ" sz="1600" dirty="0" smtClean="0"/>
              <a:t>_4677.JPG</a:t>
            </a:r>
          </a:p>
          <a:p>
            <a:r>
              <a:rPr lang="cs-CZ" sz="1600" dirty="0" smtClean="0"/>
              <a:t>MARTIN VLČEK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27.1.2014]. Dostupný na WWW:http://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:Milan_Stech_in_2012.JPG</a:t>
            </a:r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381234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Vlastní 7">
      <a:dk1>
        <a:srgbClr val="7030A0"/>
      </a:dk1>
      <a:lt1>
        <a:srgbClr val="93E2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7">
    <a:dk1>
      <a:srgbClr val="7030A0"/>
    </a:dk1>
    <a:lt1>
      <a:srgbClr val="93E2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604</TotalTime>
  <Words>563</Words>
  <Application>Microsoft Office PowerPoint</Application>
  <PresentationFormat>Předvádění na obrazovce (4:3)</PresentationFormat>
  <Paragraphs>141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Snímek 1</vt:lpstr>
      <vt:lpstr> SLOŽKY STÁTNÍ MOCI - OBSAH</vt:lpstr>
      <vt:lpstr>MOC ZÁKONODÁRNÁ</vt:lpstr>
      <vt:lpstr>POSLANECKÁ SNĚMOVNA</vt:lpstr>
      <vt:lpstr>SENÁT</vt:lpstr>
      <vt:lpstr>MOC VÝKONNÁ</vt:lpstr>
      <vt:lpstr>VLÁDA</vt:lpstr>
      <vt:lpstr>MOC SOUDNÍ</vt:lpstr>
      <vt:lpstr>ÚSTAVNÍ SOUD</vt:lpstr>
      <vt:lpstr>PRINCIP ODDĚLENÍ MOCÍ</vt:lpstr>
      <vt:lpstr>PRINCIP BRZD A ROVNOVÁH</vt:lpstr>
      <vt:lpstr>Úkol: Utvořte správné dvojice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54</cp:revision>
  <dcterms:created xsi:type="dcterms:W3CDTF">2014-03-30T16:55:33Z</dcterms:created>
  <dcterms:modified xsi:type="dcterms:W3CDTF">2014-04-23T10:43:43Z</dcterms:modified>
</cp:coreProperties>
</file>