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72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E8AE3C-0E29-4A35-820E-CEA9B43EA409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BCB8553-CEFE-4EE0-A411-7A7E79F5C5EA}">
      <dgm:prSet phldrT="[Text]"/>
      <dgm:spPr/>
      <dgm:t>
        <a:bodyPr/>
        <a:lstStyle/>
        <a:p>
          <a:r>
            <a:rPr lang="cs-CZ" dirty="0" smtClean="0"/>
            <a:t>Formulace spol. cílů a zájmů</a:t>
          </a:r>
          <a:endParaRPr lang="cs-CZ" dirty="0"/>
        </a:p>
      </dgm:t>
    </dgm:pt>
    <dgm:pt modelId="{B397A11F-95AE-487A-B640-A45D39DEB859}" type="parTrans" cxnId="{71309D72-98ED-454F-AB32-E925468DA7E9}">
      <dgm:prSet/>
      <dgm:spPr/>
      <dgm:t>
        <a:bodyPr/>
        <a:lstStyle/>
        <a:p>
          <a:endParaRPr lang="cs-CZ"/>
        </a:p>
      </dgm:t>
    </dgm:pt>
    <dgm:pt modelId="{71B10D98-FDE3-4BB4-B09D-CA041E7F5BD3}" type="sibTrans" cxnId="{71309D72-98ED-454F-AB32-E925468DA7E9}">
      <dgm:prSet/>
      <dgm:spPr/>
      <dgm:t>
        <a:bodyPr/>
        <a:lstStyle/>
        <a:p>
          <a:endParaRPr lang="cs-CZ"/>
        </a:p>
      </dgm:t>
    </dgm:pt>
    <dgm:pt modelId="{3C7BBD15-600F-4625-8E24-5CAE4FDAB4B8}">
      <dgm:prSet phldrT="[Text]"/>
      <dgm:spPr/>
      <dgm:t>
        <a:bodyPr/>
        <a:lstStyle/>
        <a:p>
          <a:r>
            <a:rPr lang="cs-CZ" dirty="0" smtClean="0"/>
            <a:t>Do PS se sdružují lidé s podobnými zájmy</a:t>
          </a:r>
          <a:endParaRPr lang="cs-CZ" dirty="0"/>
        </a:p>
      </dgm:t>
    </dgm:pt>
    <dgm:pt modelId="{EF64D70F-BD5D-4CC7-BF83-C313C0BC98D4}" type="parTrans" cxnId="{5EA88ED4-867C-42A0-8812-6539997AB654}">
      <dgm:prSet/>
      <dgm:spPr/>
      <dgm:t>
        <a:bodyPr/>
        <a:lstStyle/>
        <a:p>
          <a:endParaRPr lang="cs-CZ"/>
        </a:p>
      </dgm:t>
    </dgm:pt>
    <dgm:pt modelId="{B436B4DF-CCB7-48A7-936E-1E029BA4FC5E}" type="sibTrans" cxnId="{5EA88ED4-867C-42A0-8812-6539997AB654}">
      <dgm:prSet/>
      <dgm:spPr/>
      <dgm:t>
        <a:bodyPr/>
        <a:lstStyle/>
        <a:p>
          <a:endParaRPr lang="cs-CZ"/>
        </a:p>
      </dgm:t>
    </dgm:pt>
    <dgm:pt modelId="{0AC902B6-F81B-4834-82F4-94C665CD0687}">
      <dgm:prSet phldrT="[Text]"/>
      <dgm:spPr/>
      <dgm:t>
        <a:bodyPr/>
        <a:lstStyle/>
        <a:p>
          <a:r>
            <a:rPr lang="cs-CZ" dirty="0" smtClean="0"/>
            <a:t>Za své zájmy bojují společně</a:t>
          </a:r>
          <a:endParaRPr lang="cs-CZ" dirty="0"/>
        </a:p>
      </dgm:t>
    </dgm:pt>
    <dgm:pt modelId="{5CF77229-F579-416C-B102-21D74D195BD3}" type="parTrans" cxnId="{8A372263-E2FF-4830-BB32-1BB8EB47E642}">
      <dgm:prSet/>
      <dgm:spPr/>
      <dgm:t>
        <a:bodyPr/>
        <a:lstStyle/>
        <a:p>
          <a:endParaRPr lang="cs-CZ"/>
        </a:p>
      </dgm:t>
    </dgm:pt>
    <dgm:pt modelId="{5CEA56DF-128C-43C2-9339-0FF0593BFF3F}" type="sibTrans" cxnId="{8A372263-E2FF-4830-BB32-1BB8EB47E642}">
      <dgm:prSet/>
      <dgm:spPr/>
      <dgm:t>
        <a:bodyPr/>
        <a:lstStyle/>
        <a:p>
          <a:endParaRPr lang="cs-CZ"/>
        </a:p>
      </dgm:t>
    </dgm:pt>
    <dgm:pt modelId="{792E6F7C-4BA3-4A21-B070-C21733F61FBE}">
      <dgm:prSet phldrT="[Text]"/>
      <dgm:spPr/>
      <dgm:t>
        <a:bodyPr/>
        <a:lstStyle/>
        <a:p>
          <a:r>
            <a:rPr lang="cs-CZ" dirty="0" smtClean="0"/>
            <a:t>Mobilizace společnosti</a:t>
          </a:r>
          <a:endParaRPr lang="cs-CZ" dirty="0"/>
        </a:p>
      </dgm:t>
    </dgm:pt>
    <dgm:pt modelId="{E9D5E4CA-5713-4474-A7C2-8C5254B7DE5F}" type="parTrans" cxnId="{AC00FCB4-275E-4E4D-9695-7013C5ADAB69}">
      <dgm:prSet/>
      <dgm:spPr/>
      <dgm:t>
        <a:bodyPr/>
        <a:lstStyle/>
        <a:p>
          <a:endParaRPr lang="cs-CZ"/>
        </a:p>
      </dgm:t>
    </dgm:pt>
    <dgm:pt modelId="{DBAC0AB0-3602-45FE-9D2D-6EFAC83678EB}" type="sibTrans" cxnId="{AC00FCB4-275E-4E4D-9695-7013C5ADAB69}">
      <dgm:prSet/>
      <dgm:spPr/>
      <dgm:t>
        <a:bodyPr/>
        <a:lstStyle/>
        <a:p>
          <a:endParaRPr lang="cs-CZ"/>
        </a:p>
      </dgm:t>
    </dgm:pt>
    <dgm:pt modelId="{A3E01F97-A254-42BA-9CFA-62A9A97A48F6}">
      <dgm:prSet phldrT="[Text]"/>
      <dgm:spPr/>
      <dgm:t>
        <a:bodyPr/>
        <a:lstStyle/>
        <a:p>
          <a:r>
            <a:rPr lang="cs-CZ" dirty="0" smtClean="0"/>
            <a:t>Zapojení veřejnosti do řízení státu</a:t>
          </a:r>
          <a:endParaRPr lang="cs-CZ" dirty="0"/>
        </a:p>
      </dgm:t>
    </dgm:pt>
    <dgm:pt modelId="{B53C8E84-982A-4D31-9C8D-DDCC622B73D7}" type="parTrans" cxnId="{9E3102D8-A73B-4237-948B-2BBF3D8CCB5C}">
      <dgm:prSet/>
      <dgm:spPr/>
      <dgm:t>
        <a:bodyPr/>
        <a:lstStyle/>
        <a:p>
          <a:endParaRPr lang="cs-CZ"/>
        </a:p>
      </dgm:t>
    </dgm:pt>
    <dgm:pt modelId="{03F6C40C-5870-415C-ACF4-98A639DF8CE7}" type="sibTrans" cxnId="{9E3102D8-A73B-4237-948B-2BBF3D8CCB5C}">
      <dgm:prSet/>
      <dgm:spPr/>
      <dgm:t>
        <a:bodyPr/>
        <a:lstStyle/>
        <a:p>
          <a:endParaRPr lang="cs-CZ"/>
        </a:p>
      </dgm:t>
    </dgm:pt>
    <dgm:pt modelId="{01986733-B68B-449A-A34C-C5F41CF7A996}">
      <dgm:prSet phldrT="[Text]"/>
      <dgm:spPr/>
      <dgm:t>
        <a:bodyPr/>
        <a:lstStyle/>
        <a:p>
          <a:r>
            <a:rPr lang="cs-CZ" dirty="0" smtClean="0"/>
            <a:t>Prostřednictvím voleb, informování společnosti</a:t>
          </a:r>
          <a:endParaRPr lang="cs-CZ" dirty="0"/>
        </a:p>
      </dgm:t>
    </dgm:pt>
    <dgm:pt modelId="{C2A259FC-79F7-4101-9A05-8B989A3338A7}" type="parTrans" cxnId="{7949CA45-0B8F-40AB-AA6A-BC188DAC3440}">
      <dgm:prSet/>
      <dgm:spPr/>
      <dgm:t>
        <a:bodyPr/>
        <a:lstStyle/>
        <a:p>
          <a:endParaRPr lang="cs-CZ"/>
        </a:p>
      </dgm:t>
    </dgm:pt>
    <dgm:pt modelId="{012C2BFE-22B1-4714-A3E5-8B56D7A80116}" type="sibTrans" cxnId="{7949CA45-0B8F-40AB-AA6A-BC188DAC3440}">
      <dgm:prSet/>
      <dgm:spPr/>
      <dgm:t>
        <a:bodyPr/>
        <a:lstStyle/>
        <a:p>
          <a:endParaRPr lang="cs-CZ"/>
        </a:p>
      </dgm:t>
    </dgm:pt>
    <dgm:pt modelId="{7F552DEB-1632-4C32-BCD1-11D6C4C95EB9}">
      <dgm:prSet phldrT="[Text]"/>
      <dgm:spPr/>
      <dgm:t>
        <a:bodyPr/>
        <a:lstStyle/>
        <a:p>
          <a:r>
            <a:rPr lang="cs-CZ" dirty="0" smtClean="0"/>
            <a:t>Socializace politiky </a:t>
          </a:r>
          <a:endParaRPr lang="cs-CZ" dirty="0"/>
        </a:p>
      </dgm:t>
    </dgm:pt>
    <dgm:pt modelId="{052CC68C-C62D-490B-A481-3C5894453716}" type="parTrans" cxnId="{4085E106-7F49-4717-A41F-02AD42EECF12}">
      <dgm:prSet/>
      <dgm:spPr/>
      <dgm:t>
        <a:bodyPr/>
        <a:lstStyle/>
        <a:p>
          <a:endParaRPr lang="cs-CZ"/>
        </a:p>
      </dgm:t>
    </dgm:pt>
    <dgm:pt modelId="{55EC0C50-E971-4FCC-A1D3-46D8FBD90400}" type="sibTrans" cxnId="{4085E106-7F49-4717-A41F-02AD42EECF12}">
      <dgm:prSet/>
      <dgm:spPr/>
      <dgm:t>
        <a:bodyPr/>
        <a:lstStyle/>
        <a:p>
          <a:endParaRPr lang="cs-CZ"/>
        </a:p>
      </dgm:t>
    </dgm:pt>
    <dgm:pt modelId="{CBD9081D-C884-43B4-9EE7-2FA0D747A8EB}">
      <dgm:prSet phldrT="[Text]"/>
      <dgm:spPr/>
      <dgm:t>
        <a:bodyPr/>
        <a:lstStyle/>
        <a:p>
          <a:r>
            <a:rPr lang="cs-CZ" dirty="0" smtClean="0"/>
            <a:t>Politik je odpovědný své straně a zprostředkovaně svým voličům</a:t>
          </a:r>
          <a:endParaRPr lang="cs-CZ" dirty="0"/>
        </a:p>
      </dgm:t>
    </dgm:pt>
    <dgm:pt modelId="{5D7FF01E-B498-4F65-867C-2169A44071A8}" type="parTrans" cxnId="{AF4E54AC-A614-40EC-A5FD-06E851614A58}">
      <dgm:prSet/>
      <dgm:spPr/>
      <dgm:t>
        <a:bodyPr/>
        <a:lstStyle/>
        <a:p>
          <a:endParaRPr lang="cs-CZ"/>
        </a:p>
      </dgm:t>
    </dgm:pt>
    <dgm:pt modelId="{D172B6C9-9E62-4B50-99E7-9B5F41D50604}" type="sibTrans" cxnId="{AF4E54AC-A614-40EC-A5FD-06E851614A58}">
      <dgm:prSet/>
      <dgm:spPr/>
      <dgm:t>
        <a:bodyPr/>
        <a:lstStyle/>
        <a:p>
          <a:endParaRPr lang="cs-CZ"/>
        </a:p>
      </dgm:t>
    </dgm:pt>
    <dgm:pt modelId="{423F3412-2CAC-40F1-B66E-79E0D7AB6081}">
      <dgm:prSet phldrT="[Text]"/>
      <dgm:spPr/>
      <dgm:t>
        <a:bodyPr/>
        <a:lstStyle/>
        <a:p>
          <a:r>
            <a:rPr lang="cs-CZ" dirty="0" smtClean="0"/>
            <a:t>Respektovat zájmy své strany, pokud chce být opět zvolen</a:t>
          </a:r>
          <a:endParaRPr lang="cs-CZ" dirty="0"/>
        </a:p>
      </dgm:t>
    </dgm:pt>
    <dgm:pt modelId="{023316A8-D12F-4928-ADD6-1A277841B096}" type="parTrans" cxnId="{E948B6FC-8FE0-4240-AA90-9F802521E37D}">
      <dgm:prSet/>
      <dgm:spPr/>
      <dgm:t>
        <a:bodyPr/>
        <a:lstStyle/>
        <a:p>
          <a:endParaRPr lang="cs-CZ"/>
        </a:p>
      </dgm:t>
    </dgm:pt>
    <dgm:pt modelId="{0BAA42F7-E377-4A8B-92C3-07947FA02EA1}" type="sibTrans" cxnId="{E948B6FC-8FE0-4240-AA90-9F802521E37D}">
      <dgm:prSet/>
      <dgm:spPr/>
      <dgm:t>
        <a:bodyPr/>
        <a:lstStyle/>
        <a:p>
          <a:endParaRPr lang="cs-CZ"/>
        </a:p>
      </dgm:t>
    </dgm:pt>
    <dgm:pt modelId="{D220DEED-8CFD-457E-9BD2-7A4994EEDAFA}" type="pres">
      <dgm:prSet presAssocID="{0AE8AE3C-0E29-4A35-820E-CEA9B43EA40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59CF95-30B4-4A5F-A241-144EB48345E1}" type="pres">
      <dgm:prSet presAssocID="{5BCB8553-CEFE-4EE0-A411-7A7E79F5C5EA}" presName="linNode" presStyleCnt="0"/>
      <dgm:spPr/>
    </dgm:pt>
    <dgm:pt modelId="{C2A9C6F9-3EAA-4E00-BC44-738CA87F51CF}" type="pres">
      <dgm:prSet presAssocID="{5BCB8553-CEFE-4EE0-A411-7A7E79F5C5E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4F834F-92EF-4C6F-A2C6-2A26AAF6521F}" type="pres">
      <dgm:prSet presAssocID="{5BCB8553-CEFE-4EE0-A411-7A7E79F5C5EA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115853-8F94-42B7-BA57-230818A3AF35}" type="pres">
      <dgm:prSet presAssocID="{71B10D98-FDE3-4BB4-B09D-CA041E7F5BD3}" presName="sp" presStyleCnt="0"/>
      <dgm:spPr/>
    </dgm:pt>
    <dgm:pt modelId="{26202D29-1D06-496F-A2A4-F08D85D5A42F}" type="pres">
      <dgm:prSet presAssocID="{792E6F7C-4BA3-4A21-B070-C21733F61FBE}" presName="linNode" presStyleCnt="0"/>
      <dgm:spPr/>
    </dgm:pt>
    <dgm:pt modelId="{47A51B9F-8B79-410E-9213-487187205320}" type="pres">
      <dgm:prSet presAssocID="{792E6F7C-4BA3-4A21-B070-C21733F61FB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8D5D3B-3D4C-486F-9868-174A60151E4A}" type="pres">
      <dgm:prSet presAssocID="{792E6F7C-4BA3-4A21-B070-C21733F61FBE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226DC0-B44A-4419-A9CD-908AEE53C4D2}" type="pres">
      <dgm:prSet presAssocID="{DBAC0AB0-3602-45FE-9D2D-6EFAC83678EB}" presName="sp" presStyleCnt="0"/>
      <dgm:spPr/>
    </dgm:pt>
    <dgm:pt modelId="{2D54B22D-F4E0-4738-8EE9-01BE56932310}" type="pres">
      <dgm:prSet presAssocID="{7F552DEB-1632-4C32-BCD1-11D6C4C95EB9}" presName="linNode" presStyleCnt="0"/>
      <dgm:spPr/>
    </dgm:pt>
    <dgm:pt modelId="{6A05B1F6-B1F6-48DF-9CB2-21539ED3FB0F}" type="pres">
      <dgm:prSet presAssocID="{7F552DEB-1632-4C32-BCD1-11D6C4C95EB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5D45DF-9B95-403E-8601-010D213C443D}" type="pres">
      <dgm:prSet presAssocID="{7F552DEB-1632-4C32-BCD1-11D6C4C95EB9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48B6FC-8FE0-4240-AA90-9F802521E37D}" srcId="{7F552DEB-1632-4C32-BCD1-11D6C4C95EB9}" destId="{423F3412-2CAC-40F1-B66E-79E0D7AB6081}" srcOrd="1" destOrd="0" parTransId="{023316A8-D12F-4928-ADD6-1A277841B096}" sibTransId="{0BAA42F7-E377-4A8B-92C3-07947FA02EA1}"/>
    <dgm:cxn modelId="{9CA2CE9E-0AFD-4D66-8522-BE39BF31B5FB}" type="presOf" srcId="{01986733-B68B-449A-A34C-C5F41CF7A996}" destId="{B88D5D3B-3D4C-486F-9868-174A60151E4A}" srcOrd="0" destOrd="1" presId="urn:microsoft.com/office/officeart/2005/8/layout/vList5"/>
    <dgm:cxn modelId="{56343172-5D1C-441F-B2AC-B66AC3057FC8}" type="presOf" srcId="{CBD9081D-C884-43B4-9EE7-2FA0D747A8EB}" destId="{645D45DF-9B95-403E-8601-010D213C443D}" srcOrd="0" destOrd="0" presId="urn:microsoft.com/office/officeart/2005/8/layout/vList5"/>
    <dgm:cxn modelId="{A275B897-FC1B-4788-A791-DB283E61FFFE}" type="presOf" srcId="{0AE8AE3C-0E29-4A35-820E-CEA9B43EA409}" destId="{D220DEED-8CFD-457E-9BD2-7A4994EEDAFA}" srcOrd="0" destOrd="0" presId="urn:microsoft.com/office/officeart/2005/8/layout/vList5"/>
    <dgm:cxn modelId="{AF4E54AC-A614-40EC-A5FD-06E851614A58}" srcId="{7F552DEB-1632-4C32-BCD1-11D6C4C95EB9}" destId="{CBD9081D-C884-43B4-9EE7-2FA0D747A8EB}" srcOrd="0" destOrd="0" parTransId="{5D7FF01E-B498-4F65-867C-2169A44071A8}" sibTransId="{D172B6C9-9E62-4B50-99E7-9B5F41D50604}"/>
    <dgm:cxn modelId="{7949CA45-0B8F-40AB-AA6A-BC188DAC3440}" srcId="{792E6F7C-4BA3-4A21-B070-C21733F61FBE}" destId="{01986733-B68B-449A-A34C-C5F41CF7A996}" srcOrd="1" destOrd="0" parTransId="{C2A259FC-79F7-4101-9A05-8B989A3338A7}" sibTransId="{012C2BFE-22B1-4714-A3E5-8B56D7A80116}"/>
    <dgm:cxn modelId="{265AE92C-681B-429E-99CB-559CE651F933}" type="presOf" srcId="{7F552DEB-1632-4C32-BCD1-11D6C4C95EB9}" destId="{6A05B1F6-B1F6-48DF-9CB2-21539ED3FB0F}" srcOrd="0" destOrd="0" presId="urn:microsoft.com/office/officeart/2005/8/layout/vList5"/>
    <dgm:cxn modelId="{71309D72-98ED-454F-AB32-E925468DA7E9}" srcId="{0AE8AE3C-0E29-4A35-820E-CEA9B43EA409}" destId="{5BCB8553-CEFE-4EE0-A411-7A7E79F5C5EA}" srcOrd="0" destOrd="0" parTransId="{B397A11F-95AE-487A-B640-A45D39DEB859}" sibTransId="{71B10D98-FDE3-4BB4-B09D-CA041E7F5BD3}"/>
    <dgm:cxn modelId="{5EA88ED4-867C-42A0-8812-6539997AB654}" srcId="{5BCB8553-CEFE-4EE0-A411-7A7E79F5C5EA}" destId="{3C7BBD15-600F-4625-8E24-5CAE4FDAB4B8}" srcOrd="0" destOrd="0" parTransId="{EF64D70F-BD5D-4CC7-BF83-C313C0BC98D4}" sibTransId="{B436B4DF-CCB7-48A7-936E-1E029BA4FC5E}"/>
    <dgm:cxn modelId="{4085E106-7F49-4717-A41F-02AD42EECF12}" srcId="{0AE8AE3C-0E29-4A35-820E-CEA9B43EA409}" destId="{7F552DEB-1632-4C32-BCD1-11D6C4C95EB9}" srcOrd="2" destOrd="0" parTransId="{052CC68C-C62D-490B-A481-3C5894453716}" sibTransId="{55EC0C50-E971-4FCC-A1D3-46D8FBD90400}"/>
    <dgm:cxn modelId="{7B1EFF81-1E9B-4CA2-8FBF-328A17CC3F26}" type="presOf" srcId="{5BCB8553-CEFE-4EE0-A411-7A7E79F5C5EA}" destId="{C2A9C6F9-3EAA-4E00-BC44-738CA87F51CF}" srcOrd="0" destOrd="0" presId="urn:microsoft.com/office/officeart/2005/8/layout/vList5"/>
    <dgm:cxn modelId="{A42CF60B-C83F-4EED-AF63-685ED54A5127}" type="presOf" srcId="{0AC902B6-F81B-4834-82F4-94C665CD0687}" destId="{274F834F-92EF-4C6F-A2C6-2A26AAF6521F}" srcOrd="0" destOrd="1" presId="urn:microsoft.com/office/officeart/2005/8/layout/vList5"/>
    <dgm:cxn modelId="{8A372263-E2FF-4830-BB32-1BB8EB47E642}" srcId="{5BCB8553-CEFE-4EE0-A411-7A7E79F5C5EA}" destId="{0AC902B6-F81B-4834-82F4-94C665CD0687}" srcOrd="1" destOrd="0" parTransId="{5CF77229-F579-416C-B102-21D74D195BD3}" sibTransId="{5CEA56DF-128C-43C2-9339-0FF0593BFF3F}"/>
    <dgm:cxn modelId="{598B3ECB-48FC-4082-B10F-CD853DF0090E}" type="presOf" srcId="{A3E01F97-A254-42BA-9CFA-62A9A97A48F6}" destId="{B88D5D3B-3D4C-486F-9868-174A60151E4A}" srcOrd="0" destOrd="0" presId="urn:microsoft.com/office/officeart/2005/8/layout/vList5"/>
    <dgm:cxn modelId="{E6D1A035-B111-4201-A235-76DEFC890CC9}" type="presOf" srcId="{792E6F7C-4BA3-4A21-B070-C21733F61FBE}" destId="{47A51B9F-8B79-410E-9213-487187205320}" srcOrd="0" destOrd="0" presId="urn:microsoft.com/office/officeart/2005/8/layout/vList5"/>
    <dgm:cxn modelId="{6FAF874A-0DD1-4759-BB4A-582FA8C666C9}" type="presOf" srcId="{423F3412-2CAC-40F1-B66E-79E0D7AB6081}" destId="{645D45DF-9B95-403E-8601-010D213C443D}" srcOrd="0" destOrd="1" presId="urn:microsoft.com/office/officeart/2005/8/layout/vList5"/>
    <dgm:cxn modelId="{DEC09EB6-1085-4FF2-B375-5A5CB3DEF537}" type="presOf" srcId="{3C7BBD15-600F-4625-8E24-5CAE4FDAB4B8}" destId="{274F834F-92EF-4C6F-A2C6-2A26AAF6521F}" srcOrd="0" destOrd="0" presId="urn:microsoft.com/office/officeart/2005/8/layout/vList5"/>
    <dgm:cxn modelId="{9E3102D8-A73B-4237-948B-2BBF3D8CCB5C}" srcId="{792E6F7C-4BA3-4A21-B070-C21733F61FBE}" destId="{A3E01F97-A254-42BA-9CFA-62A9A97A48F6}" srcOrd="0" destOrd="0" parTransId="{B53C8E84-982A-4D31-9C8D-DDCC622B73D7}" sibTransId="{03F6C40C-5870-415C-ACF4-98A639DF8CE7}"/>
    <dgm:cxn modelId="{AC00FCB4-275E-4E4D-9695-7013C5ADAB69}" srcId="{0AE8AE3C-0E29-4A35-820E-CEA9B43EA409}" destId="{792E6F7C-4BA3-4A21-B070-C21733F61FBE}" srcOrd="1" destOrd="0" parTransId="{E9D5E4CA-5713-4474-A7C2-8C5254B7DE5F}" sibTransId="{DBAC0AB0-3602-45FE-9D2D-6EFAC83678EB}"/>
    <dgm:cxn modelId="{327E3269-CB05-49D9-9F9C-C5FF9DA292C2}" type="presParOf" srcId="{D220DEED-8CFD-457E-9BD2-7A4994EEDAFA}" destId="{F559CF95-30B4-4A5F-A241-144EB48345E1}" srcOrd="0" destOrd="0" presId="urn:microsoft.com/office/officeart/2005/8/layout/vList5"/>
    <dgm:cxn modelId="{40ADC7DF-22A2-418C-8479-11ED332BC5A6}" type="presParOf" srcId="{F559CF95-30B4-4A5F-A241-144EB48345E1}" destId="{C2A9C6F9-3EAA-4E00-BC44-738CA87F51CF}" srcOrd="0" destOrd="0" presId="urn:microsoft.com/office/officeart/2005/8/layout/vList5"/>
    <dgm:cxn modelId="{1E59FE28-4FE9-4A9C-BB4F-0C3FD523F7EB}" type="presParOf" srcId="{F559CF95-30B4-4A5F-A241-144EB48345E1}" destId="{274F834F-92EF-4C6F-A2C6-2A26AAF6521F}" srcOrd="1" destOrd="0" presId="urn:microsoft.com/office/officeart/2005/8/layout/vList5"/>
    <dgm:cxn modelId="{C50B9519-3B8A-4BEB-BA99-53CCABE3AE0B}" type="presParOf" srcId="{D220DEED-8CFD-457E-9BD2-7A4994EEDAFA}" destId="{FD115853-8F94-42B7-BA57-230818A3AF35}" srcOrd="1" destOrd="0" presId="urn:microsoft.com/office/officeart/2005/8/layout/vList5"/>
    <dgm:cxn modelId="{098DF7E1-4883-4C8A-B5DD-75FB60CA9B7B}" type="presParOf" srcId="{D220DEED-8CFD-457E-9BD2-7A4994EEDAFA}" destId="{26202D29-1D06-496F-A2A4-F08D85D5A42F}" srcOrd="2" destOrd="0" presId="urn:microsoft.com/office/officeart/2005/8/layout/vList5"/>
    <dgm:cxn modelId="{936B5848-08E5-4B31-9ED1-24399DCE134D}" type="presParOf" srcId="{26202D29-1D06-496F-A2A4-F08D85D5A42F}" destId="{47A51B9F-8B79-410E-9213-487187205320}" srcOrd="0" destOrd="0" presId="urn:microsoft.com/office/officeart/2005/8/layout/vList5"/>
    <dgm:cxn modelId="{B6345C4E-2B64-4842-9CDB-989CBB75F715}" type="presParOf" srcId="{26202D29-1D06-496F-A2A4-F08D85D5A42F}" destId="{B88D5D3B-3D4C-486F-9868-174A60151E4A}" srcOrd="1" destOrd="0" presId="urn:microsoft.com/office/officeart/2005/8/layout/vList5"/>
    <dgm:cxn modelId="{60BE7D2E-C622-45D4-8760-8099CA1509C0}" type="presParOf" srcId="{D220DEED-8CFD-457E-9BD2-7A4994EEDAFA}" destId="{27226DC0-B44A-4419-A9CD-908AEE53C4D2}" srcOrd="3" destOrd="0" presId="urn:microsoft.com/office/officeart/2005/8/layout/vList5"/>
    <dgm:cxn modelId="{418BD10A-4044-4429-BA8F-516238D7762C}" type="presParOf" srcId="{D220DEED-8CFD-457E-9BD2-7A4994EEDAFA}" destId="{2D54B22D-F4E0-4738-8EE9-01BE56932310}" srcOrd="4" destOrd="0" presId="urn:microsoft.com/office/officeart/2005/8/layout/vList5"/>
    <dgm:cxn modelId="{6E55D970-3DB2-4B92-9375-C733C98667F4}" type="presParOf" srcId="{2D54B22D-F4E0-4738-8EE9-01BE56932310}" destId="{6A05B1F6-B1F6-48DF-9CB2-21539ED3FB0F}" srcOrd="0" destOrd="0" presId="urn:microsoft.com/office/officeart/2005/8/layout/vList5"/>
    <dgm:cxn modelId="{BD432D15-BEF1-4D67-8A57-0E0290D6ED1F}" type="presParOf" srcId="{2D54B22D-F4E0-4738-8EE9-01BE56932310}" destId="{645D45DF-9B95-403E-8601-010D213C443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6D5CBC8-BB60-48A4-BF38-50CAB92F2157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B6342FD-C273-4C0D-96CC-61A0C799D0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 thruBlk="1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DS_emblem_Czech.png?uselang=cs" TargetMode="External"/><Relationship Id="rId2" Type="http://schemas.openxmlformats.org/officeDocument/2006/relationships/hyperlink" Target="http://commons.wikimedia.org/wiki/File:Bohuslav_Sobotka,_Grill_p&#225;rty,_Brno-Bystrc_(4)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vote&amp;ex=1" TargetMode="External"/><Relationship Id="rId5" Type="http://schemas.openxmlformats.org/officeDocument/2006/relationships/hyperlink" Target="http://office.microsoft.com/cs-cz/images/results.aspx?qu=politika&amp;ex=1" TargetMode="External"/><Relationship Id="rId4" Type="http://schemas.openxmlformats.org/officeDocument/2006/relationships/hyperlink" Target="http://office.microsoft.com/cs-cz/images/results.aspx?qu=otazn&#237;k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00325"/>
          <a:ext cx="7920880" cy="4529038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Politické</a:t>
                      </a:r>
                      <a:r>
                        <a:rPr lang="cs-CZ" sz="18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strany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80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</a:t>
                      </a: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za úkol definovat </a:t>
                      </a: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pojem politické </a:t>
                      </a: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strany, jejich vznik a jejich rozdíly.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1. </a:t>
                      </a:r>
                      <a:r>
                        <a:rPr lang="cs-CZ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214282" y="285728"/>
            <a:ext cx="8748464" cy="1440160"/>
            <a:chOff x="0" y="0"/>
            <a:chExt cx="88837" cy="16120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12078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 na veřejnost</a:t>
            </a:r>
          </a:p>
          <a:p>
            <a:r>
              <a:rPr lang="cs-CZ" dirty="0" smtClean="0"/>
              <a:t>Snaží se získávat stále nové voliče a sympatizanty</a:t>
            </a:r>
          </a:p>
          <a:p>
            <a:r>
              <a:rPr lang="cs-CZ" dirty="0" smtClean="0"/>
              <a:t>Činnost je financována: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Z členských příspěvků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Z vlastních příjmů (např. hospodářskou činností)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Z darů od sponzorů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Ze státních dotací (závisí na výsledku voleb =</a:t>
            </a:r>
            <a:r>
              <a:rPr lang="en-US" dirty="0" smtClean="0"/>
              <a:t>&gt;</a:t>
            </a:r>
            <a:r>
              <a:rPr lang="cs-CZ" dirty="0" smtClean="0"/>
              <a:t> víc procent- víc peněz)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strany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Organizované a dobrovolné sdružení občanů</a:t>
            </a:r>
          </a:p>
          <a:p>
            <a:r>
              <a:rPr lang="cs-CZ" dirty="0" smtClean="0"/>
              <a:t>Účastní se politického života</a:t>
            </a:r>
          </a:p>
          <a:p>
            <a:r>
              <a:rPr lang="cs-CZ" dirty="0" smtClean="0"/>
              <a:t>Základním cílem je získat politickou moc a prosadit své politické názory</a:t>
            </a:r>
          </a:p>
          <a:p>
            <a:r>
              <a:rPr lang="cs-CZ" dirty="0" smtClean="0"/>
              <a:t>Mají vlastní politický program (cíle, zájmy a hodnoty)</a:t>
            </a:r>
          </a:p>
          <a:p>
            <a:r>
              <a:rPr lang="cs-CZ" dirty="0" smtClean="0"/>
              <a:t>Disponují stálou organizační strukturou, která je demokraticky volena</a:t>
            </a:r>
          </a:p>
          <a:p>
            <a:r>
              <a:rPr lang="cs-CZ" dirty="0" smtClean="0"/>
              <a:t>Účastní se voleb</a:t>
            </a:r>
          </a:p>
          <a:p>
            <a:endParaRPr lang="cs-CZ" dirty="0"/>
          </a:p>
        </p:txBody>
      </p:sp>
      <p:pic>
        <p:nvPicPr>
          <p:cNvPr id="5" name="Obrázek 4" descr="MC90033412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15272" y="5038344"/>
            <a:ext cx="1089050" cy="1819656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Politické hnutí 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Stavěno na stejnou úroveň jako politická strana, právo mezi nimi nevidí rozdíl</a:t>
            </a:r>
          </a:p>
          <a:p>
            <a:r>
              <a:rPr lang="cs-CZ" dirty="0" smtClean="0"/>
              <a:t>Strany politický program X hnutí se zaměřuje spíše na konkrétní otázky</a:t>
            </a:r>
          </a:p>
          <a:p>
            <a:r>
              <a:rPr lang="cs-CZ" dirty="0" smtClean="0"/>
              <a:t>Hnutí nemají ambice se realizovat ve vládě</a:t>
            </a:r>
          </a:p>
          <a:p>
            <a:r>
              <a:rPr lang="cs-CZ" dirty="0" smtClean="0"/>
              <a:t>Nemívají tak početnou členskou základnu</a:t>
            </a:r>
          </a:p>
          <a:p>
            <a:r>
              <a:rPr lang="cs-CZ" dirty="0" smtClean="0"/>
              <a:t>Např.: ANO 2011, Iniciativa občanů, Pražané za svá práva atd.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Levice vs. pravice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Sociální politika a jistoty</a:t>
            </a:r>
          </a:p>
          <a:p>
            <a:r>
              <a:rPr lang="cs-CZ" dirty="0" smtClean="0"/>
              <a:t>Rovnost výsledků</a:t>
            </a:r>
          </a:p>
          <a:p>
            <a:r>
              <a:rPr lang="cs-CZ" dirty="0" smtClean="0"/>
              <a:t>Přednost kolektivu před jedincem</a:t>
            </a:r>
          </a:p>
          <a:p>
            <a:r>
              <a:rPr lang="cs-CZ" dirty="0" smtClean="0"/>
              <a:t>Odstranění nezaměstnanosti</a:t>
            </a:r>
          </a:p>
          <a:p>
            <a:r>
              <a:rPr lang="cs-CZ" dirty="0" smtClean="0"/>
              <a:t>Sociálně odpovědný a silný stát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Podpora podnikání a jiných aktivit</a:t>
            </a:r>
          </a:p>
          <a:p>
            <a:r>
              <a:rPr lang="cs-CZ" dirty="0" smtClean="0"/>
              <a:t>Rovnost příležitostí</a:t>
            </a:r>
          </a:p>
          <a:p>
            <a:r>
              <a:rPr lang="cs-CZ" dirty="0" smtClean="0"/>
              <a:t>Přednost má jednotlivec</a:t>
            </a:r>
          </a:p>
          <a:p>
            <a:r>
              <a:rPr lang="cs-CZ" dirty="0" smtClean="0"/>
              <a:t>Snížení inflace</a:t>
            </a:r>
          </a:p>
          <a:p>
            <a:r>
              <a:rPr lang="cs-CZ" dirty="0" smtClean="0"/>
              <a:t>Minimalizace kompetencí státu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politické strany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 je právnická osoba, ale proces vzniku je složitější než u obyčejných právnických osob</a:t>
            </a:r>
          </a:p>
          <a:p>
            <a:r>
              <a:rPr lang="cs-CZ" dirty="0" smtClean="0"/>
              <a:t>Minimálně 1000 podpisů na petici</a:t>
            </a:r>
          </a:p>
          <a:p>
            <a:r>
              <a:rPr lang="cs-CZ" dirty="0" smtClean="0"/>
              <a:t>Stanovy – organizační řád</a:t>
            </a:r>
          </a:p>
          <a:p>
            <a:r>
              <a:rPr lang="cs-CZ" dirty="0" smtClean="0"/>
              <a:t>Tříčlenný přípravný výbor</a:t>
            </a:r>
          </a:p>
          <a:p>
            <a:r>
              <a:rPr lang="cs-CZ" dirty="0" smtClean="0"/>
              <a:t>Registrace u Ministerstva vnitra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MC90030132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4286256"/>
            <a:ext cx="2491467" cy="2099466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politických stran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0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9C6F9-3EAA-4E00-BC44-738CA87F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C2A9C6F9-3EAA-4E00-BC44-738CA87F51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A51B9F-8B79-410E-9213-4871872053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47A51B9F-8B79-410E-9213-4871872053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05B1F6-B1F6-48DF-9CB2-21539ED3FB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6A05B1F6-B1F6-48DF-9CB2-21539ED3FB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4F834F-92EF-4C6F-A2C6-2A26AAF65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274F834F-92EF-4C6F-A2C6-2A26AAF652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8D5D3B-3D4C-486F-9868-174A60151E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B88D5D3B-3D4C-486F-9868-174A60151E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5D45DF-9B95-403E-8601-010D213C4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645D45DF-9B95-403E-8601-010D213C4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politických stran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Zprostředkovatelská- </a:t>
            </a:r>
            <a:r>
              <a:rPr lang="cs-CZ" dirty="0" smtClean="0"/>
              <a:t>„ most“ mezi lidmi a vládou</a:t>
            </a:r>
          </a:p>
          <a:p>
            <a:r>
              <a:rPr lang="cs-CZ" b="1" dirty="0" err="1" smtClean="0"/>
              <a:t>Integrativní</a:t>
            </a:r>
            <a:r>
              <a:rPr lang="cs-CZ" b="1" dirty="0" smtClean="0"/>
              <a:t>- </a:t>
            </a:r>
            <a:r>
              <a:rPr lang="cs-CZ" dirty="0" smtClean="0"/>
              <a:t>soustředí zájmy</a:t>
            </a:r>
            <a:endParaRPr lang="cs-CZ" b="1" dirty="0" smtClean="0"/>
          </a:p>
          <a:p>
            <a:r>
              <a:rPr lang="cs-CZ" b="1" dirty="0" smtClean="0"/>
              <a:t>Socializační- </a:t>
            </a:r>
            <a:r>
              <a:rPr lang="cs-CZ" dirty="0" smtClean="0"/>
              <a:t>učí hrát politické role apod.</a:t>
            </a:r>
            <a:endParaRPr lang="cs-CZ" b="1" dirty="0" smtClean="0"/>
          </a:p>
          <a:p>
            <a:r>
              <a:rPr lang="cs-CZ" b="1" dirty="0" smtClean="0"/>
              <a:t>Mobilizační- </a:t>
            </a:r>
            <a:r>
              <a:rPr lang="cs-CZ" dirty="0" smtClean="0"/>
              <a:t>mobilizace voličů</a:t>
            </a:r>
            <a:endParaRPr lang="cs-CZ" b="1" dirty="0" smtClean="0"/>
          </a:p>
          <a:p>
            <a:r>
              <a:rPr lang="cs-CZ" b="1" dirty="0" err="1" smtClean="0"/>
              <a:t>Rekrutivní</a:t>
            </a:r>
            <a:r>
              <a:rPr lang="cs-CZ" b="1" dirty="0" smtClean="0"/>
              <a:t>- </a:t>
            </a:r>
            <a:r>
              <a:rPr lang="cs-CZ" dirty="0" smtClean="0"/>
              <a:t>vybírá politické elity</a:t>
            </a:r>
            <a:endParaRPr lang="cs-CZ" b="1" dirty="0" smtClean="0"/>
          </a:p>
          <a:p>
            <a:r>
              <a:rPr lang="cs-CZ" b="1" dirty="0" smtClean="0"/>
              <a:t>Ústavní- </a:t>
            </a:r>
            <a:r>
              <a:rPr lang="cs-CZ" dirty="0" smtClean="0"/>
              <a:t>skrze politické strany je sestavována vláda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členství v 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 občan České republiky</a:t>
            </a:r>
          </a:p>
          <a:p>
            <a:r>
              <a:rPr lang="cs-CZ" dirty="0" smtClean="0"/>
              <a:t>Starší 18-ti let</a:t>
            </a:r>
          </a:p>
          <a:p>
            <a:r>
              <a:rPr lang="cs-CZ" dirty="0" smtClean="0"/>
              <a:t>Bez politické příslušnosti (nesmí být člen v žádné jiné straně)</a:t>
            </a:r>
          </a:p>
          <a:p>
            <a:r>
              <a:rPr lang="cs-CZ" dirty="0" smtClean="0"/>
              <a:t>Členství musí být dobrovolné- nelze nikoho nutit</a:t>
            </a:r>
          </a:p>
          <a:p>
            <a:r>
              <a:rPr lang="cs-CZ" dirty="0" smtClean="0"/>
              <a:t>Potencionální člen musí být seznámen s demokratickými principy</a:t>
            </a:r>
            <a:endParaRPr lang="cs-CZ" dirty="0"/>
          </a:p>
        </p:txBody>
      </p:sp>
      <p:pic>
        <p:nvPicPr>
          <p:cNvPr id="4" name="Obrázek 3" descr="MC90005677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16" y="1142984"/>
            <a:ext cx="1807769" cy="1578254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politické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Zaniká dnem výmazu ze seznamu, který vede Ministerstvo vnitra</a:t>
            </a:r>
          </a:p>
          <a:p>
            <a:r>
              <a:rPr lang="cs-CZ" dirty="0" smtClean="0"/>
              <a:t>Důvody pro zrušení strany: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Vlastním rozhodnutím (rozpuštěním, sloučením s jinou stranou, přeměnou v občanské sdružení)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Pokud do 1.4. nepředloží Poslanecké sněmovně výroční finanční zprávu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Rozhodnutím soudu o zrušení strany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současné době existuje cca 91 politických stran</a:t>
            </a:r>
          </a:p>
          <a:p>
            <a:r>
              <a:rPr lang="cs-CZ" dirty="0" smtClean="0"/>
              <a:t>Seznam PS je na stránkách Ministerstva vnitra</a:t>
            </a:r>
          </a:p>
          <a:p>
            <a:r>
              <a:rPr lang="cs-CZ" dirty="0" smtClean="0"/>
              <a:t>Strany tam jsou řazeny abecedně podle zkratky</a:t>
            </a:r>
          </a:p>
          <a:p>
            <a:r>
              <a:rPr lang="cs-CZ" dirty="0" smtClean="0"/>
              <a:t>Zrušené politické strany: Agrární strana, Dělnická strana, Naděje, Moravská národní strana, Romská občanská iniciativa ČR…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ČSSD- Česká strana sociálně demokratická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Předseda: </a:t>
            </a:r>
            <a:r>
              <a:rPr lang="cs-CZ" b="1" dirty="0" smtClean="0"/>
              <a:t>Bohuslav Sobotka</a:t>
            </a:r>
          </a:p>
          <a:p>
            <a:r>
              <a:rPr lang="cs-CZ" dirty="0" smtClean="0"/>
              <a:t>Datum založení: 1893</a:t>
            </a:r>
          </a:p>
          <a:p>
            <a:r>
              <a:rPr lang="cs-CZ" dirty="0" smtClean="0"/>
              <a:t>Sídlo: Praha</a:t>
            </a:r>
          </a:p>
          <a:p>
            <a:r>
              <a:rPr lang="cs-CZ" dirty="0" smtClean="0"/>
              <a:t>Politická pozice: Levice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Osobnosti z minulosti ČSSD : Stanislav Gross,  Miloš Zeman, Jiří </a:t>
            </a:r>
            <a:r>
              <a:rPr lang="cs-CZ" dirty="0" err="1" smtClean="0"/>
              <a:t>Paroubek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389px-Bohuslav_Sobotka,_Grill_párty,_Brno-Bystrc_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86512" y="2143116"/>
            <a:ext cx="1958745" cy="3016165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KSČM- Komunistická strana Čech a Moravy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Založena: duben 1990</a:t>
            </a:r>
          </a:p>
          <a:p>
            <a:r>
              <a:rPr lang="cs-CZ" dirty="0" smtClean="0"/>
              <a:t>Předseda: Vojtěch Filip</a:t>
            </a:r>
          </a:p>
          <a:p>
            <a:r>
              <a:rPr lang="cs-CZ" dirty="0" smtClean="0"/>
              <a:t>Ideologie: Marxismus, Komunismus, Sociální demokracie</a:t>
            </a:r>
          </a:p>
          <a:p>
            <a:r>
              <a:rPr lang="cs-CZ" dirty="0" smtClean="0"/>
              <a:t>Počet členů 51000</a:t>
            </a:r>
          </a:p>
          <a:p>
            <a:r>
              <a:rPr lang="cs-CZ" dirty="0" smtClean="0"/>
              <a:t>Barvy: Červená</a:t>
            </a:r>
          </a:p>
          <a:p>
            <a:r>
              <a:rPr lang="cs-CZ" dirty="0" smtClean="0"/>
              <a:t>KSČM se vyvinula z KSČ (komunistická strana Československa) =</a:t>
            </a:r>
            <a:r>
              <a:rPr lang="en-US" dirty="0" smtClean="0"/>
              <a:t>&gt;</a:t>
            </a:r>
            <a:r>
              <a:rPr lang="cs-CZ" dirty="0" smtClean="0"/>
              <a:t> strana není zase tak mladá (KSČ od roku 1921)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ODS- Občanská demokratická strana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liberálně konzervativní pravicová strana</a:t>
            </a:r>
          </a:p>
          <a:p>
            <a:r>
              <a:rPr lang="cs-CZ" dirty="0" smtClean="0"/>
              <a:t>Založena: 1991 v Olomouci</a:t>
            </a:r>
          </a:p>
          <a:p>
            <a:r>
              <a:rPr lang="cs-CZ" dirty="0" smtClean="0"/>
              <a:t>Předseda: Petr Fiala</a:t>
            </a:r>
          </a:p>
          <a:p>
            <a:r>
              <a:rPr lang="cs-CZ" dirty="0" smtClean="0"/>
              <a:t>Barva: Modrá</a:t>
            </a:r>
          </a:p>
          <a:p>
            <a:r>
              <a:rPr lang="cs-CZ" dirty="0" smtClean="0"/>
              <a:t>Počet členů k r. 2013: 21495</a:t>
            </a:r>
          </a:p>
          <a:p>
            <a:r>
              <a:rPr lang="cs-CZ" dirty="0" smtClean="0"/>
              <a:t>Osobnosti ODS: Václav Klaus, Mirek </a:t>
            </a:r>
            <a:r>
              <a:rPr lang="cs-CZ" dirty="0" err="1" smtClean="0"/>
              <a:t>Topolánek</a:t>
            </a:r>
            <a:r>
              <a:rPr lang="cs-CZ" dirty="0" smtClean="0"/>
              <a:t>, Přemysl Sobotka</a:t>
            </a:r>
            <a:endParaRPr lang="cs-CZ" dirty="0"/>
          </a:p>
        </p:txBody>
      </p:sp>
      <p:pic>
        <p:nvPicPr>
          <p:cNvPr id="4" name="Obrázek 3" descr="ODS_emblem_Czech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5241710"/>
            <a:ext cx="6643702" cy="1616290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politické stany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pirátská strana</a:t>
            </a:r>
          </a:p>
          <a:p>
            <a:r>
              <a:rPr lang="cs-CZ" dirty="0" smtClean="0"/>
              <a:t>Křesťanská a demokratická unie- Československá strana lidová (KDU-ČSL)</a:t>
            </a:r>
          </a:p>
          <a:p>
            <a:r>
              <a:rPr lang="cs-CZ" dirty="0" smtClean="0"/>
              <a:t>Strana Práv Občanů </a:t>
            </a:r>
            <a:r>
              <a:rPr lang="cs-CZ" dirty="0" err="1" smtClean="0"/>
              <a:t>Zemanovci</a:t>
            </a:r>
            <a:endParaRPr lang="cs-CZ" dirty="0" smtClean="0"/>
          </a:p>
          <a:p>
            <a:r>
              <a:rPr lang="cs-CZ" dirty="0" smtClean="0"/>
              <a:t>Ano 2011</a:t>
            </a:r>
          </a:p>
          <a:p>
            <a:r>
              <a:rPr lang="cs-CZ" dirty="0" smtClean="0"/>
              <a:t>Top 09</a:t>
            </a:r>
          </a:p>
          <a:p>
            <a:r>
              <a:rPr lang="pl-PL" dirty="0" smtClean="0"/>
              <a:t>Úsvit přímé demokracie Tomia Okamury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základním cílem politické strany?</a:t>
            </a:r>
          </a:p>
          <a:p>
            <a:r>
              <a:rPr lang="cs-CZ" dirty="0" smtClean="0"/>
              <a:t>Odkud politické strany získávají finance?</a:t>
            </a:r>
          </a:p>
          <a:p>
            <a:r>
              <a:rPr lang="cs-CZ" dirty="0" smtClean="0"/>
              <a:t>Jmenujte několik rozdílů mezi levicí a pravicí.</a:t>
            </a:r>
          </a:p>
          <a:p>
            <a:r>
              <a:rPr lang="cs-CZ" dirty="0" smtClean="0"/>
              <a:t>Jaké jsou podmínky pro členství v politické straně? </a:t>
            </a:r>
          </a:p>
          <a:p>
            <a:r>
              <a:rPr lang="cs-CZ" dirty="0" smtClean="0"/>
              <a:t>Kolik je v současné době politických stran?</a:t>
            </a:r>
          </a:p>
          <a:p>
            <a:r>
              <a:rPr lang="cs-CZ" dirty="0" smtClean="0"/>
              <a:t>V jaké straně působil náš bývalý prezident (Václav Klaus)?</a:t>
            </a:r>
          </a:p>
          <a:p>
            <a:r>
              <a:rPr lang="cs-CZ" dirty="0" smtClean="0"/>
              <a:t>Vyjmenujte alespoň 5 politických stran.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C90044193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00892" y="0"/>
            <a:ext cx="1978025" cy="1908175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DVOŘÁK, Jan, a kol. Odmaturuj ze společenských věd. 1. </a:t>
            </a:r>
            <a:r>
              <a:rPr lang="cs-CZ" dirty="0" err="1" smtClean="0"/>
              <a:t>vyd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2008, 256 s. ISBN 978-80-7358-122-0</a:t>
            </a:r>
          </a:p>
          <a:p>
            <a:r>
              <a:rPr lang="cs-CZ" dirty="0" smtClean="0"/>
              <a:t>ŠEVELA, Pavel 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http://commons.wikimedia.org/wiki/File:Bohuslav_Sobotka,_Grill_párty,_Brno-Bystrc_(4).jpg?uselang=cs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NEZNÁMÝ  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http://commons.wikimedia.org/wiki/File:ODS_emblem_Czech.png?uselang=cs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NEZNÁMÝ </a:t>
            </a:r>
            <a:r>
              <a:rPr lang="cs-CZ" i="1" dirty="0" smtClean="0"/>
              <a:t>. http://office.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=otazník&amp;ex=1#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:MC900441930</a:t>
            </a:r>
            <a:endParaRPr lang="cs-CZ" dirty="0" smtClean="0"/>
          </a:p>
          <a:p>
            <a:r>
              <a:rPr lang="cs-CZ" dirty="0" smtClean="0"/>
              <a:t>|AUTOR NEZNÁMÝ </a:t>
            </a:r>
            <a:r>
              <a:rPr lang="cs-CZ" i="1" dirty="0" smtClean="0"/>
              <a:t>. http://office.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=politika&amp;ex=1#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:MC900334128|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NEZNÁMÝ </a:t>
            </a:r>
            <a:r>
              <a:rPr lang="cs-CZ" i="1" dirty="0" smtClean="0"/>
              <a:t>. http://office.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=politika&amp;ex=1#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:MC900301320|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NEZNÁMÝ </a:t>
            </a:r>
            <a:r>
              <a:rPr lang="cs-CZ" i="1" dirty="0" smtClean="0"/>
              <a:t>. http://office.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smtClean="0"/>
              <a:t>.2014</a:t>
            </a:r>
            <a:r>
              <a:rPr lang="pt-BR" dirty="0" smtClean="0"/>
              <a:t>]. Dostupný na WWW: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vote</a:t>
            </a:r>
            <a:r>
              <a:rPr lang="cs-CZ" dirty="0" smtClean="0">
                <a:hlinkClick r:id="rId6"/>
              </a:rPr>
              <a:t>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:MC900056772|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1571</TotalTime>
  <Words>741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Snímek 1</vt:lpstr>
      <vt:lpstr>Politické strany</vt:lpstr>
      <vt:lpstr>Politické strany</vt:lpstr>
      <vt:lpstr>Politické hnutí </vt:lpstr>
      <vt:lpstr>Levice vs. pravice</vt:lpstr>
      <vt:lpstr>Vznik politické strany</vt:lpstr>
      <vt:lpstr>Funkce politických stran</vt:lpstr>
      <vt:lpstr>Funkce politických stran II.</vt:lpstr>
      <vt:lpstr>Podmínky členství v PS</vt:lpstr>
      <vt:lpstr>Zánik politické strany</vt:lpstr>
      <vt:lpstr>Zajímavosti </vt:lpstr>
      <vt:lpstr>ČSSD- Česká strana sociálně demokratická</vt:lpstr>
      <vt:lpstr>KSČM- Komunistická strana Čech a Moravy</vt:lpstr>
      <vt:lpstr>ODS- Občanská demokratická strana</vt:lpstr>
      <vt:lpstr>Další politické stany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Lenka</cp:lastModifiedBy>
  <cp:revision>15</cp:revision>
  <dcterms:created xsi:type="dcterms:W3CDTF">2014-04-11T08:48:02Z</dcterms:created>
  <dcterms:modified xsi:type="dcterms:W3CDTF">2014-04-14T13:56:12Z</dcterms:modified>
</cp:coreProperties>
</file>