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56" r:id="rId3"/>
    <p:sldId id="258" r:id="rId4"/>
    <p:sldId id="264" r:id="rId5"/>
    <p:sldId id="265" r:id="rId6"/>
    <p:sldId id="263" r:id="rId7"/>
    <p:sldId id="266" r:id="rId8"/>
    <p:sldId id="262" r:id="rId9"/>
    <p:sldId id="261" r:id="rId10"/>
    <p:sldId id="267" r:id="rId11"/>
    <p:sldId id="272" r:id="rId12"/>
    <p:sldId id="273" r:id="rId13"/>
    <p:sldId id="270" r:id="rId14"/>
    <p:sldId id="269" r:id="rId15"/>
    <p:sldId id="268" r:id="rId16"/>
    <p:sldId id="260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8FA649-B8C6-47D3-88EF-C6CB801770EC}" type="doc">
      <dgm:prSet loTypeId="urn:microsoft.com/office/officeart/2008/layout/VerticalCurvedLis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cs-CZ"/>
        </a:p>
      </dgm:t>
    </dgm:pt>
    <dgm:pt modelId="{F20E4E16-4ECA-4620-AD14-09561A6CD2E1}">
      <dgm:prSet phldrT="[Text]"/>
      <dgm:spPr/>
      <dgm:t>
        <a:bodyPr/>
        <a:lstStyle/>
        <a:p>
          <a:r>
            <a:rPr lang="cs-CZ" dirty="0" smtClean="0"/>
            <a:t>Pořádají přednášky</a:t>
          </a:r>
        </a:p>
      </dgm:t>
    </dgm:pt>
    <dgm:pt modelId="{A764AC71-329B-4118-A779-027653ACA4E4}" type="parTrans" cxnId="{62C1A2C4-D229-44D4-BDF7-7C6A339B9EA9}">
      <dgm:prSet/>
      <dgm:spPr/>
      <dgm:t>
        <a:bodyPr/>
        <a:lstStyle/>
        <a:p>
          <a:endParaRPr lang="cs-CZ"/>
        </a:p>
      </dgm:t>
    </dgm:pt>
    <dgm:pt modelId="{DADF224A-CB7C-4488-9BFD-F1AAB9488745}" type="sibTrans" cxnId="{62C1A2C4-D229-44D4-BDF7-7C6A339B9EA9}">
      <dgm:prSet/>
      <dgm:spPr/>
      <dgm:t>
        <a:bodyPr/>
        <a:lstStyle/>
        <a:p>
          <a:endParaRPr lang="cs-CZ"/>
        </a:p>
      </dgm:t>
    </dgm:pt>
    <dgm:pt modelId="{9C5B9466-D716-4375-9C0E-2D6CE0AE94D4}">
      <dgm:prSet phldrT="[Text]"/>
      <dgm:spPr/>
      <dgm:t>
        <a:bodyPr/>
        <a:lstStyle/>
        <a:p>
          <a:r>
            <a:rPr lang="cs-CZ" dirty="0" smtClean="0"/>
            <a:t>Vystupují na protestních akcích</a:t>
          </a:r>
          <a:endParaRPr lang="cs-CZ" dirty="0"/>
        </a:p>
      </dgm:t>
    </dgm:pt>
    <dgm:pt modelId="{B7BF06AE-A314-4788-A2EA-B16C03BF3CAE}" type="parTrans" cxnId="{11C1A765-B347-49BB-AFF8-5B3FCB5880FF}">
      <dgm:prSet/>
      <dgm:spPr/>
      <dgm:t>
        <a:bodyPr/>
        <a:lstStyle/>
        <a:p>
          <a:endParaRPr lang="cs-CZ"/>
        </a:p>
      </dgm:t>
    </dgm:pt>
    <dgm:pt modelId="{1BBBBD1F-A638-4AC7-A263-E87B411C977B}" type="sibTrans" cxnId="{11C1A765-B347-49BB-AFF8-5B3FCB5880FF}">
      <dgm:prSet/>
      <dgm:spPr/>
      <dgm:t>
        <a:bodyPr/>
        <a:lstStyle/>
        <a:p>
          <a:endParaRPr lang="cs-CZ"/>
        </a:p>
      </dgm:t>
    </dgm:pt>
    <dgm:pt modelId="{1414F0A4-BFAA-471C-87B7-5824F9CDB1FF}">
      <dgm:prSet phldrT="[Text]"/>
      <dgm:spPr/>
      <dgm:t>
        <a:bodyPr/>
        <a:lstStyle/>
        <a:p>
          <a:r>
            <a:rPr lang="cs-CZ" dirty="0" smtClean="0"/>
            <a:t>Jednají s úřady, poslanci a senátory</a:t>
          </a:r>
          <a:endParaRPr lang="cs-CZ" dirty="0"/>
        </a:p>
      </dgm:t>
    </dgm:pt>
    <dgm:pt modelId="{DC830738-D2E9-46E2-B3F8-37BD536BB6EE}" type="parTrans" cxnId="{59DCFF2F-9D38-4A7D-B63C-867707644665}">
      <dgm:prSet/>
      <dgm:spPr/>
      <dgm:t>
        <a:bodyPr/>
        <a:lstStyle/>
        <a:p>
          <a:endParaRPr lang="cs-CZ"/>
        </a:p>
      </dgm:t>
    </dgm:pt>
    <dgm:pt modelId="{04A9D6ED-5560-4B19-AD30-8C9AC73C8D53}" type="sibTrans" cxnId="{59DCFF2F-9D38-4A7D-B63C-867707644665}">
      <dgm:prSet/>
      <dgm:spPr/>
      <dgm:t>
        <a:bodyPr/>
        <a:lstStyle/>
        <a:p>
          <a:endParaRPr lang="cs-CZ"/>
        </a:p>
      </dgm:t>
    </dgm:pt>
    <dgm:pt modelId="{5D33EA9C-4331-4BC8-AA10-DC91910E5E9C}">
      <dgm:prSet phldrT="[Text]"/>
      <dgm:spPr/>
      <dgm:t>
        <a:bodyPr/>
        <a:lstStyle/>
        <a:p>
          <a:r>
            <a:rPr lang="cs-CZ" dirty="0" smtClean="0"/>
            <a:t>Organizují petice</a:t>
          </a:r>
          <a:endParaRPr lang="cs-CZ" dirty="0"/>
        </a:p>
      </dgm:t>
    </dgm:pt>
    <dgm:pt modelId="{C992EB5B-2F2E-45F7-8548-A447CC088E6B}" type="parTrans" cxnId="{44625BB4-AE4F-4347-A59C-56820F2E5381}">
      <dgm:prSet/>
      <dgm:spPr/>
      <dgm:t>
        <a:bodyPr/>
        <a:lstStyle/>
        <a:p>
          <a:endParaRPr lang="cs-CZ"/>
        </a:p>
      </dgm:t>
    </dgm:pt>
    <dgm:pt modelId="{93F863B9-F721-45FC-9E32-07A7A9F72695}" type="sibTrans" cxnId="{44625BB4-AE4F-4347-A59C-56820F2E5381}">
      <dgm:prSet/>
      <dgm:spPr/>
      <dgm:t>
        <a:bodyPr/>
        <a:lstStyle/>
        <a:p>
          <a:endParaRPr lang="cs-CZ"/>
        </a:p>
      </dgm:t>
    </dgm:pt>
    <dgm:pt modelId="{70E187D3-4A5A-40AD-8F02-2C852DEC619C}" type="pres">
      <dgm:prSet presAssocID="{0E8FA649-B8C6-47D3-88EF-C6CB801770EC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01499C73-6FA3-4036-AC2A-6F5F5FC139B9}" type="pres">
      <dgm:prSet presAssocID="{0E8FA649-B8C6-47D3-88EF-C6CB801770EC}" presName="Name1" presStyleCnt="0"/>
      <dgm:spPr/>
      <dgm:t>
        <a:bodyPr/>
        <a:lstStyle/>
        <a:p>
          <a:endParaRPr lang="cs-CZ"/>
        </a:p>
      </dgm:t>
    </dgm:pt>
    <dgm:pt modelId="{1A13DCA7-DABD-43B3-93FB-7459DE054498}" type="pres">
      <dgm:prSet presAssocID="{0E8FA649-B8C6-47D3-88EF-C6CB801770EC}" presName="cycle" presStyleCnt="0"/>
      <dgm:spPr/>
      <dgm:t>
        <a:bodyPr/>
        <a:lstStyle/>
        <a:p>
          <a:endParaRPr lang="cs-CZ"/>
        </a:p>
      </dgm:t>
    </dgm:pt>
    <dgm:pt modelId="{B65D19C5-2002-4ECA-A32E-C444EE1EDCCD}" type="pres">
      <dgm:prSet presAssocID="{0E8FA649-B8C6-47D3-88EF-C6CB801770EC}" presName="srcNode" presStyleLbl="node1" presStyleIdx="0" presStyleCnt="4"/>
      <dgm:spPr/>
      <dgm:t>
        <a:bodyPr/>
        <a:lstStyle/>
        <a:p>
          <a:endParaRPr lang="cs-CZ"/>
        </a:p>
      </dgm:t>
    </dgm:pt>
    <dgm:pt modelId="{DEAD5293-0FE3-44F5-B67D-65D1A9C409F8}" type="pres">
      <dgm:prSet presAssocID="{0E8FA649-B8C6-47D3-88EF-C6CB801770EC}" presName="conn" presStyleLbl="parChTrans1D2" presStyleIdx="0" presStyleCnt="1"/>
      <dgm:spPr/>
      <dgm:t>
        <a:bodyPr/>
        <a:lstStyle/>
        <a:p>
          <a:endParaRPr lang="cs-CZ"/>
        </a:p>
      </dgm:t>
    </dgm:pt>
    <dgm:pt modelId="{063C9CDA-5066-4792-94F1-EE3989B6832A}" type="pres">
      <dgm:prSet presAssocID="{0E8FA649-B8C6-47D3-88EF-C6CB801770EC}" presName="extraNode" presStyleLbl="node1" presStyleIdx="0" presStyleCnt="4"/>
      <dgm:spPr/>
      <dgm:t>
        <a:bodyPr/>
        <a:lstStyle/>
        <a:p>
          <a:endParaRPr lang="cs-CZ"/>
        </a:p>
      </dgm:t>
    </dgm:pt>
    <dgm:pt modelId="{91D467BD-A280-41AF-91D6-1454BE2A90EE}" type="pres">
      <dgm:prSet presAssocID="{0E8FA649-B8C6-47D3-88EF-C6CB801770EC}" presName="dstNode" presStyleLbl="node1" presStyleIdx="0" presStyleCnt="4"/>
      <dgm:spPr/>
      <dgm:t>
        <a:bodyPr/>
        <a:lstStyle/>
        <a:p>
          <a:endParaRPr lang="cs-CZ"/>
        </a:p>
      </dgm:t>
    </dgm:pt>
    <dgm:pt modelId="{FF48586B-DB05-4A4A-ABF2-9A0A74AED597}" type="pres">
      <dgm:prSet presAssocID="{F20E4E16-4ECA-4620-AD14-09561A6CD2E1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4F846-DE4D-407D-B700-70E5CE0302EF}" type="pres">
      <dgm:prSet presAssocID="{F20E4E16-4ECA-4620-AD14-09561A6CD2E1}" presName="accent_1" presStyleCnt="0"/>
      <dgm:spPr/>
      <dgm:t>
        <a:bodyPr/>
        <a:lstStyle/>
        <a:p>
          <a:endParaRPr lang="cs-CZ"/>
        </a:p>
      </dgm:t>
    </dgm:pt>
    <dgm:pt modelId="{3A4ED42C-E42E-42C6-A50B-8BDD9F14DC2B}" type="pres">
      <dgm:prSet presAssocID="{F20E4E16-4ECA-4620-AD14-09561A6CD2E1}" presName="accentRepeatNode" presStyleLbl="solidFgAcc1" presStyleIdx="0" presStyleCnt="4"/>
      <dgm:spPr/>
      <dgm:t>
        <a:bodyPr/>
        <a:lstStyle/>
        <a:p>
          <a:endParaRPr lang="cs-CZ"/>
        </a:p>
      </dgm:t>
    </dgm:pt>
    <dgm:pt modelId="{0ACC3F7B-015B-44FD-B963-86AC361C98EC}" type="pres">
      <dgm:prSet presAssocID="{9C5B9466-D716-4375-9C0E-2D6CE0AE94D4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518EAE-4726-404F-8B6D-50FE6191D07E}" type="pres">
      <dgm:prSet presAssocID="{9C5B9466-D716-4375-9C0E-2D6CE0AE94D4}" presName="accent_2" presStyleCnt="0"/>
      <dgm:spPr/>
      <dgm:t>
        <a:bodyPr/>
        <a:lstStyle/>
        <a:p>
          <a:endParaRPr lang="cs-CZ"/>
        </a:p>
      </dgm:t>
    </dgm:pt>
    <dgm:pt modelId="{97395CC8-F614-4664-93C3-EC5059B74EFA}" type="pres">
      <dgm:prSet presAssocID="{9C5B9466-D716-4375-9C0E-2D6CE0AE94D4}" presName="accentRepeatNode" presStyleLbl="solidFgAcc1" presStyleIdx="1" presStyleCnt="4"/>
      <dgm:spPr/>
      <dgm:t>
        <a:bodyPr/>
        <a:lstStyle/>
        <a:p>
          <a:endParaRPr lang="cs-CZ"/>
        </a:p>
      </dgm:t>
    </dgm:pt>
    <dgm:pt modelId="{01EF8AAC-F6DA-443B-8107-2B4167AA11C8}" type="pres">
      <dgm:prSet presAssocID="{1414F0A4-BFAA-471C-87B7-5824F9CDB1FF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1A04C4-28DB-45C3-8711-8ADC4939A7BC}" type="pres">
      <dgm:prSet presAssocID="{1414F0A4-BFAA-471C-87B7-5824F9CDB1FF}" presName="accent_3" presStyleCnt="0"/>
      <dgm:spPr/>
      <dgm:t>
        <a:bodyPr/>
        <a:lstStyle/>
        <a:p>
          <a:endParaRPr lang="cs-CZ"/>
        </a:p>
      </dgm:t>
    </dgm:pt>
    <dgm:pt modelId="{EF57105D-1CB2-4CF6-8892-9F4A7F168933}" type="pres">
      <dgm:prSet presAssocID="{1414F0A4-BFAA-471C-87B7-5824F9CDB1FF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06B73D3E-F4B5-46B5-8B6A-17BAF7366EDB}" type="pres">
      <dgm:prSet presAssocID="{5D33EA9C-4331-4BC8-AA10-DC91910E5E9C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4C9A75-637E-47AB-B2A9-CBB726B50E82}" type="pres">
      <dgm:prSet presAssocID="{5D33EA9C-4331-4BC8-AA10-DC91910E5E9C}" presName="accent_4" presStyleCnt="0"/>
      <dgm:spPr/>
      <dgm:t>
        <a:bodyPr/>
        <a:lstStyle/>
        <a:p>
          <a:endParaRPr lang="cs-CZ"/>
        </a:p>
      </dgm:t>
    </dgm:pt>
    <dgm:pt modelId="{D0034C0C-FD36-4716-ACCC-5BE831FDA9A9}" type="pres">
      <dgm:prSet presAssocID="{5D33EA9C-4331-4BC8-AA10-DC91910E5E9C}" presName="accentRepeatNode" presStyleLbl="solidFgAcc1" presStyleIdx="3" presStyleCnt="4"/>
      <dgm:spPr/>
      <dgm:t>
        <a:bodyPr/>
        <a:lstStyle/>
        <a:p>
          <a:endParaRPr lang="cs-CZ"/>
        </a:p>
      </dgm:t>
    </dgm:pt>
  </dgm:ptLst>
  <dgm:cxnLst>
    <dgm:cxn modelId="{1DC25ABF-0892-403C-A328-04AF41221AF9}" type="presOf" srcId="{DADF224A-CB7C-4488-9BFD-F1AAB9488745}" destId="{DEAD5293-0FE3-44F5-B67D-65D1A9C409F8}" srcOrd="0" destOrd="0" presId="urn:microsoft.com/office/officeart/2008/layout/VerticalCurvedList"/>
    <dgm:cxn modelId="{44625BB4-AE4F-4347-A59C-56820F2E5381}" srcId="{0E8FA649-B8C6-47D3-88EF-C6CB801770EC}" destId="{5D33EA9C-4331-4BC8-AA10-DC91910E5E9C}" srcOrd="3" destOrd="0" parTransId="{C992EB5B-2F2E-45F7-8548-A447CC088E6B}" sibTransId="{93F863B9-F721-45FC-9E32-07A7A9F72695}"/>
    <dgm:cxn modelId="{98C460DE-89FB-47DA-A89A-2F6C29F45526}" type="presOf" srcId="{5D33EA9C-4331-4BC8-AA10-DC91910E5E9C}" destId="{06B73D3E-F4B5-46B5-8B6A-17BAF7366EDB}" srcOrd="0" destOrd="0" presId="urn:microsoft.com/office/officeart/2008/layout/VerticalCurvedList"/>
    <dgm:cxn modelId="{4B1D0715-AFAE-4E63-ACDD-EE2C27F793CF}" type="presOf" srcId="{F20E4E16-4ECA-4620-AD14-09561A6CD2E1}" destId="{FF48586B-DB05-4A4A-ABF2-9A0A74AED597}" srcOrd="0" destOrd="0" presId="urn:microsoft.com/office/officeart/2008/layout/VerticalCurvedList"/>
    <dgm:cxn modelId="{62C1A2C4-D229-44D4-BDF7-7C6A339B9EA9}" srcId="{0E8FA649-B8C6-47D3-88EF-C6CB801770EC}" destId="{F20E4E16-4ECA-4620-AD14-09561A6CD2E1}" srcOrd="0" destOrd="0" parTransId="{A764AC71-329B-4118-A779-027653ACA4E4}" sibTransId="{DADF224A-CB7C-4488-9BFD-F1AAB9488745}"/>
    <dgm:cxn modelId="{11C1A765-B347-49BB-AFF8-5B3FCB5880FF}" srcId="{0E8FA649-B8C6-47D3-88EF-C6CB801770EC}" destId="{9C5B9466-D716-4375-9C0E-2D6CE0AE94D4}" srcOrd="1" destOrd="0" parTransId="{B7BF06AE-A314-4788-A2EA-B16C03BF3CAE}" sibTransId="{1BBBBD1F-A638-4AC7-A263-E87B411C977B}"/>
    <dgm:cxn modelId="{59DCFF2F-9D38-4A7D-B63C-867707644665}" srcId="{0E8FA649-B8C6-47D3-88EF-C6CB801770EC}" destId="{1414F0A4-BFAA-471C-87B7-5824F9CDB1FF}" srcOrd="2" destOrd="0" parTransId="{DC830738-D2E9-46E2-B3F8-37BD536BB6EE}" sibTransId="{04A9D6ED-5560-4B19-AD30-8C9AC73C8D53}"/>
    <dgm:cxn modelId="{ED5AD694-3E66-4950-AFE4-5AFA6FF1DF60}" type="presOf" srcId="{9C5B9466-D716-4375-9C0E-2D6CE0AE94D4}" destId="{0ACC3F7B-015B-44FD-B963-86AC361C98EC}" srcOrd="0" destOrd="0" presId="urn:microsoft.com/office/officeart/2008/layout/VerticalCurvedList"/>
    <dgm:cxn modelId="{D0420C9F-EFF7-41DD-9B30-E5ED7D87320E}" type="presOf" srcId="{1414F0A4-BFAA-471C-87B7-5824F9CDB1FF}" destId="{01EF8AAC-F6DA-443B-8107-2B4167AA11C8}" srcOrd="0" destOrd="0" presId="urn:microsoft.com/office/officeart/2008/layout/VerticalCurvedList"/>
    <dgm:cxn modelId="{F66F95C9-0257-4EDE-9F54-C4BB1BED29D1}" type="presOf" srcId="{0E8FA649-B8C6-47D3-88EF-C6CB801770EC}" destId="{70E187D3-4A5A-40AD-8F02-2C852DEC619C}" srcOrd="0" destOrd="0" presId="urn:microsoft.com/office/officeart/2008/layout/VerticalCurvedList"/>
    <dgm:cxn modelId="{E732E818-C19B-4936-9269-80600B910A6A}" type="presParOf" srcId="{70E187D3-4A5A-40AD-8F02-2C852DEC619C}" destId="{01499C73-6FA3-4036-AC2A-6F5F5FC139B9}" srcOrd="0" destOrd="0" presId="urn:microsoft.com/office/officeart/2008/layout/VerticalCurvedList"/>
    <dgm:cxn modelId="{E2BA9F2A-428D-48AA-89A8-D437BBEA85BC}" type="presParOf" srcId="{01499C73-6FA3-4036-AC2A-6F5F5FC139B9}" destId="{1A13DCA7-DABD-43B3-93FB-7459DE054498}" srcOrd="0" destOrd="0" presId="urn:microsoft.com/office/officeart/2008/layout/VerticalCurvedList"/>
    <dgm:cxn modelId="{A1741D20-9851-48A1-BF7D-CF904DB32DA7}" type="presParOf" srcId="{1A13DCA7-DABD-43B3-93FB-7459DE054498}" destId="{B65D19C5-2002-4ECA-A32E-C444EE1EDCCD}" srcOrd="0" destOrd="0" presId="urn:microsoft.com/office/officeart/2008/layout/VerticalCurvedList"/>
    <dgm:cxn modelId="{6082F9C5-5B86-418C-9DFB-C2A5E6EED664}" type="presParOf" srcId="{1A13DCA7-DABD-43B3-93FB-7459DE054498}" destId="{DEAD5293-0FE3-44F5-B67D-65D1A9C409F8}" srcOrd="1" destOrd="0" presId="urn:microsoft.com/office/officeart/2008/layout/VerticalCurvedList"/>
    <dgm:cxn modelId="{744AAF52-2C88-4C6D-B3F9-858D7C2E60CA}" type="presParOf" srcId="{1A13DCA7-DABD-43B3-93FB-7459DE054498}" destId="{063C9CDA-5066-4792-94F1-EE3989B6832A}" srcOrd="2" destOrd="0" presId="urn:microsoft.com/office/officeart/2008/layout/VerticalCurvedList"/>
    <dgm:cxn modelId="{14D4C361-8AEF-471C-8707-490C9A5530F7}" type="presParOf" srcId="{1A13DCA7-DABD-43B3-93FB-7459DE054498}" destId="{91D467BD-A280-41AF-91D6-1454BE2A90EE}" srcOrd="3" destOrd="0" presId="urn:microsoft.com/office/officeart/2008/layout/VerticalCurvedList"/>
    <dgm:cxn modelId="{8D9C8B2F-626B-46CD-8C96-5C9350318FC9}" type="presParOf" srcId="{01499C73-6FA3-4036-AC2A-6F5F5FC139B9}" destId="{FF48586B-DB05-4A4A-ABF2-9A0A74AED597}" srcOrd="1" destOrd="0" presId="urn:microsoft.com/office/officeart/2008/layout/VerticalCurvedList"/>
    <dgm:cxn modelId="{980DF587-A47C-4187-9440-2B3BB012C51B}" type="presParOf" srcId="{01499C73-6FA3-4036-AC2A-6F5F5FC139B9}" destId="{8914F846-DE4D-407D-B700-70E5CE0302EF}" srcOrd="2" destOrd="0" presId="urn:microsoft.com/office/officeart/2008/layout/VerticalCurvedList"/>
    <dgm:cxn modelId="{3D059BD8-4A9B-4903-8933-B823D8BF2E04}" type="presParOf" srcId="{8914F846-DE4D-407D-B700-70E5CE0302EF}" destId="{3A4ED42C-E42E-42C6-A50B-8BDD9F14DC2B}" srcOrd="0" destOrd="0" presId="urn:microsoft.com/office/officeart/2008/layout/VerticalCurvedList"/>
    <dgm:cxn modelId="{4A39458F-1292-41BC-9F5F-840CBCDA1BCE}" type="presParOf" srcId="{01499C73-6FA3-4036-AC2A-6F5F5FC139B9}" destId="{0ACC3F7B-015B-44FD-B963-86AC361C98EC}" srcOrd="3" destOrd="0" presId="urn:microsoft.com/office/officeart/2008/layout/VerticalCurvedList"/>
    <dgm:cxn modelId="{E7F09E35-8BE8-471D-ABA6-CDB0EBDDA157}" type="presParOf" srcId="{01499C73-6FA3-4036-AC2A-6F5F5FC139B9}" destId="{62518EAE-4726-404F-8B6D-50FE6191D07E}" srcOrd="4" destOrd="0" presId="urn:microsoft.com/office/officeart/2008/layout/VerticalCurvedList"/>
    <dgm:cxn modelId="{0A7820F2-53B6-40A4-87E7-10DD9EB5A387}" type="presParOf" srcId="{62518EAE-4726-404F-8B6D-50FE6191D07E}" destId="{97395CC8-F614-4664-93C3-EC5059B74EFA}" srcOrd="0" destOrd="0" presId="urn:microsoft.com/office/officeart/2008/layout/VerticalCurvedList"/>
    <dgm:cxn modelId="{6304253A-2A05-4D03-98DD-0A2314BBAB48}" type="presParOf" srcId="{01499C73-6FA3-4036-AC2A-6F5F5FC139B9}" destId="{01EF8AAC-F6DA-443B-8107-2B4167AA11C8}" srcOrd="5" destOrd="0" presId="urn:microsoft.com/office/officeart/2008/layout/VerticalCurvedList"/>
    <dgm:cxn modelId="{5BA72D74-E96A-4711-BAB0-CD712760D3D7}" type="presParOf" srcId="{01499C73-6FA3-4036-AC2A-6F5F5FC139B9}" destId="{001A04C4-28DB-45C3-8711-8ADC4939A7BC}" srcOrd="6" destOrd="0" presId="urn:microsoft.com/office/officeart/2008/layout/VerticalCurvedList"/>
    <dgm:cxn modelId="{7E77ADB4-314B-466E-9721-4CDC7E215CB6}" type="presParOf" srcId="{001A04C4-28DB-45C3-8711-8ADC4939A7BC}" destId="{EF57105D-1CB2-4CF6-8892-9F4A7F168933}" srcOrd="0" destOrd="0" presId="urn:microsoft.com/office/officeart/2008/layout/VerticalCurvedList"/>
    <dgm:cxn modelId="{3122408E-200B-4F90-970B-49168F2942B6}" type="presParOf" srcId="{01499C73-6FA3-4036-AC2A-6F5F5FC139B9}" destId="{06B73D3E-F4B5-46B5-8B6A-17BAF7366EDB}" srcOrd="7" destOrd="0" presId="urn:microsoft.com/office/officeart/2008/layout/VerticalCurvedList"/>
    <dgm:cxn modelId="{7A0D0AAA-F844-4401-B6A7-FC0516A6BD8C}" type="presParOf" srcId="{01499C73-6FA3-4036-AC2A-6F5F5FC139B9}" destId="{D54C9A75-637E-47AB-B2A9-CBB726B50E82}" srcOrd="8" destOrd="0" presId="urn:microsoft.com/office/officeart/2008/layout/VerticalCurvedList"/>
    <dgm:cxn modelId="{9A88155F-DCE4-4D5A-B62C-D96363B37F7C}" type="presParOf" srcId="{D54C9A75-637E-47AB-B2A9-CBB726B50E82}" destId="{D0034C0C-FD36-4716-ACCC-5BE831FDA9A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C3201D-A8AB-43DF-9DAE-8247FF8DF6F7}" type="doc">
      <dgm:prSet loTypeId="urn:microsoft.com/office/officeart/2005/8/layout/chevron2" loCatId="list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667C5438-5C45-4C39-B1F3-1C9BE586A1D3}">
      <dgm:prSet phldrT="[Text]"/>
      <dgm:spPr/>
      <dgm:t>
        <a:bodyPr/>
        <a:lstStyle/>
        <a:p>
          <a:r>
            <a:rPr lang="cs-CZ" dirty="0" smtClean="0"/>
            <a:t>Politika privátního</a:t>
          </a:r>
          <a:endParaRPr lang="cs-CZ" dirty="0"/>
        </a:p>
      </dgm:t>
    </dgm:pt>
    <dgm:pt modelId="{80FD9DCD-EB46-476E-A3D1-597580B4141F}" type="parTrans" cxnId="{0F321392-7A08-4B23-87DD-BAE1B4A76A3B}">
      <dgm:prSet/>
      <dgm:spPr/>
      <dgm:t>
        <a:bodyPr/>
        <a:lstStyle/>
        <a:p>
          <a:endParaRPr lang="cs-CZ"/>
        </a:p>
      </dgm:t>
    </dgm:pt>
    <dgm:pt modelId="{416F2860-3254-46A0-8131-F97CC8ECAF3E}" type="sibTrans" cxnId="{0F321392-7A08-4B23-87DD-BAE1B4A76A3B}">
      <dgm:prSet/>
      <dgm:spPr/>
      <dgm:t>
        <a:bodyPr/>
        <a:lstStyle/>
        <a:p>
          <a:endParaRPr lang="cs-CZ"/>
        </a:p>
      </dgm:t>
    </dgm:pt>
    <dgm:pt modelId="{2B38D772-E58A-4C95-A337-9F1B7621FBED}">
      <dgm:prSet phldrT="[Text]"/>
      <dgm:spPr/>
      <dgm:t>
        <a:bodyPr/>
        <a:lstStyle/>
        <a:p>
          <a:r>
            <a:rPr lang="cs-CZ" dirty="0" smtClean="0"/>
            <a:t>Feminismus zpochybňuje představy o tom, co je a co není politické</a:t>
          </a:r>
          <a:endParaRPr lang="cs-CZ" dirty="0"/>
        </a:p>
      </dgm:t>
    </dgm:pt>
    <dgm:pt modelId="{9B738E12-2E78-4DF4-9CE9-B752DD772243}" type="parTrans" cxnId="{7CE12848-3F1B-4EA9-9366-6FCB215CBDC7}">
      <dgm:prSet/>
      <dgm:spPr/>
      <dgm:t>
        <a:bodyPr/>
        <a:lstStyle/>
        <a:p>
          <a:endParaRPr lang="cs-CZ"/>
        </a:p>
      </dgm:t>
    </dgm:pt>
    <dgm:pt modelId="{C5198234-0828-49B3-B255-46B6E3DDD777}" type="sibTrans" cxnId="{7CE12848-3F1B-4EA9-9366-6FCB215CBDC7}">
      <dgm:prSet/>
      <dgm:spPr/>
      <dgm:t>
        <a:bodyPr/>
        <a:lstStyle/>
        <a:p>
          <a:endParaRPr lang="cs-CZ"/>
        </a:p>
      </dgm:t>
    </dgm:pt>
    <dgm:pt modelId="{A0C2C671-00CF-4286-A695-022BD9D3DC7F}">
      <dgm:prSet phldrT="[Text]"/>
      <dgm:spPr/>
      <dgm:t>
        <a:bodyPr/>
        <a:lstStyle/>
        <a:p>
          <a:r>
            <a:rPr lang="cs-CZ" dirty="0" smtClean="0"/>
            <a:t>Patriarchát</a:t>
          </a:r>
          <a:endParaRPr lang="cs-CZ" dirty="0"/>
        </a:p>
      </dgm:t>
    </dgm:pt>
    <dgm:pt modelId="{1762C724-8850-4443-98FF-2E5A360A43A7}" type="parTrans" cxnId="{1A874B95-05F6-4251-9C03-8499404C46B7}">
      <dgm:prSet/>
      <dgm:spPr/>
      <dgm:t>
        <a:bodyPr/>
        <a:lstStyle/>
        <a:p>
          <a:endParaRPr lang="cs-CZ"/>
        </a:p>
      </dgm:t>
    </dgm:pt>
    <dgm:pt modelId="{CFCAD9BB-B051-42A8-A0E0-369CDFF22370}" type="sibTrans" cxnId="{1A874B95-05F6-4251-9C03-8499404C46B7}">
      <dgm:prSet/>
      <dgm:spPr/>
      <dgm:t>
        <a:bodyPr/>
        <a:lstStyle/>
        <a:p>
          <a:endParaRPr lang="cs-CZ"/>
        </a:p>
      </dgm:t>
    </dgm:pt>
    <dgm:pt modelId="{8639B320-D453-4926-8058-D2918F85FDB4}">
      <dgm:prSet phldrT="[Text]"/>
      <dgm:spPr/>
      <dgm:t>
        <a:bodyPr/>
        <a:lstStyle/>
        <a:p>
          <a:r>
            <a:rPr lang="cs-CZ" dirty="0" smtClean="0"/>
            <a:t>Feminismus tvrdí, že pohlaví je důležitým sociálním dělítkem</a:t>
          </a:r>
          <a:endParaRPr lang="cs-CZ" dirty="0"/>
        </a:p>
      </dgm:t>
    </dgm:pt>
    <dgm:pt modelId="{E977D03E-ED58-410F-86D7-6376BF5651C4}" type="parTrans" cxnId="{A53A1C46-099C-4D9F-9D09-C91D27352759}">
      <dgm:prSet/>
      <dgm:spPr/>
      <dgm:t>
        <a:bodyPr/>
        <a:lstStyle/>
        <a:p>
          <a:endParaRPr lang="cs-CZ"/>
        </a:p>
      </dgm:t>
    </dgm:pt>
    <dgm:pt modelId="{6E4F849E-008F-4792-A662-FB068A6E57F7}" type="sibTrans" cxnId="{A53A1C46-099C-4D9F-9D09-C91D27352759}">
      <dgm:prSet/>
      <dgm:spPr/>
      <dgm:t>
        <a:bodyPr/>
        <a:lstStyle/>
        <a:p>
          <a:endParaRPr lang="cs-CZ"/>
        </a:p>
      </dgm:t>
    </dgm:pt>
    <dgm:pt modelId="{DF8A4770-2654-4B63-A759-34BFB3F6E78D}">
      <dgm:prSet phldrT="[Text]"/>
      <dgm:spPr/>
      <dgm:t>
        <a:bodyPr/>
        <a:lstStyle/>
        <a:p>
          <a:r>
            <a:rPr lang="cs-CZ" dirty="0" smtClean="0"/>
            <a:t>Feministky hovoří o „sexismu“ – diskriminace podle pohlaví, nadřazenost mužů</a:t>
          </a:r>
          <a:endParaRPr lang="cs-CZ" dirty="0"/>
        </a:p>
      </dgm:t>
    </dgm:pt>
    <dgm:pt modelId="{52B3B0F3-DB8F-4D09-9763-A63BF954F91D}" type="parTrans" cxnId="{A148E609-CE8E-4221-96FC-53A027DFE97F}">
      <dgm:prSet/>
      <dgm:spPr/>
      <dgm:t>
        <a:bodyPr/>
        <a:lstStyle/>
        <a:p>
          <a:endParaRPr lang="cs-CZ"/>
        </a:p>
      </dgm:t>
    </dgm:pt>
    <dgm:pt modelId="{AD7C6C19-17B7-4A61-92BB-F26A7135B67E}" type="sibTrans" cxnId="{A148E609-CE8E-4221-96FC-53A027DFE97F}">
      <dgm:prSet/>
      <dgm:spPr/>
      <dgm:t>
        <a:bodyPr/>
        <a:lstStyle/>
        <a:p>
          <a:endParaRPr lang="cs-CZ"/>
        </a:p>
      </dgm:t>
    </dgm:pt>
    <dgm:pt modelId="{10D7791D-4D9E-411C-8207-A39766C2F8FB}">
      <dgm:prSet phldrT="[Text]"/>
      <dgm:spPr/>
      <dgm:t>
        <a:bodyPr/>
        <a:lstStyle/>
        <a:p>
          <a:r>
            <a:rPr lang="cs-CZ" dirty="0" smtClean="0"/>
            <a:t>Pohlaví a rod</a:t>
          </a:r>
          <a:endParaRPr lang="cs-CZ" dirty="0"/>
        </a:p>
      </dgm:t>
    </dgm:pt>
    <dgm:pt modelId="{B65EC615-81B9-43AB-B9C9-16C849CEBA3A}" type="parTrans" cxnId="{BFE629B7-36EB-4409-AEE8-A556720F1924}">
      <dgm:prSet/>
      <dgm:spPr/>
      <dgm:t>
        <a:bodyPr/>
        <a:lstStyle/>
        <a:p>
          <a:endParaRPr lang="cs-CZ"/>
        </a:p>
      </dgm:t>
    </dgm:pt>
    <dgm:pt modelId="{26A4DCB7-5518-4B51-9011-EAC5425FECEA}" type="sibTrans" cxnId="{BFE629B7-36EB-4409-AEE8-A556720F1924}">
      <dgm:prSet/>
      <dgm:spPr/>
      <dgm:t>
        <a:bodyPr/>
        <a:lstStyle/>
        <a:p>
          <a:endParaRPr lang="cs-CZ"/>
        </a:p>
      </dgm:t>
    </dgm:pt>
    <dgm:pt modelId="{11A3809C-B014-4CAF-87A6-81F520AACF5F}">
      <dgm:prSet phldrT="[Text]"/>
      <dgm:spPr/>
      <dgm:t>
        <a:bodyPr/>
        <a:lstStyle/>
        <a:p>
          <a:r>
            <a:rPr lang="cs-CZ" dirty="0" smtClean="0"/>
            <a:t>Pro zachycení rozdílů mezí tím, co je přirozené, a tím, co je kulturní, rozlišují feministky mezi pohlavím (sex) a rodem (gender)</a:t>
          </a:r>
          <a:endParaRPr lang="cs-CZ" dirty="0"/>
        </a:p>
      </dgm:t>
    </dgm:pt>
    <dgm:pt modelId="{2786E5CC-76C1-40A4-8E38-473B0660F2CF}" type="parTrans" cxnId="{66A1666C-B360-415C-947C-643B51E9657D}">
      <dgm:prSet/>
      <dgm:spPr/>
      <dgm:t>
        <a:bodyPr/>
        <a:lstStyle/>
        <a:p>
          <a:endParaRPr lang="cs-CZ"/>
        </a:p>
      </dgm:t>
    </dgm:pt>
    <dgm:pt modelId="{A890F281-9C71-404A-A09A-6FAC89D82B76}" type="sibTrans" cxnId="{66A1666C-B360-415C-947C-643B51E9657D}">
      <dgm:prSet/>
      <dgm:spPr/>
      <dgm:t>
        <a:bodyPr/>
        <a:lstStyle/>
        <a:p>
          <a:endParaRPr lang="cs-CZ"/>
        </a:p>
      </dgm:t>
    </dgm:pt>
    <dgm:pt modelId="{BFEA7B51-5990-4098-9DF9-29601D2A073C}">
      <dgm:prSet phldrT="[Text]"/>
      <dgm:spPr/>
      <dgm:t>
        <a:bodyPr/>
        <a:lstStyle/>
        <a:p>
          <a:r>
            <a:rPr lang="cs-CZ" dirty="0" smtClean="0"/>
            <a:t>V úzkém smyslu: Vláda otce uvnitř rodiny</a:t>
          </a:r>
          <a:endParaRPr lang="cs-CZ" dirty="0"/>
        </a:p>
      </dgm:t>
    </dgm:pt>
    <dgm:pt modelId="{82748570-EB36-4968-AD7F-9D5A799E42A3}" type="parTrans" cxnId="{5045B5A9-C376-4C24-A49D-AD692FDE999B}">
      <dgm:prSet/>
      <dgm:spPr/>
      <dgm:t>
        <a:bodyPr/>
        <a:lstStyle/>
        <a:p>
          <a:endParaRPr lang="cs-CZ"/>
        </a:p>
      </dgm:t>
    </dgm:pt>
    <dgm:pt modelId="{D455B2CD-3725-4BEA-8D8E-AC008EB183E6}" type="sibTrans" cxnId="{5045B5A9-C376-4C24-A49D-AD692FDE999B}">
      <dgm:prSet/>
      <dgm:spPr/>
      <dgm:t>
        <a:bodyPr/>
        <a:lstStyle/>
        <a:p>
          <a:endParaRPr lang="cs-CZ"/>
        </a:p>
      </dgm:t>
    </dgm:pt>
    <dgm:pt modelId="{52F7DEB1-6888-46E2-B32A-875A070E9768}">
      <dgm:prSet phldrT="[Text]"/>
      <dgm:spPr/>
      <dgm:t>
        <a:bodyPr/>
        <a:lstStyle/>
        <a:p>
          <a:r>
            <a:rPr lang="cs-CZ" dirty="0" smtClean="0"/>
            <a:t>Politika je všude a vždy tam, kde lze najít sociální konflikt </a:t>
          </a:r>
          <a:br>
            <a:rPr lang="cs-CZ" dirty="0" smtClean="0"/>
          </a:br>
          <a:r>
            <a:rPr lang="cs-CZ" dirty="0" smtClean="0"/>
            <a:t>(tedy i v rodině)</a:t>
          </a:r>
          <a:endParaRPr lang="cs-CZ" dirty="0"/>
        </a:p>
      </dgm:t>
    </dgm:pt>
    <dgm:pt modelId="{79DFC40F-B037-4F0A-ACF6-B5A8BBE0AA71}" type="parTrans" cxnId="{3074D3B5-8761-4EE8-B645-2B4ED4B73A28}">
      <dgm:prSet/>
      <dgm:spPr/>
      <dgm:t>
        <a:bodyPr/>
        <a:lstStyle/>
        <a:p>
          <a:endParaRPr lang="cs-CZ"/>
        </a:p>
      </dgm:t>
    </dgm:pt>
    <dgm:pt modelId="{454317A3-4157-4F48-AD48-3F500FE0DE57}" type="sibTrans" cxnId="{3074D3B5-8761-4EE8-B645-2B4ED4B73A28}">
      <dgm:prSet/>
      <dgm:spPr/>
      <dgm:t>
        <a:bodyPr/>
        <a:lstStyle/>
        <a:p>
          <a:endParaRPr lang="cs-CZ"/>
        </a:p>
      </dgm:t>
    </dgm:pt>
    <dgm:pt modelId="{D28A4876-604A-4373-8F90-5F3E9D07AB8A}" type="pres">
      <dgm:prSet presAssocID="{2BC3201D-A8AB-43DF-9DAE-8247FF8DF6F7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6C9DEB-CC19-4F78-BACF-3596A248F499}" type="pres">
      <dgm:prSet presAssocID="{667C5438-5C45-4C39-B1F3-1C9BE586A1D3}" presName="composite" presStyleCnt="0"/>
      <dgm:spPr/>
      <dgm:t>
        <a:bodyPr/>
        <a:lstStyle/>
        <a:p>
          <a:endParaRPr lang="cs-CZ"/>
        </a:p>
      </dgm:t>
    </dgm:pt>
    <dgm:pt modelId="{D4CAC97A-EDA4-4E77-BC3A-D97AC6F423A2}" type="pres">
      <dgm:prSet presAssocID="{667C5438-5C45-4C39-B1F3-1C9BE586A1D3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B90447-D00C-4EAB-AF31-B490456CF2E8}" type="pres">
      <dgm:prSet presAssocID="{667C5438-5C45-4C39-B1F3-1C9BE586A1D3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C9AF6A-BB0B-4727-9DDE-C3C6E109A179}" type="pres">
      <dgm:prSet presAssocID="{416F2860-3254-46A0-8131-F97CC8ECAF3E}" presName="sp" presStyleCnt="0"/>
      <dgm:spPr/>
      <dgm:t>
        <a:bodyPr/>
        <a:lstStyle/>
        <a:p>
          <a:endParaRPr lang="cs-CZ"/>
        </a:p>
      </dgm:t>
    </dgm:pt>
    <dgm:pt modelId="{3B7AC396-9EA9-468F-9E7C-4BAEC58EE5FF}" type="pres">
      <dgm:prSet presAssocID="{A0C2C671-00CF-4286-A695-022BD9D3DC7F}" presName="composite" presStyleCnt="0"/>
      <dgm:spPr/>
      <dgm:t>
        <a:bodyPr/>
        <a:lstStyle/>
        <a:p>
          <a:endParaRPr lang="cs-CZ"/>
        </a:p>
      </dgm:t>
    </dgm:pt>
    <dgm:pt modelId="{E091D0D7-22D5-4309-BC29-05ADC6C39E16}" type="pres">
      <dgm:prSet presAssocID="{A0C2C671-00CF-4286-A695-022BD9D3DC7F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F80662-0013-4586-A956-2936C0E201EA}" type="pres">
      <dgm:prSet presAssocID="{A0C2C671-00CF-4286-A695-022BD9D3DC7F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34FFE0-99D7-4D37-AA63-8CD286DEB317}" type="pres">
      <dgm:prSet presAssocID="{CFCAD9BB-B051-42A8-A0E0-369CDFF22370}" presName="sp" presStyleCnt="0"/>
      <dgm:spPr/>
      <dgm:t>
        <a:bodyPr/>
        <a:lstStyle/>
        <a:p>
          <a:endParaRPr lang="cs-CZ"/>
        </a:p>
      </dgm:t>
    </dgm:pt>
    <dgm:pt modelId="{00C5F48C-D4F0-48B2-B27E-1F53C9032733}" type="pres">
      <dgm:prSet presAssocID="{10D7791D-4D9E-411C-8207-A39766C2F8FB}" presName="composite" presStyleCnt="0"/>
      <dgm:spPr/>
      <dgm:t>
        <a:bodyPr/>
        <a:lstStyle/>
        <a:p>
          <a:endParaRPr lang="cs-CZ"/>
        </a:p>
      </dgm:t>
    </dgm:pt>
    <dgm:pt modelId="{EDABA31E-7603-41C9-B6C2-9C4887999665}" type="pres">
      <dgm:prSet presAssocID="{10D7791D-4D9E-411C-8207-A39766C2F8FB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DF715F-B806-4801-96BF-50242476AC8D}" type="pres">
      <dgm:prSet presAssocID="{10D7791D-4D9E-411C-8207-A39766C2F8F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321392-7A08-4B23-87DD-BAE1B4A76A3B}" srcId="{2BC3201D-A8AB-43DF-9DAE-8247FF8DF6F7}" destId="{667C5438-5C45-4C39-B1F3-1C9BE586A1D3}" srcOrd="0" destOrd="0" parTransId="{80FD9DCD-EB46-476E-A3D1-597580B4141F}" sibTransId="{416F2860-3254-46A0-8131-F97CC8ECAF3E}"/>
    <dgm:cxn modelId="{66A1666C-B360-415C-947C-643B51E9657D}" srcId="{10D7791D-4D9E-411C-8207-A39766C2F8FB}" destId="{11A3809C-B014-4CAF-87A6-81F520AACF5F}" srcOrd="0" destOrd="0" parTransId="{2786E5CC-76C1-40A4-8E38-473B0660F2CF}" sibTransId="{A890F281-9C71-404A-A09A-6FAC89D82B76}"/>
    <dgm:cxn modelId="{4609688C-B07E-49C0-96F2-E00B009AFB3D}" type="presOf" srcId="{2B38D772-E58A-4C95-A337-9F1B7621FBED}" destId="{57B90447-D00C-4EAB-AF31-B490456CF2E8}" srcOrd="0" destOrd="0" presId="urn:microsoft.com/office/officeart/2005/8/layout/chevron2"/>
    <dgm:cxn modelId="{0BD81DA1-5A37-408B-A5B4-0B8FE6EDE45C}" type="presOf" srcId="{BFEA7B51-5990-4098-9DF9-29601D2A073C}" destId="{1AF80662-0013-4586-A956-2936C0E201EA}" srcOrd="0" destOrd="0" presId="urn:microsoft.com/office/officeart/2005/8/layout/chevron2"/>
    <dgm:cxn modelId="{10F7C2FD-2EAC-4CC3-9291-32B47C3180B2}" type="presOf" srcId="{667C5438-5C45-4C39-B1F3-1C9BE586A1D3}" destId="{D4CAC97A-EDA4-4E77-BC3A-D97AC6F423A2}" srcOrd="0" destOrd="0" presId="urn:microsoft.com/office/officeart/2005/8/layout/chevron2"/>
    <dgm:cxn modelId="{1A874B95-05F6-4251-9C03-8499404C46B7}" srcId="{2BC3201D-A8AB-43DF-9DAE-8247FF8DF6F7}" destId="{A0C2C671-00CF-4286-A695-022BD9D3DC7F}" srcOrd="1" destOrd="0" parTransId="{1762C724-8850-4443-98FF-2E5A360A43A7}" sibTransId="{CFCAD9BB-B051-42A8-A0E0-369CDFF22370}"/>
    <dgm:cxn modelId="{E02A3D6C-BBE5-4B47-B042-79A6A3874865}" type="presOf" srcId="{52F7DEB1-6888-46E2-B32A-875A070E9768}" destId="{57B90447-D00C-4EAB-AF31-B490456CF2E8}" srcOrd="0" destOrd="1" presId="urn:microsoft.com/office/officeart/2005/8/layout/chevron2"/>
    <dgm:cxn modelId="{A53A1C46-099C-4D9F-9D09-C91D27352759}" srcId="{A0C2C671-00CF-4286-A695-022BD9D3DC7F}" destId="{8639B320-D453-4926-8058-D2918F85FDB4}" srcOrd="1" destOrd="0" parTransId="{E977D03E-ED58-410F-86D7-6376BF5651C4}" sibTransId="{6E4F849E-008F-4792-A662-FB068A6E57F7}"/>
    <dgm:cxn modelId="{BC312449-5D24-4823-859F-1A2676DC265D}" type="presOf" srcId="{10D7791D-4D9E-411C-8207-A39766C2F8FB}" destId="{EDABA31E-7603-41C9-B6C2-9C4887999665}" srcOrd="0" destOrd="0" presId="urn:microsoft.com/office/officeart/2005/8/layout/chevron2"/>
    <dgm:cxn modelId="{3B3232DA-9F53-4914-9EF7-A0176C341A46}" type="presOf" srcId="{8639B320-D453-4926-8058-D2918F85FDB4}" destId="{1AF80662-0013-4586-A956-2936C0E201EA}" srcOrd="0" destOrd="1" presId="urn:microsoft.com/office/officeart/2005/8/layout/chevron2"/>
    <dgm:cxn modelId="{3074D3B5-8761-4EE8-B645-2B4ED4B73A28}" srcId="{667C5438-5C45-4C39-B1F3-1C9BE586A1D3}" destId="{52F7DEB1-6888-46E2-B32A-875A070E9768}" srcOrd="1" destOrd="0" parTransId="{79DFC40F-B037-4F0A-ACF6-B5A8BBE0AA71}" sibTransId="{454317A3-4157-4F48-AD48-3F500FE0DE57}"/>
    <dgm:cxn modelId="{C2739FBC-4D53-4515-B019-3E362A587AA0}" type="presOf" srcId="{11A3809C-B014-4CAF-87A6-81F520AACF5F}" destId="{57DF715F-B806-4801-96BF-50242476AC8D}" srcOrd="0" destOrd="0" presId="urn:microsoft.com/office/officeart/2005/8/layout/chevron2"/>
    <dgm:cxn modelId="{7CE12848-3F1B-4EA9-9366-6FCB215CBDC7}" srcId="{667C5438-5C45-4C39-B1F3-1C9BE586A1D3}" destId="{2B38D772-E58A-4C95-A337-9F1B7621FBED}" srcOrd="0" destOrd="0" parTransId="{9B738E12-2E78-4DF4-9CE9-B752DD772243}" sibTransId="{C5198234-0828-49B3-B255-46B6E3DDD777}"/>
    <dgm:cxn modelId="{A148E609-CE8E-4221-96FC-53A027DFE97F}" srcId="{A0C2C671-00CF-4286-A695-022BD9D3DC7F}" destId="{DF8A4770-2654-4B63-A759-34BFB3F6E78D}" srcOrd="2" destOrd="0" parTransId="{52B3B0F3-DB8F-4D09-9763-A63BF954F91D}" sibTransId="{AD7C6C19-17B7-4A61-92BB-F26A7135B67E}"/>
    <dgm:cxn modelId="{5045B5A9-C376-4C24-A49D-AD692FDE999B}" srcId="{A0C2C671-00CF-4286-A695-022BD9D3DC7F}" destId="{BFEA7B51-5990-4098-9DF9-29601D2A073C}" srcOrd="0" destOrd="0" parTransId="{82748570-EB36-4968-AD7F-9D5A799E42A3}" sibTransId="{D455B2CD-3725-4BEA-8D8E-AC008EB183E6}"/>
    <dgm:cxn modelId="{4806856D-8BC3-4F03-932C-131BE48F7160}" type="presOf" srcId="{A0C2C671-00CF-4286-A695-022BD9D3DC7F}" destId="{E091D0D7-22D5-4309-BC29-05ADC6C39E16}" srcOrd="0" destOrd="0" presId="urn:microsoft.com/office/officeart/2005/8/layout/chevron2"/>
    <dgm:cxn modelId="{28F59FF5-146D-4FB2-B297-53149BC7BED7}" type="presOf" srcId="{2BC3201D-A8AB-43DF-9DAE-8247FF8DF6F7}" destId="{D28A4876-604A-4373-8F90-5F3E9D07AB8A}" srcOrd="0" destOrd="0" presId="urn:microsoft.com/office/officeart/2005/8/layout/chevron2"/>
    <dgm:cxn modelId="{BFE629B7-36EB-4409-AEE8-A556720F1924}" srcId="{2BC3201D-A8AB-43DF-9DAE-8247FF8DF6F7}" destId="{10D7791D-4D9E-411C-8207-A39766C2F8FB}" srcOrd="2" destOrd="0" parTransId="{B65EC615-81B9-43AB-B9C9-16C849CEBA3A}" sibTransId="{26A4DCB7-5518-4B51-9011-EAC5425FECEA}"/>
    <dgm:cxn modelId="{7277E606-97FA-4131-B633-AA6E9E2082A0}" type="presOf" srcId="{DF8A4770-2654-4B63-A759-34BFB3F6E78D}" destId="{1AF80662-0013-4586-A956-2936C0E201EA}" srcOrd="0" destOrd="2" presId="urn:microsoft.com/office/officeart/2005/8/layout/chevron2"/>
    <dgm:cxn modelId="{8140FA67-1DB7-4C15-A58C-181EFB3C1773}" type="presParOf" srcId="{D28A4876-604A-4373-8F90-5F3E9D07AB8A}" destId="{C86C9DEB-CC19-4F78-BACF-3596A248F499}" srcOrd="0" destOrd="0" presId="urn:microsoft.com/office/officeart/2005/8/layout/chevron2"/>
    <dgm:cxn modelId="{80376233-620D-4C2E-B92B-066C8068D922}" type="presParOf" srcId="{C86C9DEB-CC19-4F78-BACF-3596A248F499}" destId="{D4CAC97A-EDA4-4E77-BC3A-D97AC6F423A2}" srcOrd="0" destOrd="0" presId="urn:microsoft.com/office/officeart/2005/8/layout/chevron2"/>
    <dgm:cxn modelId="{FED49E41-8335-4470-A904-3B38F5A7B6A8}" type="presParOf" srcId="{C86C9DEB-CC19-4F78-BACF-3596A248F499}" destId="{57B90447-D00C-4EAB-AF31-B490456CF2E8}" srcOrd="1" destOrd="0" presId="urn:microsoft.com/office/officeart/2005/8/layout/chevron2"/>
    <dgm:cxn modelId="{A4675B6E-A533-4D25-93C6-461870D91A29}" type="presParOf" srcId="{D28A4876-604A-4373-8F90-5F3E9D07AB8A}" destId="{EDC9AF6A-BB0B-4727-9DDE-C3C6E109A179}" srcOrd="1" destOrd="0" presId="urn:microsoft.com/office/officeart/2005/8/layout/chevron2"/>
    <dgm:cxn modelId="{786855A7-F07F-4627-9B62-DB509A4B2B3B}" type="presParOf" srcId="{D28A4876-604A-4373-8F90-5F3E9D07AB8A}" destId="{3B7AC396-9EA9-468F-9E7C-4BAEC58EE5FF}" srcOrd="2" destOrd="0" presId="urn:microsoft.com/office/officeart/2005/8/layout/chevron2"/>
    <dgm:cxn modelId="{80C8E4B6-2CEB-4A43-B0D9-5053BC44D97B}" type="presParOf" srcId="{3B7AC396-9EA9-468F-9E7C-4BAEC58EE5FF}" destId="{E091D0D7-22D5-4309-BC29-05ADC6C39E16}" srcOrd="0" destOrd="0" presId="urn:microsoft.com/office/officeart/2005/8/layout/chevron2"/>
    <dgm:cxn modelId="{71BD2613-08F2-4DF1-8AF3-270C973B21E9}" type="presParOf" srcId="{3B7AC396-9EA9-468F-9E7C-4BAEC58EE5FF}" destId="{1AF80662-0013-4586-A956-2936C0E201EA}" srcOrd="1" destOrd="0" presId="urn:microsoft.com/office/officeart/2005/8/layout/chevron2"/>
    <dgm:cxn modelId="{5666ECB4-BBED-48BC-9976-5A7F8CEB2FD2}" type="presParOf" srcId="{D28A4876-604A-4373-8F90-5F3E9D07AB8A}" destId="{BA34FFE0-99D7-4D37-AA63-8CD286DEB317}" srcOrd="3" destOrd="0" presId="urn:microsoft.com/office/officeart/2005/8/layout/chevron2"/>
    <dgm:cxn modelId="{AB3AF408-5867-49A2-88A0-DFE0CD72085A}" type="presParOf" srcId="{D28A4876-604A-4373-8F90-5F3E9D07AB8A}" destId="{00C5F48C-D4F0-48B2-B27E-1F53C9032733}" srcOrd="4" destOrd="0" presId="urn:microsoft.com/office/officeart/2005/8/layout/chevron2"/>
    <dgm:cxn modelId="{983D96CC-8654-419A-AD13-4AB3A3363350}" type="presParOf" srcId="{00C5F48C-D4F0-48B2-B27E-1F53C9032733}" destId="{EDABA31E-7603-41C9-B6C2-9C4887999665}" srcOrd="0" destOrd="0" presId="urn:microsoft.com/office/officeart/2005/8/layout/chevron2"/>
    <dgm:cxn modelId="{504AB8A6-7B01-4C9A-9322-A21DB2635148}" type="presParOf" srcId="{00C5F48C-D4F0-48B2-B27E-1F53C9032733}" destId="{57DF715F-B806-4801-96BF-50242476AC8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EAD5293-0FE3-44F5-B67D-65D1A9C409F8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1905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48586B-DB05-4A4A-ABF2-9A0A74AED597}">
      <dsp:nvSpPr>
        <dsp:cNvPr id="0" name=""/>
        <dsp:cNvSpPr/>
      </dsp:nvSpPr>
      <dsp:spPr>
        <a:xfrm>
          <a:off x="460128" y="312440"/>
          <a:ext cx="5580684" cy="62520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Pořádají přednášky</a:t>
          </a:r>
        </a:p>
      </dsp:txBody>
      <dsp:txXfrm>
        <a:off x="460128" y="312440"/>
        <a:ext cx="5580684" cy="625205"/>
      </dsp:txXfrm>
    </dsp:sp>
    <dsp:sp modelId="{3A4ED42C-E42E-42C6-A50B-8BDD9F14DC2B}">
      <dsp:nvSpPr>
        <dsp:cNvPr id="0" name=""/>
        <dsp:cNvSpPr/>
      </dsp:nvSpPr>
      <dsp:spPr>
        <a:xfrm>
          <a:off x="69375" y="234289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C3F7B-015B-44FD-B963-86AC361C98EC}">
      <dsp:nvSpPr>
        <dsp:cNvPr id="0" name=""/>
        <dsp:cNvSpPr/>
      </dsp:nvSpPr>
      <dsp:spPr>
        <a:xfrm>
          <a:off x="818573" y="1250411"/>
          <a:ext cx="5222240" cy="62520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Vystupují na protestních akcích</a:t>
          </a:r>
          <a:endParaRPr lang="cs-CZ" sz="2400" kern="1200" dirty="0"/>
        </a:p>
      </dsp:txBody>
      <dsp:txXfrm>
        <a:off x="818573" y="1250411"/>
        <a:ext cx="5222240" cy="625205"/>
      </dsp:txXfrm>
    </dsp:sp>
    <dsp:sp modelId="{97395CC8-F614-4664-93C3-EC5059B74EFA}">
      <dsp:nvSpPr>
        <dsp:cNvPr id="0" name=""/>
        <dsp:cNvSpPr/>
      </dsp:nvSpPr>
      <dsp:spPr>
        <a:xfrm>
          <a:off x="427819" y="1172260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F8AAC-F6DA-443B-8107-2B4167AA11C8}">
      <dsp:nvSpPr>
        <dsp:cNvPr id="0" name=""/>
        <dsp:cNvSpPr/>
      </dsp:nvSpPr>
      <dsp:spPr>
        <a:xfrm>
          <a:off x="818573" y="2188382"/>
          <a:ext cx="5222240" cy="62520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Jednají s úřady, poslanci a senátory</a:t>
          </a:r>
          <a:endParaRPr lang="cs-CZ" sz="2400" kern="1200" dirty="0"/>
        </a:p>
      </dsp:txBody>
      <dsp:txXfrm>
        <a:off x="818573" y="2188382"/>
        <a:ext cx="5222240" cy="625205"/>
      </dsp:txXfrm>
    </dsp:sp>
    <dsp:sp modelId="{EF57105D-1CB2-4CF6-8892-9F4A7F168933}">
      <dsp:nvSpPr>
        <dsp:cNvPr id="0" name=""/>
        <dsp:cNvSpPr/>
      </dsp:nvSpPr>
      <dsp:spPr>
        <a:xfrm>
          <a:off x="427819" y="2110232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B73D3E-F4B5-46B5-8B6A-17BAF7366EDB}">
      <dsp:nvSpPr>
        <dsp:cNvPr id="0" name=""/>
        <dsp:cNvSpPr/>
      </dsp:nvSpPr>
      <dsp:spPr>
        <a:xfrm>
          <a:off x="460128" y="3126353"/>
          <a:ext cx="5580684" cy="62520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6257" tIns="60960" rIns="60960" bIns="6096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Organizují petice</a:t>
          </a:r>
          <a:endParaRPr lang="cs-CZ" sz="2400" kern="1200" dirty="0"/>
        </a:p>
      </dsp:txBody>
      <dsp:txXfrm>
        <a:off x="460128" y="3126353"/>
        <a:ext cx="5580684" cy="625205"/>
      </dsp:txXfrm>
    </dsp:sp>
    <dsp:sp modelId="{D0034C0C-FD36-4716-ACCC-5BE831FDA9A9}">
      <dsp:nvSpPr>
        <dsp:cNvPr id="0" name=""/>
        <dsp:cNvSpPr/>
      </dsp:nvSpPr>
      <dsp:spPr>
        <a:xfrm>
          <a:off x="69375" y="3048203"/>
          <a:ext cx="781507" cy="78150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CAC97A-EDA4-4E77-BC3A-D97AC6F423A2}">
      <dsp:nvSpPr>
        <dsp:cNvPr id="0" name=""/>
        <dsp:cNvSpPr/>
      </dsp:nvSpPr>
      <dsp:spPr>
        <a:xfrm rot="5400000">
          <a:off x="-306737" y="309841"/>
          <a:ext cx="2044914" cy="1431440"/>
        </a:xfrm>
        <a:prstGeom prst="chevron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Politika privátního</a:t>
          </a:r>
          <a:endParaRPr lang="cs-CZ" sz="2100" kern="1200" dirty="0"/>
        </a:p>
      </dsp:txBody>
      <dsp:txXfrm rot="5400000">
        <a:off x="-306737" y="309841"/>
        <a:ext cx="2044914" cy="1431440"/>
      </dsp:txXfrm>
    </dsp:sp>
    <dsp:sp modelId="{57B90447-D00C-4EAB-AF31-B490456CF2E8}">
      <dsp:nvSpPr>
        <dsp:cNvPr id="0" name=""/>
        <dsp:cNvSpPr/>
      </dsp:nvSpPr>
      <dsp:spPr>
        <a:xfrm rot="5400000">
          <a:off x="4497362" y="-3062818"/>
          <a:ext cx="1329194" cy="746103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Feminismus zpochybňuje představy o tom, co je a co není politické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Politika je všude a vždy tam, kde lze najít sociální konflikt </a:t>
          </a:r>
          <a:br>
            <a:rPr lang="cs-CZ" sz="1900" kern="1200" dirty="0" smtClean="0"/>
          </a:br>
          <a:r>
            <a:rPr lang="cs-CZ" sz="1900" kern="1200" dirty="0" smtClean="0"/>
            <a:t>(tedy i v rodině)</a:t>
          </a:r>
          <a:endParaRPr lang="cs-CZ" sz="1900" kern="1200" dirty="0"/>
        </a:p>
      </dsp:txBody>
      <dsp:txXfrm rot="5400000">
        <a:off x="4497362" y="-3062818"/>
        <a:ext cx="1329194" cy="7461039"/>
      </dsp:txXfrm>
    </dsp:sp>
    <dsp:sp modelId="{E091D0D7-22D5-4309-BC29-05ADC6C39E16}">
      <dsp:nvSpPr>
        <dsp:cNvPr id="0" name=""/>
        <dsp:cNvSpPr/>
      </dsp:nvSpPr>
      <dsp:spPr>
        <a:xfrm rot="5400000">
          <a:off x="-306737" y="2164599"/>
          <a:ext cx="2044914" cy="1431440"/>
        </a:xfrm>
        <a:prstGeom prst="chevron">
          <a:avLst/>
        </a:prstGeom>
        <a:solidFill>
          <a:schemeClr val="accent2">
            <a:shade val="80000"/>
            <a:hueOff val="-205541"/>
            <a:satOff val="-16671"/>
            <a:lumOff val="16497"/>
            <a:alphaOff val="0"/>
          </a:schemeClr>
        </a:solidFill>
        <a:ln w="19050" cap="flat" cmpd="sng" algn="ctr">
          <a:solidFill>
            <a:schemeClr val="accent2">
              <a:shade val="80000"/>
              <a:hueOff val="-205541"/>
              <a:satOff val="-16671"/>
              <a:lumOff val="164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Patriarchát</a:t>
          </a:r>
          <a:endParaRPr lang="cs-CZ" sz="2100" kern="1200" dirty="0"/>
        </a:p>
      </dsp:txBody>
      <dsp:txXfrm rot="5400000">
        <a:off x="-306737" y="2164599"/>
        <a:ext cx="2044914" cy="1431440"/>
      </dsp:txXfrm>
    </dsp:sp>
    <dsp:sp modelId="{1AF80662-0013-4586-A956-2936C0E201EA}">
      <dsp:nvSpPr>
        <dsp:cNvPr id="0" name=""/>
        <dsp:cNvSpPr/>
      </dsp:nvSpPr>
      <dsp:spPr>
        <a:xfrm rot="5400000">
          <a:off x="4497362" y="-1208059"/>
          <a:ext cx="1329194" cy="746103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-205541"/>
              <a:satOff val="-16671"/>
              <a:lumOff val="1649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V úzkém smyslu: Vláda otce uvnitř rodiny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Feminismus tvrdí, že pohlaví je důležitým sociálním dělítkem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Feministky hovoří o „sexismu“ – diskriminace podle pohlaví, nadřazenost mužů</a:t>
          </a:r>
          <a:endParaRPr lang="cs-CZ" sz="1900" kern="1200" dirty="0"/>
        </a:p>
      </dsp:txBody>
      <dsp:txXfrm rot="5400000">
        <a:off x="4497362" y="-1208059"/>
        <a:ext cx="1329194" cy="7461039"/>
      </dsp:txXfrm>
    </dsp:sp>
    <dsp:sp modelId="{EDABA31E-7603-41C9-B6C2-9C4887999665}">
      <dsp:nvSpPr>
        <dsp:cNvPr id="0" name=""/>
        <dsp:cNvSpPr/>
      </dsp:nvSpPr>
      <dsp:spPr>
        <a:xfrm rot="5400000">
          <a:off x="-306737" y="4019358"/>
          <a:ext cx="2044914" cy="1431440"/>
        </a:xfrm>
        <a:prstGeom prst="chevron">
          <a:avLst/>
        </a:prstGeom>
        <a:solidFill>
          <a:schemeClr val="accent2">
            <a:shade val="80000"/>
            <a:hueOff val="-411081"/>
            <a:satOff val="-33342"/>
            <a:lumOff val="32995"/>
            <a:alphaOff val="0"/>
          </a:schemeClr>
        </a:solidFill>
        <a:ln w="19050" cap="flat" cmpd="sng" algn="ctr">
          <a:solidFill>
            <a:schemeClr val="accent2">
              <a:shade val="80000"/>
              <a:hueOff val="-411081"/>
              <a:satOff val="-33342"/>
              <a:lumOff val="329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Pohlaví a rod</a:t>
          </a:r>
          <a:endParaRPr lang="cs-CZ" sz="2100" kern="1200" dirty="0"/>
        </a:p>
      </dsp:txBody>
      <dsp:txXfrm rot="5400000">
        <a:off x="-306737" y="4019358"/>
        <a:ext cx="2044914" cy="1431440"/>
      </dsp:txXfrm>
    </dsp:sp>
    <dsp:sp modelId="{57DF715F-B806-4801-96BF-50242476AC8D}">
      <dsp:nvSpPr>
        <dsp:cNvPr id="0" name=""/>
        <dsp:cNvSpPr/>
      </dsp:nvSpPr>
      <dsp:spPr>
        <a:xfrm rot="5400000">
          <a:off x="4497362" y="646698"/>
          <a:ext cx="1329194" cy="746103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shade val="80000"/>
              <a:hueOff val="-411081"/>
              <a:satOff val="-33342"/>
              <a:lumOff val="329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2065" rIns="12065" bIns="1206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Pro zachycení rozdílů mezí tím, co je přirozené, a tím, co je kulturní, rozlišují feministky mezi pohlavím (sex) a rodem (gender)</a:t>
          </a:r>
          <a:endParaRPr lang="cs-CZ" sz="1900" kern="1200" dirty="0"/>
        </a:p>
      </dsp:txBody>
      <dsp:txXfrm rot="5400000">
        <a:off x="4497362" y="646698"/>
        <a:ext cx="1329194" cy="7461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5B10AEB1-D629-4F23-8582-FA8636B8C42D}" type="datetimeFigureOut">
              <a:rPr lang="cs-CZ" smtClean="0"/>
              <a:pPr/>
              <a:t>14.4.2014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5BE4B711-0973-46E1-B73F-473E186167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6" name="Skupina 10"/>
          <p:cNvGrpSpPr>
            <a:grpSpLocks/>
          </p:cNvGrpSpPr>
          <p:nvPr/>
        </p:nvGrpSpPr>
        <p:grpSpPr bwMode="auto">
          <a:xfrm>
            <a:off x="395536" y="260648"/>
            <a:ext cx="8748464" cy="1440160"/>
            <a:chOff x="0" y="0"/>
            <a:chExt cx="88837" cy="16120"/>
          </a:xfrm>
        </p:grpSpPr>
        <p:pic>
          <p:nvPicPr>
            <p:cNvPr id="7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699" y="806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8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11214" cy="11284"/>
            </a:xfrm>
            <a:prstGeom prst="rect">
              <a:avLst/>
            </a:prstGeom>
            <a:noFill/>
          </p:spPr>
        </p:pic>
        <p:pic>
          <p:nvPicPr>
            <p:cNvPr id="9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0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12431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1459795"/>
              </p:ext>
            </p:extLst>
          </p:nvPr>
        </p:nvGraphicFramePr>
        <p:xfrm>
          <a:off x="539552" y="1900325"/>
          <a:ext cx="7920880" cy="4529038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3367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klíčová aktivita III/2)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Feminismus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59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0298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pojem feminismus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, popsat jeho vývoj a vymezit základní cíle ideologie.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615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2933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67944" y="1772816"/>
            <a:ext cx="4419600" cy="2306687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Feminismus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175617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3527" y="116632"/>
            <a:ext cx="8591550" cy="1066801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/>
              <a:t>Feminismus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484784"/>
            <a:ext cx="8595360" cy="4751424"/>
          </a:xfrm>
        </p:spPr>
        <p:txBody>
          <a:bodyPr/>
          <a:lstStyle/>
          <a:p>
            <a:r>
              <a:rPr lang="cs-CZ" sz="2400" dirty="0" smtClean="0"/>
              <a:t>Politická ideologie ženského hnutí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Vznik – konec 19. </a:t>
            </a:r>
            <a:r>
              <a:rPr lang="cs-CZ" sz="2400" dirty="0" smtClean="0"/>
              <a:t>století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Prosazuje společenské, politické </a:t>
            </a:r>
            <a:br>
              <a:rPr lang="cs-CZ" sz="2400" dirty="0" smtClean="0"/>
            </a:br>
            <a:r>
              <a:rPr lang="cs-CZ" sz="2400" dirty="0" smtClean="0"/>
              <a:t>a ekonomické zrovnoprávnění </a:t>
            </a:r>
            <a:br>
              <a:rPr lang="cs-CZ" sz="2400" dirty="0" smtClean="0"/>
            </a:br>
            <a:r>
              <a:rPr lang="cs-CZ" sz="2400" dirty="0" smtClean="0"/>
              <a:t>žen s muži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Původně zaměřen </a:t>
            </a:r>
            <a:br>
              <a:rPr lang="cs-CZ" sz="2400" dirty="0" smtClean="0"/>
            </a:br>
            <a:r>
              <a:rPr lang="cs-CZ" sz="2400" dirty="0" smtClean="0"/>
              <a:t>na získání volebního práva žen</a:t>
            </a:r>
          </a:p>
          <a:p>
            <a:endParaRPr lang="cs-CZ" dirty="0"/>
          </a:p>
        </p:txBody>
      </p:sp>
      <p:pic>
        <p:nvPicPr>
          <p:cNvPr id="1026" name="Picture 2" descr="dámy,domovy,domy,firma,koup&amp;ecaron; domu,mu&amp;zcaron;i,obchodníci s nemovitostmi,pánové,pot&amp;rcaron;ást rukou,pot&amp;rcaron;esení rukou,povolání,prodej,prodej domu,realita,realitní agenti,smlouvy,transakce,&amp;zcaron;eny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16" t="6831" r="3494" b="5448"/>
          <a:stretch/>
        </p:blipFill>
        <p:spPr bwMode="auto">
          <a:xfrm>
            <a:off x="5220072" y="1988485"/>
            <a:ext cx="3602182" cy="339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88827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818729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Přívrženci feminismu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Zakládají sdružení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Poukazují na vžité sexuální stereotypy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Organizují kampaně týkající se:</a:t>
            </a:r>
          </a:p>
          <a:p>
            <a:pPr marL="0" indent="0">
              <a:buNone/>
            </a:pPr>
            <a:r>
              <a:rPr lang="cs-CZ" dirty="0" smtClean="0"/>
              <a:t>          - </a:t>
            </a:r>
            <a:r>
              <a:rPr lang="cs-CZ" dirty="0"/>
              <a:t>domácího násilí vůči ženě</a:t>
            </a:r>
          </a:p>
          <a:p>
            <a:pPr marL="0" indent="0">
              <a:buNone/>
            </a:pPr>
            <a:r>
              <a:rPr lang="cs-CZ" dirty="0" smtClean="0"/>
              <a:t>          - pornografie</a:t>
            </a:r>
          </a:p>
          <a:p>
            <a:pPr marL="0" indent="0">
              <a:buNone/>
            </a:pPr>
            <a:r>
              <a:rPr lang="cs-CZ" dirty="0" smtClean="0"/>
              <a:t>          - </a:t>
            </a:r>
            <a:r>
              <a:rPr lang="cs-CZ" dirty="0"/>
              <a:t>potratů</a:t>
            </a:r>
          </a:p>
          <a:p>
            <a:pPr marL="0" indent="0">
              <a:buNone/>
            </a:pPr>
            <a:r>
              <a:rPr lang="cs-CZ" dirty="0" smtClean="0"/>
              <a:t>          - </a:t>
            </a:r>
            <a:r>
              <a:rPr lang="cs-CZ" dirty="0"/>
              <a:t>stejných mezd</a:t>
            </a:r>
          </a:p>
          <a:p>
            <a:pPr marL="0" indent="0">
              <a:buNone/>
            </a:pPr>
            <a:r>
              <a:rPr lang="cs-CZ" dirty="0" smtClean="0"/>
              <a:t>          - rovných </a:t>
            </a:r>
            <a:r>
              <a:rPr lang="cs-CZ" dirty="0"/>
              <a:t>příležitostí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8" name="Picture 4" descr="C:\Users\acer s3\AppData\Local\Microsoft\Windows\Temporary Internet Files\Content.IE5\E2EIAS3W\MC9004398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48147"/>
            <a:ext cx="5040560" cy="2739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18251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75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75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75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91550" cy="818729"/>
          </a:xfrm>
        </p:spPr>
        <p:txBody>
          <a:bodyPr/>
          <a:lstStyle/>
          <a:p>
            <a:pPr algn="ctr"/>
            <a:r>
              <a:rPr lang="cs-CZ" dirty="0" smtClean="0"/>
              <a:t>Prosazování cílů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 prosazování svých cílů feministická hnutí: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58463812"/>
              </p:ext>
            </p:extLst>
          </p:nvPr>
        </p:nvGraphicFramePr>
        <p:xfrm>
          <a:off x="2843808" y="198884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acer s3\AppData\Local\Microsoft\Windows\Temporary Internet Files\Content.IE5\3ZQGNLAE\MC9003013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04864"/>
            <a:ext cx="2048094" cy="358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5286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91550" cy="890737"/>
          </a:xfrm>
        </p:spPr>
        <p:txBody>
          <a:bodyPr/>
          <a:lstStyle/>
          <a:p>
            <a:pPr algn="ctr"/>
            <a:r>
              <a:rPr lang="cs-CZ" dirty="0" smtClean="0"/>
              <a:t>Zajímavosti – volební právo žen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První zemí, kde ženy získaly volební právo, byl Nový Zéland </a:t>
            </a:r>
            <a:br>
              <a:rPr lang="cs-CZ" dirty="0" smtClean="0"/>
            </a:br>
            <a:r>
              <a:rPr lang="cs-CZ" dirty="0" smtClean="0"/>
              <a:t>v roce 1893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Devatenáctý dodatek k ústavě USA poskytl hlasovací právo americkým ženám v roce 1920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/>
              <a:t>Ústavní listina Československé republiky z</a:t>
            </a:r>
            <a:r>
              <a:rPr lang="cs-CZ" dirty="0" smtClean="0"/>
              <a:t> </a:t>
            </a:r>
            <a:r>
              <a:rPr lang="cs-CZ" dirty="0"/>
              <a:t>roku </a:t>
            </a:r>
            <a:r>
              <a:rPr lang="cs-CZ" dirty="0" smtClean="0"/>
              <a:t>1920 zakládala volební právo i pro ženy z Československa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Poslední evropskou zemí bylo Lichtenštejnsko (1984)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Dodnes nemohou ženy volit např. v některých arabských zemích</a:t>
            </a:r>
          </a:p>
        </p:txBody>
      </p:sp>
    </p:spTree>
    <p:extLst>
      <p:ext uri="{BB962C8B-B14F-4D97-AF65-F5344CB8AC3E}">
        <p14:creationId xmlns:p14="http://schemas.microsoft.com/office/powerpoint/2010/main" xmlns="" val="31411207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818729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Kořeny feminismu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Za první dílo novodobého feminismu se považuje </a:t>
            </a:r>
            <a:r>
              <a:rPr lang="cs-CZ" i="1" dirty="0" smtClean="0"/>
              <a:t>Obhajoba práv žen</a:t>
            </a:r>
            <a:r>
              <a:rPr lang="cs-CZ" dirty="0"/>
              <a:t> </a:t>
            </a:r>
            <a:r>
              <a:rPr lang="cs-CZ" dirty="0" smtClean="0"/>
              <a:t>(1792) Mary </a:t>
            </a:r>
            <a:r>
              <a:rPr lang="cs-CZ" dirty="0" err="1" smtClean="0"/>
              <a:t>Wollstonecraftové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Wollstonecraftová</a:t>
            </a:r>
            <a:r>
              <a:rPr lang="cs-CZ" dirty="0" smtClean="0"/>
              <a:t> poprvé zachytila princip, proti němuž feministky vystoupily.</a:t>
            </a:r>
          </a:p>
          <a:p>
            <a:endParaRPr lang="cs-CZ" dirty="0" smtClean="0"/>
          </a:p>
          <a:p>
            <a:r>
              <a:rPr lang="cs-CZ" dirty="0" smtClean="0"/>
              <a:t>Popisuje redukci ženy na neautonomní a na muži závislou bytost, které není umožněno, aby rozvíjela své vlohy ve vzdělání a získávala zkušenosti při budování kariéry.</a:t>
            </a:r>
          </a:p>
          <a:p>
            <a:endParaRPr lang="cs-CZ" dirty="0" smtClean="0"/>
          </a:p>
          <a:p>
            <a:r>
              <a:rPr lang="cs-CZ" dirty="0"/>
              <a:t>Ž</a:t>
            </a:r>
            <a:r>
              <a:rPr lang="cs-CZ" dirty="0" smtClean="0"/>
              <a:t>ena je odkázána do sféry rodiny, kde má trávit čas neplacenou domácí prací a vychováváním dětí, a je naprosto ekonomicky závislá na muži.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32909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746721"/>
          </a:xfrm>
        </p:spPr>
        <p:txBody>
          <a:bodyPr/>
          <a:lstStyle/>
          <a:p>
            <a:pPr algn="ctr"/>
            <a:r>
              <a:rPr lang="cs-CZ" dirty="0" smtClean="0"/>
              <a:t>První vlna feminismu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Polovina 19. století – ženské hnutí našlo své základní zaměření v kampani za volební právo žen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Tomuto období se zpravidla říká </a:t>
            </a:r>
            <a:br>
              <a:rPr lang="cs-CZ" dirty="0" smtClean="0"/>
            </a:br>
            <a:r>
              <a:rPr lang="cs-CZ" dirty="0" smtClean="0"/>
              <a:t>„první vlna“ feminismu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Charakterizuje ji </a:t>
            </a:r>
            <a:r>
              <a:rPr lang="cs-CZ" b="1" dirty="0" smtClean="0"/>
              <a:t>požadavek, </a:t>
            </a:r>
            <a:br>
              <a:rPr lang="cs-CZ" b="1" dirty="0" smtClean="0"/>
            </a:br>
            <a:r>
              <a:rPr lang="cs-CZ" b="1" dirty="0" smtClean="0"/>
              <a:t>aby ženy měly stejná práva jako muži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Byla vedena do úspěšného konce, </a:t>
            </a:r>
            <a:br>
              <a:rPr lang="cs-CZ" dirty="0" smtClean="0"/>
            </a:br>
            <a:r>
              <a:rPr lang="cs-CZ" dirty="0" smtClean="0"/>
              <a:t>protože ženy volební právo získaly </a:t>
            </a:r>
            <a:br>
              <a:rPr lang="cs-CZ" dirty="0" smtClean="0"/>
            </a:br>
            <a:r>
              <a:rPr lang="cs-CZ" dirty="0" smtClean="0"/>
              <a:t>(Nový Zéland, 1893)</a:t>
            </a:r>
          </a:p>
        </p:txBody>
      </p:sp>
      <p:pic>
        <p:nvPicPr>
          <p:cNvPr id="3074" name="Picture 2" descr="C:\Users\acer s3\AppData\Local\Microsoft\Windows\Temporary Internet Files\Content.IE5\E2EIAS3W\MC9003384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3133415" cy="4835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07426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91550" cy="746721"/>
          </a:xfrm>
        </p:spPr>
        <p:txBody>
          <a:bodyPr/>
          <a:lstStyle/>
          <a:p>
            <a:pPr algn="ctr"/>
            <a:r>
              <a:rPr lang="cs-CZ" dirty="0" smtClean="0"/>
              <a:t>Druhá vlna feminismu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60. léta 20. století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Feministické hnutí znovu nabylo síly s příchodem tzv. „druhé vlny“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Autoři a autorky šli daleko za předpoklady „první vlny“ a prováděli rozsáhlé analýzy:</a:t>
            </a:r>
          </a:p>
          <a:p>
            <a:pPr marL="1031875" lvl="4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institucionálního uspořádání společnosti</a:t>
            </a:r>
          </a:p>
          <a:p>
            <a:pPr marL="1031875" lvl="4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otázek právního a ekonomického postavení žen</a:t>
            </a:r>
          </a:p>
          <a:p>
            <a:pPr marL="1031875" lvl="4" indent="-342900">
              <a:buFont typeface="Wingdings" panose="05000000000000000000" pitchFamily="2" charset="2"/>
              <a:buChar char="Ø"/>
            </a:pPr>
            <a:r>
              <a:rPr lang="cs-CZ" sz="2200" dirty="0" smtClean="0"/>
              <a:t>otázek násilí v rodinách a reflexe stereotypů o ženách ve vědě, umění, médiích a společenských strukturách</a:t>
            </a:r>
          </a:p>
        </p:txBody>
      </p:sp>
    </p:spTree>
    <p:extLst>
      <p:ext uri="{BB962C8B-B14F-4D97-AF65-F5344CB8AC3E}">
        <p14:creationId xmlns:p14="http://schemas.microsoft.com/office/powerpoint/2010/main" xmlns="" val="1638492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71400"/>
            <a:ext cx="8591550" cy="1066801"/>
          </a:xfrm>
        </p:spPr>
        <p:txBody>
          <a:bodyPr/>
          <a:lstStyle/>
          <a:p>
            <a:pPr algn="ctr"/>
            <a:r>
              <a:rPr lang="cs-CZ" dirty="0" smtClean="0"/>
              <a:t>Základní stavební kameny feminismu</a:t>
            </a:r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1504633897"/>
              </p:ext>
            </p:extLst>
          </p:nvPr>
        </p:nvGraphicFramePr>
        <p:xfrm>
          <a:off x="107504" y="980728"/>
          <a:ext cx="8892480" cy="576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714424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818729"/>
          </a:xfrm>
        </p:spPr>
        <p:txBody>
          <a:bodyPr/>
          <a:lstStyle/>
          <a:p>
            <a:pPr algn="ctr"/>
            <a:r>
              <a:rPr lang="cs-CZ" dirty="0" smtClean="0"/>
              <a:t>Pohlaví a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38316" y="3757464"/>
            <a:ext cx="8595360" cy="3096344"/>
          </a:xfrm>
        </p:spPr>
        <p:txBody>
          <a:bodyPr>
            <a:normAutofit/>
          </a:bodyPr>
          <a:lstStyle/>
          <a:p>
            <a:pPr marL="342900" indent="-342900"/>
            <a:r>
              <a:rPr lang="cs-CZ" dirty="0" smtClean="0"/>
              <a:t>Patriarchální ideologie zatemnila rozdíl mezi pohlavím a rodem.</a:t>
            </a:r>
          </a:p>
          <a:p>
            <a:pPr marL="342900" indent="-342900"/>
            <a:r>
              <a:rPr lang="cs-CZ" dirty="0" smtClean="0"/>
              <a:t>Podle </a:t>
            </a:r>
            <a:r>
              <a:rPr lang="cs-CZ" dirty="0"/>
              <a:t>feminismu </a:t>
            </a:r>
            <a:r>
              <a:rPr lang="cs-CZ" dirty="0" smtClean="0"/>
              <a:t>však neexistuje </a:t>
            </a:r>
            <a:r>
              <a:rPr lang="cs-CZ" dirty="0"/>
              <a:t>mezi pohlavím a rodem nevyhnutelný </a:t>
            </a:r>
            <a:r>
              <a:rPr lang="cs-CZ" dirty="0" smtClean="0"/>
              <a:t>vztah – pohlavní rozdíly mezi muži a ženami jsou poměrně malé a nemohou vysvětlit ani zdůvodnit rodové rozdíly.</a:t>
            </a:r>
          </a:p>
          <a:p>
            <a:pPr marL="342900" indent="-342900"/>
            <a:r>
              <a:rPr lang="cs-CZ" dirty="0" smtClean="0"/>
              <a:t>Tyto rozdíly konstruuje společnost, která formuje ženskou identitu  tak, aby ženy odpovídaly „ženskému stereotypu“, který od nich žádá pasivitu, podřízenost a poddanost.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0" y="1446432"/>
            <a:ext cx="8891348" cy="1884114"/>
            <a:chOff x="0" y="1446432"/>
            <a:chExt cx="8891348" cy="1884114"/>
          </a:xfrm>
        </p:grpSpPr>
        <p:pic>
          <p:nvPicPr>
            <p:cNvPr id="2060" name="Picture 12" descr="C:\Users\acer s3\AppData\Local\Microsoft\Windows\Temporary Internet Files\Content.IE5\QY3WDR36\MC9002932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605073"/>
              <a:ext cx="1741932" cy="172547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1" name="Picture 13" descr="C:\Users\acer s3\AppData\Local\Microsoft\Windows\Temporary Internet Files\Content.IE5\SVRIPQ6S\MC90029323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9436" y="1446432"/>
              <a:ext cx="1581912" cy="1833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Obdélník 3"/>
          <p:cNvSpPr/>
          <p:nvPr/>
        </p:nvSpPr>
        <p:spPr>
          <a:xfrm>
            <a:off x="1907704" y="1495183"/>
            <a:ext cx="525658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000" b="1" dirty="0"/>
              <a:t>Pohlaví</a:t>
            </a:r>
            <a:r>
              <a:rPr lang="cs-CZ" sz="2000" dirty="0"/>
              <a:t> určuje biologické faktory, </a:t>
            </a:r>
            <a:endParaRPr lang="cs-CZ" sz="2000" dirty="0" smtClean="0"/>
          </a:p>
          <a:p>
            <a:pPr lvl="0" algn="ctr"/>
            <a:r>
              <a:rPr lang="cs-CZ" sz="2000" dirty="0" smtClean="0"/>
              <a:t>které </a:t>
            </a:r>
            <a:r>
              <a:rPr lang="cs-CZ" sz="2000" dirty="0"/>
              <a:t>odlišuje muže od žen</a:t>
            </a:r>
            <a:r>
              <a:rPr lang="cs-CZ" sz="2000" dirty="0" smtClean="0"/>
              <a:t>.</a:t>
            </a:r>
          </a:p>
          <a:p>
            <a:pPr lvl="0" algn="ctr"/>
            <a:endParaRPr lang="cs-CZ" sz="2000" dirty="0"/>
          </a:p>
          <a:p>
            <a:pPr lvl="0" algn="ctr"/>
            <a:r>
              <a:rPr lang="cs-CZ" sz="2000" b="1" dirty="0"/>
              <a:t>Rod</a:t>
            </a:r>
            <a:r>
              <a:rPr lang="cs-CZ" sz="2000" dirty="0"/>
              <a:t> je kulturní pojem označující různé role, které společnost přisuzuje ženám a mužům.</a:t>
            </a:r>
          </a:p>
        </p:txBody>
      </p:sp>
    </p:spTree>
    <p:extLst>
      <p:ext uri="{BB962C8B-B14F-4D97-AF65-F5344CB8AC3E}">
        <p14:creationId xmlns:p14="http://schemas.microsoft.com/office/powerpoint/2010/main" xmlns="" val="81557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91550" cy="818729"/>
          </a:xfrm>
        </p:spPr>
        <p:txBody>
          <a:bodyPr/>
          <a:lstStyle/>
          <a:p>
            <a:pPr algn="ctr"/>
            <a:r>
              <a:rPr lang="cs-CZ" dirty="0" smtClean="0"/>
              <a:t>Diferenční feminismus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Ne všechny feministky se hlásí k rušení rodových rozdílů.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Tzv. </a:t>
            </a:r>
            <a:r>
              <a:rPr lang="cs-CZ" b="1" dirty="0" smtClean="0"/>
              <a:t>diferenční feminismus </a:t>
            </a:r>
            <a:r>
              <a:rPr lang="cs-CZ" dirty="0" smtClean="0"/>
              <a:t>se hlásí k „</a:t>
            </a:r>
            <a:r>
              <a:rPr lang="cs-CZ" dirty="0" err="1" smtClean="0"/>
              <a:t>proženskému</a:t>
            </a:r>
            <a:r>
              <a:rPr lang="cs-CZ" dirty="0" smtClean="0"/>
              <a:t> stanovisku“, které tvrdí, že pohlavní rozdíly skutečně existují a mají politický a sociální význam.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Takovému názoru se pak někdy říká </a:t>
            </a:r>
            <a:r>
              <a:rPr lang="cs-CZ" b="1" dirty="0" smtClean="0"/>
              <a:t>esencialismus</a:t>
            </a:r>
            <a:r>
              <a:rPr lang="cs-CZ" dirty="0"/>
              <a:t> </a:t>
            </a:r>
            <a:r>
              <a:rPr lang="cs-CZ" dirty="0" smtClean="0"/>
              <a:t>- podle něj jsou muži a ženy esenciálně odlišní.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Cílem takto chápaného feminismu je vnesení typicky ženských hodnot do veřejného života a politiky.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573132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Liberální feminismus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484784"/>
            <a:ext cx="8595360" cy="4751424"/>
          </a:xfrm>
        </p:spPr>
        <p:txBody>
          <a:bodyPr/>
          <a:lstStyle/>
          <a:p>
            <a:r>
              <a:rPr lang="cs-CZ" dirty="0" smtClean="0"/>
              <a:t>Raný feminismus byl silně ovlivněn idejemi a hodnotami liberalismu.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Základním východiskem je individualismus – přesvědčení, že všichni jedinci jsou z morálního hlediska stejně důležití.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Jednotlivci mají právo na stejné zacházení bez ohledu na jejich pohlaví, rasu, barvu pleti či politické přesvědčení.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Liberálnímu feminismu tak jde o zajištění </a:t>
            </a:r>
            <a:br>
              <a:rPr lang="cs-CZ" dirty="0" smtClean="0"/>
            </a:br>
            <a:r>
              <a:rPr lang="cs-CZ" dirty="0" smtClean="0"/>
              <a:t>„férových“ podmínek soutěže pro ženy </a:t>
            </a:r>
            <a:br>
              <a:rPr lang="cs-CZ" dirty="0" smtClean="0"/>
            </a:br>
            <a:r>
              <a:rPr lang="cs-CZ" dirty="0" smtClean="0"/>
              <a:t>v rámci politických a sociálních institucí.</a:t>
            </a:r>
          </a:p>
          <a:p>
            <a:endParaRPr lang="cs-CZ" dirty="0" smtClean="0"/>
          </a:p>
        </p:txBody>
      </p:sp>
      <p:pic>
        <p:nvPicPr>
          <p:cNvPr id="5124" name="Picture 4" descr="C:\Users\acer s3\AppData\Local\Microsoft\Windows\Temporary Internet Files\Content.IE5\3ZQGNLAE\MC90037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21088"/>
            <a:ext cx="2928423" cy="236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5545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Socialistický feminismus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484784"/>
            <a:ext cx="8595360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Dostal se do popředí ve druhé polovině 20. století.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Tvrdí, že vztah mezi pohlavími má kořeny v samotné sociální struktuře </a:t>
            </a:r>
            <a:br>
              <a:rPr lang="cs-CZ" dirty="0" smtClean="0"/>
            </a:br>
            <a:r>
              <a:rPr lang="cs-CZ" dirty="0" smtClean="0"/>
              <a:t>a nic jiného než strukturální proměna nemůže nabídnout perspektivu skutečné emancipace.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Ústřední téma – patriarchát lze vysvětlit jen z hlediska sociálních a ekonomických faktorů.</a:t>
            </a:r>
          </a:p>
          <a:p>
            <a:endParaRPr lang="cs-CZ" dirty="0" smtClean="0"/>
          </a:p>
          <a:p>
            <a:r>
              <a:rPr lang="cs-CZ" dirty="0" smtClean="0"/>
              <a:t>Domnívá se, že vykázání žen do sféry domácnosti slouží ekonomickým zájmům kapitalismu.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Ženy ve své roli „domácích paní“ osvobozují muže od břemene domácích prací a výchovy dětí, což jim umožňuje věnovat se placenému a produktivnímu zaměstnání.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31241568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Radikální feminismus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484784"/>
            <a:ext cx="8595360" cy="4751424"/>
          </a:xfrm>
        </p:spPr>
        <p:txBody>
          <a:bodyPr/>
          <a:lstStyle/>
          <a:p>
            <a:r>
              <a:rPr lang="cs-CZ" dirty="0" smtClean="0"/>
              <a:t>Dívá se na rodové rozdíly jako na jedno ze základních kritérií sociální diferenciace.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 některých feministek se jedná o nejvýznamnější zdroj nespravedlnosti ve společnosti.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Radikální feministky trvaly na tom, že společnost je třeba pojímat a popisovat jako patriarchální, aby tak vystoupila na povrch centrální role sexuálního útlaku.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Proti patriarchátu by se mělo bojovat politikou „uvědomování“ – diskuse a uvědomění si diskriminace podle pohlaví.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0049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91550" cy="890737"/>
          </a:xfrm>
        </p:spPr>
        <p:txBody>
          <a:bodyPr/>
          <a:lstStyle/>
          <a:p>
            <a:pPr algn="ctr"/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5370912"/>
          </a:xfrm>
        </p:spPr>
        <p:txBody>
          <a:bodyPr>
            <a:normAutofit/>
          </a:bodyPr>
          <a:lstStyle/>
          <a:p>
            <a:pPr marL="454914" indent="-457200">
              <a:buFont typeface="+mj-lt"/>
              <a:buAutoNum type="arabicParenR"/>
            </a:pPr>
            <a:r>
              <a:rPr lang="cs-CZ" dirty="0" smtClean="0"/>
              <a:t>Feminismus vznikl na konci _____ století.</a:t>
            </a:r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Feminismus byl původně zaměřen na _____.</a:t>
            </a:r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První </a:t>
            </a:r>
            <a:r>
              <a:rPr lang="cs-CZ" dirty="0"/>
              <a:t>zemí, kde ženy získaly volební právo, byl </a:t>
            </a:r>
            <a:r>
              <a:rPr lang="cs-CZ" dirty="0" smtClean="0"/>
              <a:t>_____.</a:t>
            </a:r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Ústavní listina Československé </a:t>
            </a:r>
            <a:r>
              <a:rPr lang="cs-CZ" dirty="0"/>
              <a:t>republiky z roku </a:t>
            </a:r>
            <a:r>
              <a:rPr lang="cs-CZ" dirty="0" smtClean="0"/>
              <a:t>_____ </a:t>
            </a:r>
            <a:r>
              <a:rPr lang="cs-CZ" dirty="0"/>
              <a:t>zakládala volební právo i pro ženy z </a:t>
            </a:r>
            <a:r>
              <a:rPr lang="cs-CZ" dirty="0" smtClean="0"/>
              <a:t>Československa.</a:t>
            </a:r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Základními stavebními kameny feminismu jsou _____, _____ a _____.</a:t>
            </a:r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Feminismus dělíme na _____, _____ a _____.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454914" indent="-457200">
              <a:buFont typeface="+mj-lt"/>
              <a:buAutoNum type="arabicParenR"/>
            </a:pPr>
            <a:r>
              <a:rPr lang="cs-CZ" dirty="0" smtClean="0"/>
              <a:t>19.</a:t>
            </a:r>
          </a:p>
          <a:p>
            <a:pPr marL="0" indent="0">
              <a:buNone/>
            </a:pPr>
            <a:endParaRPr lang="cs-CZ" dirty="0" smtClean="0"/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získání volebního práva žen</a:t>
            </a:r>
          </a:p>
          <a:p>
            <a:pPr marL="0" indent="0">
              <a:buNone/>
            </a:pPr>
            <a:endParaRPr lang="cs-CZ" dirty="0" smtClean="0"/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Nový Zéland</a:t>
            </a:r>
          </a:p>
          <a:p>
            <a:pPr marL="0" indent="0">
              <a:buNone/>
            </a:pPr>
            <a:endParaRPr lang="cs-CZ" dirty="0" smtClean="0"/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1920</a:t>
            </a:r>
          </a:p>
          <a:p>
            <a:pPr marL="0" indent="0">
              <a:buNone/>
            </a:pPr>
            <a:endParaRPr lang="cs-CZ" dirty="0" smtClean="0"/>
          </a:p>
          <a:p>
            <a:pPr marL="454914" indent="-457200">
              <a:buFont typeface="+mj-lt"/>
              <a:buAutoNum type="arabicParenR"/>
            </a:pPr>
            <a:r>
              <a:rPr lang="cs-CZ" dirty="0"/>
              <a:t>politika privátního, patriarchát, pohlaví a </a:t>
            </a:r>
            <a:r>
              <a:rPr lang="cs-CZ" dirty="0" smtClean="0"/>
              <a:t>rod</a:t>
            </a:r>
          </a:p>
          <a:p>
            <a:pPr marL="0" indent="0">
              <a:buNone/>
            </a:pPr>
            <a:endParaRPr lang="cs-CZ" dirty="0"/>
          </a:p>
          <a:p>
            <a:pPr marL="454914" indent="-457200">
              <a:buFont typeface="+mj-lt"/>
              <a:buAutoNum type="arabicParenR"/>
            </a:pPr>
            <a:r>
              <a:rPr lang="cs-CZ" dirty="0" smtClean="0"/>
              <a:t>liberální, socialistický, radikální</a:t>
            </a:r>
          </a:p>
        </p:txBody>
      </p:sp>
    </p:spTree>
    <p:extLst>
      <p:ext uri="{BB962C8B-B14F-4D97-AF65-F5344CB8AC3E}">
        <p14:creationId xmlns:p14="http://schemas.microsoft.com/office/powerpoint/2010/main" xmlns="" val="35476821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591550" cy="8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08720"/>
            <a:ext cx="8784976" cy="5832648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DVOŘÁK</a:t>
            </a:r>
            <a:r>
              <a:rPr lang="cs-CZ" dirty="0"/>
              <a:t>, Jan, a kol. </a:t>
            </a:r>
            <a:r>
              <a:rPr lang="cs-CZ" i="1" dirty="0"/>
              <a:t>Odmaturuj ze společenských věd.</a:t>
            </a:r>
            <a:r>
              <a:rPr lang="cs-CZ" dirty="0"/>
              <a:t> 1. vyd. Brno: </a:t>
            </a:r>
            <a:r>
              <a:rPr lang="cs-CZ" dirty="0" err="1"/>
              <a:t>Didaktis</a:t>
            </a:r>
            <a:r>
              <a:rPr lang="cs-CZ" dirty="0"/>
              <a:t>, 2008, 256 s. ISBN 978-80-7358-122-0</a:t>
            </a:r>
            <a:r>
              <a:rPr lang="cs-CZ" dirty="0" smtClean="0"/>
              <a:t>.</a:t>
            </a:r>
          </a:p>
          <a:p>
            <a:r>
              <a:rPr lang="cs-CZ" dirty="0"/>
              <a:t>Volební právo v Česku.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2014-03-01]. Dostupné </a:t>
            </a:r>
            <a:r>
              <a:rPr lang="cs-CZ" dirty="0" smtClean="0"/>
              <a:t>z: http</a:t>
            </a:r>
            <a:r>
              <a:rPr lang="cs-CZ" dirty="0"/>
              <a:t>://cs.wikipedia.org/wiki/Volebn%C3%AD_pr%C3%A1vo_v_%</a:t>
            </a:r>
            <a:r>
              <a:rPr lang="cs-CZ" dirty="0" smtClean="0"/>
              <a:t>C4%8Cesku</a:t>
            </a:r>
          </a:p>
          <a:p>
            <a:r>
              <a:rPr lang="cs-CZ" i="1" dirty="0"/>
              <a:t>Dívčí válka s ideologií: klasické texty angloamerického feministického myšlení</a:t>
            </a:r>
            <a:r>
              <a:rPr lang="cs-CZ" dirty="0"/>
              <a:t>. Vyd. 1. Překlad Hana Hájková. Praha: Sociologické nakladatelství, 1998, 304 s. Studijní texty (Sociologické nakladatelství), sv. 18. ISBN 80-858-5067-2. </a:t>
            </a:r>
            <a:endParaRPr lang="cs-CZ" dirty="0" smtClean="0"/>
          </a:p>
          <a:p>
            <a:r>
              <a:rPr lang="cs-CZ" dirty="0"/>
              <a:t>CÍSAŘ, Ondřej. </a:t>
            </a:r>
            <a:r>
              <a:rPr lang="cs-CZ" i="1" dirty="0"/>
              <a:t>Základy politologie</a:t>
            </a:r>
            <a:r>
              <a:rPr lang="cs-CZ" dirty="0"/>
              <a:t>. Brno: Masarykova univerzita v Brně, 2005, ISBN 80-210-3856-1.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http://office.microsoft.com/cs-cz/images/results.aspx?qu=%C5%BEeny+a+mu%C5%BEi&amp;ex=1#ai:MC900435997</a:t>
            </a:r>
            <a:r>
              <a:rPr lang="pt-BR" dirty="0" smtClean="0"/>
              <a:t>|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</a:t>
            </a:r>
            <a:r>
              <a:rPr lang="pt-BR" dirty="0" smtClean="0"/>
              <a:t>office.microsoft.com/cs-cz/images/results.aspx?qu=symbol+pohlav%C3%AD&amp;ex=1#ai:MC900293232</a:t>
            </a:r>
            <a:endParaRPr lang="cs-CZ" dirty="0" smtClean="0"/>
          </a:p>
          <a:p>
            <a:r>
              <a:rPr lang="pt-BR" dirty="0"/>
              <a:t>| 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http://office.microsoft.com/cs-cz/images/results.aspx?qu=symbol+pohlav%C3%AD&amp;ex=1#ai:MC900293230|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http://office.microsoft.com/cs-cz/images/results.aspx?qu=volby+%C5%BEeny&amp;ex=1#ai:MC900338462|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http://office.microsoft.com/cs-cz/images/results.aspx?qu=volby+%C5%BEeny&amp;ex=1#ai:MC900301306|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http://office.microsoft.com/cs-cz/images/results.aspx?qu=spravedlnost&amp;ex=1#ai:MC900379897</a:t>
            </a:r>
            <a:r>
              <a:rPr lang="pt-BR" dirty="0" smtClean="0"/>
              <a:t>|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pt-BR" dirty="0" smtClean="0"/>
              <a:t>1.</a:t>
            </a:r>
            <a:r>
              <a:rPr lang="cs-CZ" dirty="0" smtClean="0"/>
              <a:t>3</a:t>
            </a:r>
            <a:r>
              <a:rPr lang="pt-BR" dirty="0" smtClean="0"/>
              <a:t>.2014</a:t>
            </a:r>
            <a:r>
              <a:rPr lang="pt-BR" dirty="0"/>
              <a:t>]. Dostupný na WWW: http://office.microsoft.com/cs-cz/images/results.aspx?qu=skupina&amp;ex=1#ai:MC900439857|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90316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230</TotalTime>
  <Words>1120</Words>
  <Application>Microsoft Office PowerPoint</Application>
  <PresentationFormat>Předvádění na obrazovce (4:3)</PresentationFormat>
  <Paragraphs>157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Soho</vt:lpstr>
      <vt:lpstr>Snímek 1</vt:lpstr>
      <vt:lpstr>Feminismus</vt:lpstr>
      <vt:lpstr>Feminismus</vt:lpstr>
      <vt:lpstr>Přívrženci feminismu</vt:lpstr>
      <vt:lpstr>Prosazování cílů</vt:lpstr>
      <vt:lpstr>Zajímavosti – volební právo žen</vt:lpstr>
      <vt:lpstr>Kořeny feminismu</vt:lpstr>
      <vt:lpstr>První vlna feminismu</vt:lpstr>
      <vt:lpstr>Druhá vlna feminismu</vt:lpstr>
      <vt:lpstr>Základní stavební kameny feminismu</vt:lpstr>
      <vt:lpstr>Pohlaví a rod</vt:lpstr>
      <vt:lpstr>Diferenční feminismus</vt:lpstr>
      <vt:lpstr>Liberální feminismus</vt:lpstr>
      <vt:lpstr>Socialistický feminismus</vt:lpstr>
      <vt:lpstr>Radikální feminismus</vt:lpstr>
      <vt:lpstr>Otázky a odpovědi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Lenka</cp:lastModifiedBy>
  <cp:revision>24</cp:revision>
  <dcterms:created xsi:type="dcterms:W3CDTF">2014-03-30T16:39:54Z</dcterms:created>
  <dcterms:modified xsi:type="dcterms:W3CDTF">2014-04-14T14:04:07Z</dcterms:modified>
</cp:coreProperties>
</file>