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6" r:id="rId3"/>
    <p:sldId id="258" r:id="rId4"/>
    <p:sldId id="257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66" r:id="rId13"/>
    <p:sldId id="269" r:id="rId14"/>
    <p:sldId id="267" r:id="rId15"/>
    <p:sldId id="271" r:id="rId16"/>
    <p:sldId id="268" r:id="rId17"/>
    <p:sldId id="270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739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14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58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888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82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530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58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958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19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8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9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21BAE-2D8E-40D5-BBD9-017A74CB3FE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0BE81-2B28-41B2-8960-5824A50EFD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9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no.wikipedia.org/wiki/Fil:Benito_Mussolini_in_Yugoslavia_cropped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7/Mussolini_e_Petacci_a_Piazzale_Loreto,_194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ommons.wikimedia.org/wiki/File:Benito_Mussolini_and_Adolf_Hitler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en.wikipedia.org/wiki/File:Bundesarchiv_Bild_183-S33882,_Adolf_Hitler_retouche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://upload.wikimedia.org/wikipedia/commons/9/99/Flag_of_German_Reich_(1935%E2%80%931945).sv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&amp;source=images&amp;cd=&amp;cad=rja&amp;docid=l12q4qZcR0fdpM&amp;tbnid=ty8kNY88GWgETM:&amp;ved=0CAUQjRw&amp;url=http://www.ztis.cz/rubrika/antisemitismus/clanek/americky-kandidat-do-senatu-vede-na-facebooku-anti&amp;ei=eCW0UfPXJsX-OdbvgOgB&amp;v6u=http://s-v6exp1-v4.metric.gstatic.com/gen_204?ip=83.208.112.239&amp;ts=1370760344137128&amp;auth=f72h3tkbxfmfopabvh5uqtxvmg3pmqeb&amp;rndm=0.5402960511604912&amp;v6s=2&amp;v6t=19642&amp;bvm=bv.47534661,d.ZGU&amp;psig=AFQjCNFnnniVXRft_k_1-vZlDfbwKWTTmA&amp;ust=137084674417160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en.wikipedia.org/wiki/File:General_Franco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google.cz/url?sa=i&amp;source=images&amp;cd=&amp;cad=rja&amp;docid=Gg1aji0NcDwcsM&amp;tbnid=b4fxiqWLmoWgAM:&amp;ved=0CAgQjRwwAA&amp;url=http://litenky.ff.cuni.cz/obrazek.php/id-1245&amp;ei=_JG0UcP8D82O7QbZhoDYDw&amp;psig=AFQjCNGhOW6QbHKJqATPQAT735xNxiO3_g&amp;ust=137087474830099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ommons.wikimedia.org/wiki/File:Lenin_C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commons.wikimedia.org/wiki/File:Stalin_lg_zlx1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2.bp.blogspot.com/-CllaSxTiWNU/UjYi-sDC49I/AAAAAAAAWos/xTXgX7SlpPY/s1600/a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0/0d/Canal_Mer_Blanch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hyperlink" Target="http://en.wikipedia.org/wiki/File:V.M._Doroshevich-Sakhalin._Part_I._Prisoners_on_Steamship_of_Voluntary_Fleet.pn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//upload.wikimedia.org/wikipedia/commons/b/b8/Brezhnev-colo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d/Nikita_Khruchchev_Colour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d/d0/RIAN_archive_359290_Mikhail_Gorbachev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hyperlink" Target="http://commons.wikimedia.org/wiki/File:K_Gottwal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c/Kim_Il_Sung_Portrait-2.jpg" TargetMode="External"/><Relationship Id="rId5" Type="http://schemas.openxmlformats.org/officeDocument/2006/relationships/image" Target="../media/image25.jpeg"/><Relationship Id="rId4" Type="http://schemas.openxmlformats.org/officeDocument/2006/relationships/hyperlink" Target="http://en.wikipedia.org/wiki/File:Josip_Broz_Tito_uniform_portrait.jp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eaktuality.cz/zahranici/adolf-hitler-spachal-v-berlinskem-bunkru-sebevrazdu/" TargetMode="External"/><Relationship Id="rId13" Type="http://schemas.openxmlformats.org/officeDocument/2006/relationships/hyperlink" Target="http://www.tyden.cz/rubriky/zahranici/den-d/nenavideny-i-obdivovany-stalin-se-narodil-pred-130-lety_152321.html" TargetMode="External"/><Relationship Id="rId3" Type="http://schemas.openxmlformats.org/officeDocument/2006/relationships/hyperlink" Target="http://www.angelfire.com/ab5/WWTanks/People/Italy/Mussolini/Mussolini.html" TargetMode="External"/><Relationship Id="rId7" Type="http://schemas.openxmlformats.org/officeDocument/2006/relationships/hyperlink" Target="http://www.ztis.cz/rubrika/antisemitismus/clanek/pocet-antisemitskych-utoku-ve-svete-poklesl-vzrost" TargetMode="External"/><Relationship Id="rId12" Type="http://schemas.openxmlformats.org/officeDocument/2006/relationships/hyperlink" Target="http://www.nps.gov/manz/planyourvisit/gulag-at-manzanar.htm" TargetMode="External"/><Relationship Id="rId17" Type="http://schemas.openxmlformats.org/officeDocument/2006/relationships/hyperlink" Target="http://www.cbv.ns.ca/dictator/Tito.html" TargetMode="External"/><Relationship Id="rId2" Type="http://schemas.openxmlformats.org/officeDocument/2006/relationships/hyperlink" Target="http://cs.wikipedia.org/wiki/Fa%C5%A1ismus" TargetMode="External"/><Relationship Id="rId16" Type="http://schemas.openxmlformats.org/officeDocument/2006/relationships/hyperlink" Target="http://www.radio.cz/cz/rubrika/zarchivu/posledni-transport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ztis.cz/rubrika/antisemitismus/clanek/americky-kandidat-do-senatu-vede-na-facebooku-anti" TargetMode="External"/><Relationship Id="rId11" Type="http://schemas.openxmlformats.org/officeDocument/2006/relationships/hyperlink" Target="http://litenky.ff.cuni.cz/obrazek.php/id-1245" TargetMode="External"/><Relationship Id="rId5" Type="http://schemas.openxmlformats.org/officeDocument/2006/relationships/hyperlink" Target="http://blog.veruce.cz/zajimavosti/svastika-a-jeji-zneuziti/" TargetMode="External"/><Relationship Id="rId15" Type="http://schemas.openxmlformats.org/officeDocument/2006/relationships/hyperlink" Target="http://www.hlubocky.eu/wp-content/uploads/p1223c748_gotwaldvf.jpg" TargetMode="External"/><Relationship Id="rId10" Type="http://schemas.openxmlformats.org/officeDocument/2006/relationships/hyperlink" Target="http://aktualne.centrum.cz/fotogalerie/2005/07/10/josif-vissarionovic-stalin/?cid=610398" TargetMode="External"/><Relationship Id="rId4" Type="http://schemas.openxmlformats.org/officeDocument/2006/relationships/hyperlink" Target="http://scallywagandvagabond.com/2012/02/did-adolf-hitler-have-a-son-with-a-french-teenager-new-evidence-indicates-it-may-well-be-so/" TargetMode="External"/><Relationship Id="rId9" Type="http://schemas.openxmlformats.org/officeDocument/2006/relationships/hyperlink" Target="http://www.stel.ru/museum/lenin_organizer_defefence.htm" TargetMode="External"/><Relationship Id="rId14" Type="http://schemas.openxmlformats.org/officeDocument/2006/relationships/hyperlink" Target="http://cs.wikipedia.org/wiki/Soubor:Brezhnev-color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532067530"/>
              </p:ext>
            </p:extLst>
          </p:nvPr>
        </p:nvGraphicFramePr>
        <p:xfrm>
          <a:off x="323528" y="1937954"/>
          <a:ext cx="8362950" cy="4920046"/>
        </p:xfrm>
        <a:graphic>
          <a:graphicData uri="http://schemas.openxmlformats.org/drawingml/2006/table">
            <a:tbl>
              <a:tblPr/>
              <a:tblGrid>
                <a:gridCol w="2132013"/>
                <a:gridCol w="6230937"/>
              </a:tblGrid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53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 (klíčová aktivita III/2)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Fašismus a komunismus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53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00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porozumí definici ideologie a na příkladu fašismu a komunismu se seznámí s principy ideologií potlačujících svobodu lidského jedince. Následně dokáže proti těmto ideologiím vystupovat argumenty.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7. 6. 2013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0" y="332656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843128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069" y="0"/>
            <a:ext cx="9144000" cy="6858000"/>
            <a:chOff x="2967037" y="2409825"/>
            <a:chExt cx="3209925" cy="2038350"/>
          </a:xfrm>
        </p:grpSpPr>
        <p:sp>
          <p:nvSpPr>
            <p:cNvPr id="4" name="Obdélník 3"/>
            <p:cNvSpPr/>
            <p:nvPr/>
          </p:nvSpPr>
          <p:spPr>
            <a:xfrm>
              <a:off x="2967037" y="2409825"/>
              <a:ext cx="3209925" cy="10191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967037" y="3429000"/>
              <a:ext cx="3209925" cy="1019175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869" y="1052736"/>
            <a:ext cx="7772400" cy="1470025"/>
          </a:xfrm>
        </p:spPr>
        <p:txBody>
          <a:bodyPr/>
          <a:lstStyle/>
          <a:p>
            <a:r>
              <a:rPr lang="cs-CZ" sz="8000" dirty="0" smtClean="0">
                <a:solidFill>
                  <a:schemeClr val="bg1"/>
                </a:solidFill>
                <a:cs typeface="Times New Roman" pitchFamily="18" charset="0"/>
              </a:rPr>
              <a:t>FAŠISMUS</a:t>
            </a:r>
            <a:endParaRPr lang="cs-CZ" sz="80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4293096"/>
            <a:ext cx="6400800" cy="1487016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KOMUNISMUS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5580112" y="6254580"/>
            <a:ext cx="3744416" cy="3771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FF00"/>
                </a:solidFill>
              </a:rPr>
              <a:t>©Dušan Kráčmar 2013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336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069" y="0"/>
            <a:ext cx="9144000" cy="6858000"/>
            <a:chOff x="2967037" y="2409825"/>
            <a:chExt cx="3209925" cy="2038350"/>
          </a:xfrm>
        </p:grpSpPr>
        <p:sp>
          <p:nvSpPr>
            <p:cNvPr id="4" name="Obdélník 3"/>
            <p:cNvSpPr/>
            <p:nvPr/>
          </p:nvSpPr>
          <p:spPr>
            <a:xfrm>
              <a:off x="2967037" y="2409825"/>
              <a:ext cx="3209925" cy="10191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967037" y="3429000"/>
              <a:ext cx="3209925" cy="1019175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869" y="188640"/>
            <a:ext cx="7772400" cy="1168301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1"/>
                </a:solidFill>
                <a:cs typeface="Times New Roman" pitchFamily="18" charset="0"/>
              </a:rPr>
              <a:t>FAŠISMUS</a:t>
            </a:r>
            <a:endParaRPr lang="cs-CZ" sz="48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5733256"/>
            <a:ext cx="6400800" cy="85040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KOMUNISMUS</a:t>
            </a:r>
            <a:endParaRPr lang="cs-CZ" sz="4800" dirty="0">
              <a:solidFill>
                <a:srgbClr val="FFFF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1560" y="1160748"/>
            <a:ext cx="7920880" cy="4536504"/>
            <a:chOff x="611560" y="1268760"/>
            <a:chExt cx="7920880" cy="4536504"/>
          </a:xfrm>
        </p:grpSpPr>
        <p:sp>
          <p:nvSpPr>
            <p:cNvPr id="9" name="Obdélník 8"/>
            <p:cNvSpPr/>
            <p:nvPr/>
          </p:nvSpPr>
          <p:spPr>
            <a:xfrm>
              <a:off x="611560" y="1268760"/>
              <a:ext cx="7920880" cy="453650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Podnadpis 2"/>
            <p:cNvSpPr txBox="1">
              <a:spLocks/>
            </p:cNvSpPr>
            <p:nvPr/>
          </p:nvSpPr>
          <p:spPr>
            <a:xfrm>
              <a:off x="1043608" y="1412776"/>
              <a:ext cx="6984776" cy="3586708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 algn="just">
                <a:buFont typeface="Wingdings" pitchFamily="2" charset="2"/>
                <a:buChar char="q"/>
              </a:pPr>
              <a:r>
                <a:rPr lang="cs-CZ" sz="2000" b="1" dirty="0">
                  <a:solidFill>
                    <a:schemeClr val="tx1"/>
                  </a:solidFill>
                </a:rPr>
                <a:t>i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deologie </a:t>
              </a:r>
              <a:r>
                <a:rPr lang="cs-CZ" sz="2000" dirty="0" smtClean="0">
                  <a:solidFill>
                    <a:schemeClr val="tx1"/>
                  </a:solidFill>
                </a:rPr>
                <a:t>– soubor názorů a postojů vyjadřujících postoj a cíle určité skupiny obyvatelstva</a:t>
              </a:r>
            </a:p>
            <a:p>
              <a:pPr marL="342900" indent="-342900" algn="just">
                <a:buFont typeface="Wingdings" pitchFamily="2" charset="2"/>
                <a:buChar char="q"/>
              </a:pPr>
              <a:r>
                <a:rPr lang="cs-CZ" sz="2000" dirty="0">
                  <a:solidFill>
                    <a:schemeClr val="tx1"/>
                  </a:solidFill>
                </a:rPr>
                <a:t>v</a:t>
              </a:r>
              <a:r>
                <a:rPr lang="cs-CZ" sz="2000" dirty="0" smtClean="0">
                  <a:solidFill>
                    <a:schemeClr val="tx1"/>
                  </a:solidFill>
                </a:rPr>
                <a:t> obou případech se jedná o agresivní a nesnášenlivé ideologie 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vedoucí k potlačování lidských práv a svobod</a:t>
              </a:r>
            </a:p>
            <a:p>
              <a:pPr marL="800100" lvl="1" indent="-342900" algn="just">
                <a:buFont typeface="Wingdings" pitchFamily="2" charset="2"/>
                <a:buChar char="§"/>
              </a:pPr>
              <a:r>
                <a:rPr lang="cs-CZ" sz="2000" dirty="0">
                  <a:solidFill>
                    <a:schemeClr val="tx1"/>
                  </a:solidFill>
                </a:rPr>
                <a:t>l</a:t>
              </a:r>
              <a:r>
                <a:rPr lang="cs-CZ" sz="2000" dirty="0" smtClean="0">
                  <a:solidFill>
                    <a:schemeClr val="tx1"/>
                  </a:solidFill>
                </a:rPr>
                <a:t>egitimizují a ospravedlňují společenský řád, který se obvykle nelegální cestou dostal k moci</a:t>
              </a:r>
            </a:p>
            <a:p>
              <a:pPr marL="800100" lvl="1" indent="-342900" algn="just">
                <a:buFont typeface="Wingdings" pitchFamily="2" charset="2"/>
                <a:buChar char="§"/>
              </a:pPr>
              <a:r>
                <a:rPr lang="cs-CZ" sz="2000" dirty="0" smtClean="0">
                  <a:solidFill>
                    <a:schemeClr val="tx1"/>
                  </a:solidFill>
                </a:rPr>
                <a:t>mystifikují a odvádí pozornost obyvatelstva od neúspěchů 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hledáním a označením  viníka </a:t>
              </a:r>
              <a:r>
                <a:rPr lang="cs-CZ" sz="2000" dirty="0" smtClean="0">
                  <a:solidFill>
                    <a:schemeClr val="tx1"/>
                  </a:solidFill>
                </a:rPr>
                <a:t>– obětního beránka  (např. židé, velkopodnikatelé atd.) </a:t>
              </a:r>
            </a:p>
            <a:p>
              <a:pPr marL="800100" lvl="1" indent="-342900" algn="just">
                <a:buFont typeface="Wingdings" pitchFamily="2" charset="2"/>
                <a:buChar char="§"/>
              </a:pPr>
              <a:r>
                <a:rPr lang="cs-CZ" sz="2000" dirty="0" smtClean="0">
                  <a:solidFill>
                    <a:schemeClr val="tx1"/>
                  </a:solidFill>
                </a:rPr>
                <a:t>proklamují naději 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lepších zítřků</a:t>
              </a:r>
              <a:r>
                <a:rPr lang="cs-CZ" sz="2000" dirty="0" smtClean="0">
                  <a:solidFill>
                    <a:schemeClr val="tx1"/>
                  </a:solidFill>
                </a:rPr>
                <a:t>  za předpokladu, že myšlenky jejich ideologie budou naplňovány</a:t>
              </a:r>
            </a:p>
            <a:p>
              <a:pPr marL="800100" lvl="1" indent="-342900" algn="just">
                <a:buFont typeface="Wingdings" pitchFamily="2" charset="2"/>
                <a:buChar char="§"/>
              </a:pPr>
              <a:r>
                <a:rPr lang="cs-CZ" sz="2000" dirty="0">
                  <a:solidFill>
                    <a:schemeClr val="tx1"/>
                  </a:solidFill>
                </a:rPr>
                <a:t>k</a:t>
              </a:r>
              <a:r>
                <a:rPr lang="cs-CZ" sz="2000" dirty="0" smtClean="0">
                  <a:solidFill>
                    <a:schemeClr val="tx1"/>
                  </a:solidFill>
                </a:rPr>
                <a:t>rutě trestají 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názorové odlišnosti </a:t>
              </a:r>
              <a:r>
                <a:rPr lang="cs-CZ" sz="2000" dirty="0" smtClean="0">
                  <a:solidFill>
                    <a:schemeClr val="tx1"/>
                  </a:solidFill>
                </a:rPr>
                <a:t>a projevy 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občanské nespokojenosti</a:t>
              </a:r>
              <a:r>
                <a:rPr lang="cs-CZ" sz="2000" dirty="0" smtClean="0">
                  <a:solidFill>
                    <a:schemeClr val="tx1"/>
                  </a:solidFill>
                </a:rPr>
                <a:t> </a:t>
              </a:r>
              <a:endParaRPr lang="cs-CZ" sz="20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0793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FAŠISMUS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z latinského </a:t>
            </a:r>
            <a:r>
              <a:rPr lang="cs-CZ" b="1" dirty="0" err="1" smtClean="0">
                <a:solidFill>
                  <a:schemeClr val="bg1"/>
                </a:solidFill>
              </a:rPr>
              <a:t>fascio</a:t>
            </a:r>
            <a:r>
              <a:rPr lang="cs-CZ" b="1" dirty="0" smtClean="0">
                <a:solidFill>
                  <a:schemeClr val="bg1"/>
                </a:solidFill>
              </a:rPr>
              <a:t> – </a:t>
            </a:r>
            <a:r>
              <a:rPr lang="cs-CZ" dirty="0" smtClean="0">
                <a:solidFill>
                  <a:schemeClr val="bg1"/>
                </a:solidFill>
              </a:rPr>
              <a:t>svazek, spojení prutů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ideologie, snažící se aktivním způsobem prosazovat mytickou ideu </a:t>
            </a:r>
            <a:r>
              <a:rPr lang="cs-CZ" b="1" dirty="0">
                <a:solidFill>
                  <a:schemeClr val="bg1"/>
                </a:solidFill>
              </a:rPr>
              <a:t>nadřazenosti rasy nebo národa</a:t>
            </a:r>
            <a:endParaRPr lang="cs-CZ" dirty="0">
              <a:solidFill>
                <a:schemeClr val="bg1"/>
              </a:solidFill>
            </a:endParaRP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vznikl po první světové válce v Itálii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postupně se v různých podobách šíří po Evropě (Německo, Španělsko, atd.)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k potlačování nepohodlných názorů používá hrubé síly, likviduje své odpůrce (stejně jako komunismus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dodnes existují po celém světě příznivci nacistické ideologie, demokratické země se snaží důsledně potlačovat a trestat veškeré projevy fašismu  </a:t>
            </a:r>
            <a:endParaRPr lang="cs-CZ" dirty="0">
              <a:solidFill>
                <a:schemeClr val="bg1"/>
              </a:solidFill>
            </a:endParaRP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03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FAŠISMUS V ITÁLII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842992" cy="4525963"/>
          </a:xfrm>
        </p:spPr>
        <p:txBody>
          <a:bodyPr>
            <a:normAutofit fontScale="925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„kolébka“ fašismu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bojové svazy (</a:t>
            </a:r>
            <a:r>
              <a:rPr lang="cs-CZ" dirty="0" err="1" smtClean="0">
                <a:solidFill>
                  <a:schemeClr val="bg1"/>
                </a:solidFill>
              </a:rPr>
              <a:t>fasci</a:t>
            </a:r>
            <a:r>
              <a:rPr lang="cs-CZ" dirty="0" smtClean="0">
                <a:solidFill>
                  <a:schemeClr val="bg1"/>
                </a:solidFill>
              </a:rPr>
              <a:t>) sdružené pod vůdcem </a:t>
            </a:r>
            <a:r>
              <a:rPr lang="cs-CZ" b="1" dirty="0" smtClean="0">
                <a:solidFill>
                  <a:schemeClr val="bg1"/>
                </a:solidFill>
              </a:rPr>
              <a:t>Benito Mussolinim </a:t>
            </a:r>
            <a:r>
              <a:rPr lang="cs-CZ" dirty="0" smtClean="0">
                <a:solidFill>
                  <a:schemeClr val="bg1"/>
                </a:solidFill>
              </a:rPr>
              <a:t>usilovaly o sociální reformy a expanzivní politiku Itálie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bg1"/>
                </a:solidFill>
              </a:rPr>
              <a:t>říjen 1922 </a:t>
            </a:r>
            <a:r>
              <a:rPr lang="cs-CZ" dirty="0" smtClean="0">
                <a:solidFill>
                  <a:schemeClr val="bg1"/>
                </a:solidFill>
              </a:rPr>
              <a:t>– pochod fašistických milicí na Řím, </a:t>
            </a:r>
            <a:r>
              <a:rPr lang="cs-CZ" b="1" dirty="0" smtClean="0">
                <a:solidFill>
                  <a:schemeClr val="bg1"/>
                </a:solidFill>
              </a:rPr>
              <a:t>Mussolini</a:t>
            </a:r>
            <a:r>
              <a:rPr lang="cs-CZ" dirty="0" smtClean="0">
                <a:solidFill>
                  <a:schemeClr val="bg1"/>
                </a:solidFill>
              </a:rPr>
              <a:t> se stává premiérem a stát se mění ve fašistickou diktaturu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bg1"/>
                </a:solidFill>
              </a:rPr>
              <a:t>Mussolini</a:t>
            </a:r>
            <a:r>
              <a:rPr lang="cs-CZ" dirty="0" smtClean="0">
                <a:solidFill>
                  <a:schemeClr val="bg1"/>
                </a:solidFill>
              </a:rPr>
              <a:t> získává přezdívku </a:t>
            </a:r>
            <a:r>
              <a:rPr lang="cs-CZ" b="1" dirty="0" smtClean="0">
                <a:solidFill>
                  <a:schemeClr val="bg1"/>
                </a:solidFill>
              </a:rPr>
              <a:t>Duce </a:t>
            </a:r>
            <a:r>
              <a:rPr lang="cs-CZ" dirty="0" smtClean="0">
                <a:solidFill>
                  <a:schemeClr val="bg1"/>
                </a:solidFill>
              </a:rPr>
              <a:t>(vůdce)</a:t>
            </a:r>
          </a:p>
          <a:p>
            <a:pPr>
              <a:buFont typeface="Wingdings" pitchFamily="2" charset="2"/>
              <a:buChar char="q"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Benito Amilcare Andrea Mussolini">
            <a:hlinkClick r:id="rId2" tooltip="Benito Amilcare Andrea Mussolini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2856"/>
            <a:ext cx="209550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03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FAŠISMUS V ITÁLII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468452"/>
            <a:ext cx="5256584" cy="4525963"/>
          </a:xfrm>
        </p:spPr>
        <p:txBody>
          <a:bodyPr>
            <a:normAutofit fontScale="850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d nástupu k moci nastoluje Duce tvrdou fašistickou diktaturu – zákony jsou přijímány pouze se souhlasem </a:t>
            </a:r>
            <a:r>
              <a:rPr lang="cs-CZ" b="1" dirty="0" smtClean="0">
                <a:solidFill>
                  <a:schemeClr val="bg1"/>
                </a:solidFill>
              </a:rPr>
              <a:t>Velké fašistické rady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o nástupu Adolfa Hitlera k moci se oba státy sbližují (osa Berlín </a:t>
            </a:r>
            <a:r>
              <a:rPr lang="cs-CZ" smtClean="0">
                <a:solidFill>
                  <a:schemeClr val="bg1"/>
                </a:solidFill>
              </a:rPr>
              <a:t>– Řím) </a:t>
            </a:r>
            <a:r>
              <a:rPr lang="cs-CZ" dirty="0" smtClean="0">
                <a:solidFill>
                  <a:schemeClr val="bg1"/>
                </a:solidFill>
              </a:rPr>
              <a:t>a společně s Japonskem následně válčí ve druhé světové válce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 dubnu 1945 pak byl Mussolini zatčen italskými partyzány a následně popraven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2" name="Picture 4" descr="Soubor:Mussolini e Petacci a Piazzale Loreto, 194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33056"/>
            <a:ext cx="3161928" cy="2244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upload.wikimedia.org/wikipedia/commons/thumb/f/f0/Benito_Mussolini_and_Adolf_Hitler.jpg/250px-Benito_Mussolini_and_Adolf_Hitle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35818"/>
            <a:ext cx="1628224" cy="218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45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FAŠISMUS V NĚMECKU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556792"/>
            <a:ext cx="5040560" cy="5112568"/>
          </a:xfrm>
        </p:spPr>
        <p:txBody>
          <a:bodyPr>
            <a:normAutofit fontScale="475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sz="4200" dirty="0" smtClean="0">
                <a:solidFill>
                  <a:schemeClr val="bg1"/>
                </a:solidFill>
              </a:rPr>
              <a:t>měl podobu tzv. </a:t>
            </a:r>
            <a:r>
              <a:rPr lang="cs-CZ" sz="4200" b="1" dirty="0" smtClean="0">
                <a:solidFill>
                  <a:schemeClr val="bg1"/>
                </a:solidFill>
              </a:rPr>
              <a:t>národního socialismu</a:t>
            </a:r>
            <a:r>
              <a:rPr lang="cs-CZ" sz="4200" dirty="0" smtClean="0">
                <a:solidFill>
                  <a:schemeClr val="bg1"/>
                </a:solidFill>
              </a:rPr>
              <a:t>, reprezentován stranou </a:t>
            </a:r>
            <a:r>
              <a:rPr lang="cs-CZ" sz="4200" b="1" dirty="0" smtClean="0">
                <a:solidFill>
                  <a:schemeClr val="bg1"/>
                </a:solidFill>
              </a:rPr>
              <a:t>NSDAP</a:t>
            </a:r>
            <a:r>
              <a:rPr lang="cs-CZ" sz="4200" dirty="0" smtClean="0">
                <a:solidFill>
                  <a:schemeClr val="bg1"/>
                </a:solidFill>
              </a:rPr>
              <a:t> vedenou </a:t>
            </a:r>
            <a:r>
              <a:rPr lang="cs-CZ" sz="4200" b="1" dirty="0" smtClean="0">
                <a:solidFill>
                  <a:schemeClr val="bg1"/>
                </a:solidFill>
              </a:rPr>
              <a:t>Adolfem Hitlerem</a:t>
            </a:r>
            <a:r>
              <a:rPr lang="cs-CZ" sz="4200" dirty="0" smtClean="0">
                <a:solidFill>
                  <a:schemeClr val="bg1"/>
                </a:solidFill>
              </a:rPr>
              <a:t> a bráněnou ozbrojenými jednotkami </a:t>
            </a:r>
            <a:r>
              <a:rPr lang="cs-CZ" sz="4200" b="1" dirty="0" smtClean="0">
                <a:solidFill>
                  <a:schemeClr val="bg1"/>
                </a:solidFill>
              </a:rPr>
              <a:t>SS, SA </a:t>
            </a:r>
            <a:r>
              <a:rPr lang="cs-CZ" sz="4200" dirty="0" smtClean="0">
                <a:solidFill>
                  <a:schemeClr val="bg1"/>
                </a:solidFill>
              </a:rPr>
              <a:t>(poražených od SS v roce 1934 v tzv. noci dlouhých nožů)</a:t>
            </a:r>
            <a:r>
              <a:rPr lang="cs-CZ" sz="4200" b="1" dirty="0" smtClean="0">
                <a:solidFill>
                  <a:schemeClr val="bg1"/>
                </a:solidFill>
              </a:rPr>
              <a:t> </a:t>
            </a:r>
            <a:r>
              <a:rPr lang="cs-CZ" sz="4200" dirty="0" smtClean="0">
                <a:solidFill>
                  <a:schemeClr val="bg1"/>
                </a:solidFill>
              </a:rPr>
              <a:t>a tajnou policií </a:t>
            </a:r>
            <a:r>
              <a:rPr lang="cs-CZ" sz="4200" b="1" dirty="0" smtClean="0">
                <a:solidFill>
                  <a:schemeClr val="bg1"/>
                </a:solidFill>
              </a:rPr>
              <a:t>gestapem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sz="4200" dirty="0" smtClean="0">
                <a:solidFill>
                  <a:schemeClr val="bg1"/>
                </a:solidFill>
              </a:rPr>
              <a:t>vzešel z ekonomické krize Německa po první světové válce </a:t>
            </a:r>
            <a:r>
              <a:rPr lang="cs-CZ" sz="4200" dirty="0">
                <a:solidFill>
                  <a:schemeClr val="bg1"/>
                </a:solidFill>
              </a:rPr>
              <a:t>(</a:t>
            </a:r>
            <a:r>
              <a:rPr lang="cs-CZ" sz="4200" dirty="0" smtClean="0">
                <a:solidFill>
                  <a:schemeClr val="bg1"/>
                </a:solidFill>
              </a:rPr>
              <a:t>nabízel sociální a ekonomické reformy) 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sz="4200" dirty="0">
                <a:solidFill>
                  <a:schemeClr val="bg1"/>
                </a:solidFill>
              </a:rPr>
              <a:t>p</a:t>
            </a:r>
            <a:r>
              <a:rPr lang="cs-CZ" sz="4200" dirty="0" smtClean="0">
                <a:solidFill>
                  <a:schemeClr val="bg1"/>
                </a:solidFill>
              </a:rPr>
              <a:t>oužíval </a:t>
            </a:r>
            <a:r>
              <a:rPr lang="cs-CZ" sz="4200" b="1" dirty="0" smtClean="0">
                <a:solidFill>
                  <a:schemeClr val="bg1"/>
                </a:solidFill>
              </a:rPr>
              <a:t>propagandistická hesla </a:t>
            </a:r>
            <a:r>
              <a:rPr lang="cs-CZ" sz="4200" dirty="0" smtClean="0">
                <a:solidFill>
                  <a:schemeClr val="bg1"/>
                </a:solidFill>
              </a:rPr>
              <a:t>o obnově slávy Německé říše, hlásal </a:t>
            </a:r>
            <a:r>
              <a:rPr lang="cs-CZ" sz="4200" b="1" dirty="0" smtClean="0">
                <a:solidFill>
                  <a:schemeClr val="bg1"/>
                </a:solidFill>
              </a:rPr>
              <a:t>rasismus a antisemitismus</a:t>
            </a:r>
            <a:r>
              <a:rPr lang="cs-CZ" sz="4200" dirty="0" smtClean="0">
                <a:solidFill>
                  <a:schemeClr val="bg1"/>
                </a:solidFill>
              </a:rPr>
              <a:t>, </a:t>
            </a:r>
            <a:r>
              <a:rPr lang="cs-CZ" sz="4200" b="1" dirty="0" smtClean="0">
                <a:solidFill>
                  <a:schemeClr val="bg1"/>
                </a:solidFill>
              </a:rPr>
              <a:t>antibolševismus, </a:t>
            </a:r>
            <a:r>
              <a:rPr lang="cs-CZ" sz="4200" dirty="0" smtClean="0">
                <a:solidFill>
                  <a:schemeClr val="bg1"/>
                </a:solidFill>
              </a:rPr>
              <a:t>nadřazenost germánského národa a árijské rasy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sz="4200" b="1" dirty="0" smtClean="0">
                <a:solidFill>
                  <a:schemeClr val="bg1"/>
                </a:solidFill>
              </a:rPr>
              <a:t>Hitler </a:t>
            </a:r>
            <a:r>
              <a:rPr lang="cs-CZ" sz="4200" dirty="0" smtClean="0">
                <a:solidFill>
                  <a:schemeClr val="bg1"/>
                </a:solidFill>
              </a:rPr>
              <a:t>své názory formuloval v díle </a:t>
            </a:r>
            <a:r>
              <a:rPr lang="cs-CZ" sz="4200" b="1" dirty="0" smtClean="0">
                <a:solidFill>
                  <a:schemeClr val="bg1"/>
                </a:solidFill>
              </a:rPr>
              <a:t>Mein </a:t>
            </a:r>
            <a:r>
              <a:rPr lang="cs-CZ" sz="4200" b="1" dirty="0">
                <a:solidFill>
                  <a:schemeClr val="bg1"/>
                </a:solidFill>
              </a:rPr>
              <a:t>K</a:t>
            </a:r>
            <a:r>
              <a:rPr lang="cs-CZ" sz="4200" b="1" dirty="0" smtClean="0">
                <a:solidFill>
                  <a:schemeClr val="bg1"/>
                </a:solidFill>
              </a:rPr>
              <a:t>ampf</a:t>
            </a:r>
            <a:r>
              <a:rPr lang="cs-CZ" sz="4200" dirty="0" smtClean="0">
                <a:solidFill>
                  <a:schemeClr val="bg1"/>
                </a:solidFill>
              </a:rPr>
              <a:t>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sz="4200" b="1" dirty="0">
                <a:solidFill>
                  <a:schemeClr val="bg1"/>
                </a:solidFill>
              </a:rPr>
              <a:t>v</a:t>
            </a:r>
            <a:r>
              <a:rPr lang="cs-CZ" sz="4200" b="1" dirty="0" smtClean="0">
                <a:solidFill>
                  <a:schemeClr val="bg1"/>
                </a:solidFill>
              </a:rPr>
              <a:t>lajka s hákovým křížem – </a:t>
            </a:r>
            <a:r>
              <a:rPr lang="cs-CZ" sz="4200" dirty="0" smtClean="0">
                <a:solidFill>
                  <a:schemeClr val="bg1"/>
                </a:solidFill>
              </a:rPr>
              <a:t>svastika (vítězství árijské rasy), bílý kruh (vlastenectví), červená (sociální otázky)</a:t>
            </a:r>
            <a:endParaRPr lang="cs-CZ" sz="4200" b="1" dirty="0" smtClean="0">
              <a:solidFill>
                <a:schemeClr val="bg1"/>
              </a:solidFill>
            </a:endParaRPr>
          </a:p>
          <a:p>
            <a:pPr>
              <a:buSzPct val="60000"/>
              <a:buFont typeface="Wingdings" pitchFamily="2" charset="2"/>
              <a:buChar char="q"/>
            </a:pP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Picture 2" descr="Bundesarchiv Bild 183-S33882, Adolf Hitler retouche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587" y="1614525"/>
            <a:ext cx="150223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File:Flag of German Reich (1935–1945)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012" y="4437112"/>
            <a:ext cx="1783231" cy="106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199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FAŠISMUS V NĚMECKU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80920" cy="4525963"/>
          </a:xfrm>
        </p:spPr>
        <p:txBody>
          <a:bodyPr>
            <a:normAutofit fontScale="85000" lnSpcReduction="1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b="1" dirty="0">
                <a:solidFill>
                  <a:schemeClr val="bg1"/>
                </a:solidFill>
              </a:rPr>
              <a:t>c</a:t>
            </a:r>
            <a:r>
              <a:rPr lang="cs-CZ" b="1" dirty="0" smtClean="0">
                <a:solidFill>
                  <a:schemeClr val="bg1"/>
                </a:solidFill>
              </a:rPr>
              <a:t>ílem</a:t>
            </a:r>
            <a:r>
              <a:rPr lang="cs-CZ" dirty="0" smtClean="0">
                <a:solidFill>
                  <a:schemeClr val="bg1"/>
                </a:solidFill>
              </a:rPr>
              <a:t> fašistů bylo spojení všech Němců do jednoho </a:t>
            </a:r>
            <a:r>
              <a:rPr lang="cs-CZ" b="1" dirty="0" smtClean="0">
                <a:solidFill>
                  <a:schemeClr val="bg1"/>
                </a:solidFill>
              </a:rPr>
              <a:t>Velkého Německa</a:t>
            </a:r>
            <a:r>
              <a:rPr lang="cs-CZ" dirty="0" smtClean="0">
                <a:solidFill>
                  <a:schemeClr val="bg1"/>
                </a:solidFill>
              </a:rPr>
              <a:t> a následná </a:t>
            </a:r>
            <a:r>
              <a:rPr lang="cs-CZ" b="1" dirty="0" smtClean="0">
                <a:solidFill>
                  <a:schemeClr val="bg1"/>
                </a:solidFill>
              </a:rPr>
              <a:t>expanze na východ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po prvním nezdařeném pokusu převzít moc v roce 1923 byl </a:t>
            </a:r>
            <a:r>
              <a:rPr lang="cs-CZ" b="1" dirty="0" smtClean="0">
                <a:solidFill>
                  <a:schemeClr val="bg1"/>
                </a:solidFill>
              </a:rPr>
              <a:t>Adolf Hitler </a:t>
            </a:r>
            <a:r>
              <a:rPr lang="cs-CZ" dirty="0" smtClean="0">
                <a:solidFill>
                  <a:schemeClr val="bg1"/>
                </a:solidFill>
              </a:rPr>
              <a:t>po úspěchu NSDAP ve volbách </a:t>
            </a:r>
            <a:r>
              <a:rPr lang="cs-CZ" b="1" dirty="0" smtClean="0">
                <a:solidFill>
                  <a:schemeClr val="bg1"/>
                </a:solidFill>
              </a:rPr>
              <a:t>jmenován v lednu 1933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říšským kancléřem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kamžitě došlo  k likvidaci všech prvků demokracie, stejně jako v Itálii byl stát zorganizován na </a:t>
            </a:r>
            <a:r>
              <a:rPr lang="cs-CZ" b="1" dirty="0" smtClean="0">
                <a:solidFill>
                  <a:schemeClr val="bg1"/>
                </a:solidFill>
              </a:rPr>
              <a:t>vůdcovském principu (Führer)</a:t>
            </a:r>
            <a:r>
              <a:rPr lang="cs-CZ" dirty="0" smtClean="0">
                <a:solidFill>
                  <a:schemeClr val="bg1"/>
                </a:solidFill>
              </a:rPr>
              <a:t>   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Německo se ihned </a:t>
            </a:r>
            <a:r>
              <a:rPr lang="cs-CZ" b="1" dirty="0" smtClean="0">
                <a:solidFill>
                  <a:schemeClr val="bg1"/>
                </a:solidFill>
              </a:rPr>
              <a:t>začalo chystat na válku</a:t>
            </a:r>
            <a:r>
              <a:rPr lang="cs-CZ" dirty="0" smtClean="0">
                <a:solidFill>
                  <a:schemeClr val="bg1"/>
                </a:solidFill>
              </a:rPr>
              <a:t>, která měla zajistit naplnění jejich cílů, druhá světová válka vypukla 1. 9. 1939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016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FAŠISMUS V NĚMECKU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540" y="1268760"/>
            <a:ext cx="8280920" cy="1008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Propagandistické plakáty nacistického </a:t>
            </a:r>
            <a:r>
              <a:rPr lang="cs-CZ" b="1" dirty="0">
                <a:solidFill>
                  <a:schemeClr val="bg1"/>
                </a:solidFill>
              </a:rPr>
              <a:t>N</a:t>
            </a:r>
            <a:r>
              <a:rPr lang="cs-CZ" b="1" dirty="0" smtClean="0">
                <a:solidFill>
                  <a:schemeClr val="bg1"/>
                </a:solidFill>
              </a:rPr>
              <a:t>ěmecka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http://www.ztis.cz/files/images/2012/05/25/thumbs/EwigerJudeFilm_jpg_1100x690_q8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26955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is.muni.cz/do/1499/el/estud/praf/js09/dejiny/web/img/09/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32853"/>
            <a:ext cx="2635374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tau.ac.il/cenlib/wiener/images/Exhibitions/childrenBooks/pictures/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300" y="2137817"/>
            <a:ext cx="2619800" cy="379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3733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FAŠISMUS V NĚMECKU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540" y="1700808"/>
            <a:ext cx="8280920" cy="2520280"/>
          </a:xfrm>
        </p:spPr>
        <p:txBody>
          <a:bodyPr>
            <a:normAutofit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e válce bojují po boku Německa především Itálie a Japonsko: </a:t>
            </a:r>
            <a:r>
              <a:rPr lang="cs-CZ" b="1" dirty="0" smtClean="0">
                <a:solidFill>
                  <a:schemeClr val="bg1"/>
                </a:solidFill>
              </a:rPr>
              <a:t>osa Berlín – Řím - Tokio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álka končí roku 1945 porážkou fašistů, 30. 4. 1945 páchá </a:t>
            </a:r>
            <a:r>
              <a:rPr lang="cs-CZ" b="1" dirty="0" smtClean="0">
                <a:solidFill>
                  <a:schemeClr val="bg1"/>
                </a:solidFill>
              </a:rPr>
              <a:t>Adolf Hitler sebevraždu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20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cs typeface="Times New Roman" pitchFamily="18" charset="0"/>
              </a:rPr>
              <a:t>FAŠISMUS VE ŠPANĚLSKU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5112568" cy="4525963"/>
          </a:xfrm>
        </p:spPr>
        <p:txBody>
          <a:bodyPr>
            <a:normAutofit fontScale="700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rganizován stranou zvanou </a:t>
            </a:r>
            <a:r>
              <a:rPr lang="cs-CZ" b="1" dirty="0" smtClean="0">
                <a:solidFill>
                  <a:schemeClr val="bg1"/>
                </a:solidFill>
              </a:rPr>
              <a:t>Falanga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 období tzv. druhé španělské republiky provedla v roce 1936 pod vedením generála </a:t>
            </a:r>
            <a:r>
              <a:rPr lang="cs-CZ" b="1" dirty="0" smtClean="0">
                <a:solidFill>
                  <a:schemeClr val="bg1"/>
                </a:solidFill>
              </a:rPr>
              <a:t>Francisca Franca protivládní povstání 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následně v letech </a:t>
            </a:r>
            <a:r>
              <a:rPr lang="cs-CZ" b="1" dirty="0" smtClean="0">
                <a:solidFill>
                  <a:schemeClr val="bg1"/>
                </a:solidFill>
              </a:rPr>
              <a:t>1936 – 1939 </a:t>
            </a:r>
            <a:r>
              <a:rPr lang="cs-CZ" dirty="0" smtClean="0">
                <a:solidFill>
                  <a:schemeClr val="bg1"/>
                </a:solidFill>
              </a:rPr>
              <a:t>propuká v zemi </a:t>
            </a:r>
            <a:r>
              <a:rPr lang="cs-CZ" b="1" dirty="0" smtClean="0">
                <a:solidFill>
                  <a:schemeClr val="bg1"/>
                </a:solidFill>
              </a:rPr>
              <a:t>občanská válka</a:t>
            </a:r>
            <a:r>
              <a:rPr lang="cs-CZ" dirty="0" smtClean="0">
                <a:solidFill>
                  <a:schemeClr val="bg1"/>
                </a:solidFill>
              </a:rPr>
              <a:t>, která končí </a:t>
            </a:r>
            <a:r>
              <a:rPr lang="cs-CZ" b="1" dirty="0" smtClean="0">
                <a:solidFill>
                  <a:schemeClr val="bg1"/>
                </a:solidFill>
              </a:rPr>
              <a:t>vítězstvím fašistů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bg1"/>
                </a:solidFill>
              </a:rPr>
              <a:t>Franco </a:t>
            </a:r>
            <a:r>
              <a:rPr lang="cs-CZ" dirty="0" smtClean="0">
                <a:solidFill>
                  <a:schemeClr val="bg1"/>
                </a:solidFill>
              </a:rPr>
              <a:t>se prohlašuje za „vůdce Španělska z Boží milosti“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 době druhé světové války zachovávalo Španělsko oficiálně </a:t>
            </a:r>
            <a:r>
              <a:rPr lang="cs-CZ" b="1" dirty="0" smtClean="0">
                <a:solidFill>
                  <a:schemeClr val="bg1"/>
                </a:solidFill>
              </a:rPr>
              <a:t>neutralitu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bg1"/>
                </a:solidFill>
              </a:rPr>
              <a:t>generál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Franco </a:t>
            </a:r>
            <a:r>
              <a:rPr lang="cs-CZ" dirty="0" smtClean="0">
                <a:solidFill>
                  <a:schemeClr val="bg1"/>
                </a:solidFill>
              </a:rPr>
              <a:t>pak vládne až do své smrti v roce 1975, dodnes je ve Španělsku populární    </a:t>
            </a:r>
          </a:p>
          <a:p>
            <a:pPr>
              <a:buSzPct val="60000"/>
              <a:buFont typeface="Wingdings" pitchFamily="2" charset="2"/>
              <a:buChar char="q"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http://upload.wikimedia.org/wikipedia/commons/thumb/4/4b/General_Franco.JPG/160px-General_Franc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16831"/>
            <a:ext cx="2844666" cy="3662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30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488832" cy="4752528"/>
          </a:xfrm>
        </p:spPr>
        <p:txBody>
          <a:bodyPr>
            <a:normAutofit fontScale="775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FFFF00"/>
                </a:solidFill>
              </a:rPr>
              <a:t>marxismus</a:t>
            </a:r>
            <a:r>
              <a:rPr lang="cs-CZ" b="1" dirty="0" smtClean="0">
                <a:solidFill>
                  <a:srgbClr val="FFFF00"/>
                </a:solidFill>
              </a:rPr>
              <a:t> – </a:t>
            </a:r>
            <a:r>
              <a:rPr lang="cs-CZ" dirty="0" smtClean="0">
                <a:solidFill>
                  <a:srgbClr val="FFFF00"/>
                </a:solidFill>
              </a:rPr>
              <a:t>filosofický směr pojmenovaný podle německého filosofa Marxe, ze kterého vychází socialistické i komunistické hnutí </a:t>
            </a:r>
            <a:endParaRPr lang="cs-CZ" b="1" u="sng" dirty="0" smtClean="0">
              <a:solidFill>
                <a:srgbClr val="FFFF00"/>
              </a:solidFill>
            </a:endParaRPr>
          </a:p>
          <a:p>
            <a:pPr>
              <a:buSzPct val="60000"/>
              <a:buFont typeface="Wingdings" pitchFamily="2" charset="2"/>
              <a:buChar char="q"/>
            </a:pPr>
            <a:r>
              <a:rPr lang="cs-CZ" b="1" u="sng" dirty="0" smtClean="0">
                <a:solidFill>
                  <a:srgbClr val="FFFF00"/>
                </a:solidFill>
              </a:rPr>
              <a:t>socialismus</a:t>
            </a:r>
            <a:r>
              <a:rPr lang="cs-CZ" dirty="0" smtClean="0">
                <a:solidFill>
                  <a:srgbClr val="FFFF00"/>
                </a:solidFill>
              </a:rPr>
              <a:t> – politická koncepce vedoucí k sociální spravedlnosti a solidaritě, zájmy společnosti stojí nad zájmy jedince, který se jim musí podřídit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b="1" u="sng" dirty="0">
                <a:solidFill>
                  <a:srgbClr val="FFFF00"/>
                </a:solidFill>
              </a:rPr>
              <a:t>k</a:t>
            </a:r>
            <a:r>
              <a:rPr lang="cs-CZ" b="1" u="sng" dirty="0" smtClean="0">
                <a:solidFill>
                  <a:srgbClr val="FFFF00"/>
                </a:solidFill>
              </a:rPr>
              <a:t>omunismus</a:t>
            </a:r>
            <a:r>
              <a:rPr lang="cs-CZ" dirty="0" smtClean="0">
                <a:solidFill>
                  <a:srgbClr val="FFFF00"/>
                </a:solidFill>
              </a:rPr>
              <a:t> – snaží se uspořádat společnost na principu společného vlastnictví a následného přerozdělování  dosaženého bohatství podle potřeb jedinců ve společnosti, usiluje o beztřídní a hospodářskou společnost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b="1" u="sng" dirty="0">
                <a:solidFill>
                  <a:srgbClr val="FFFF00"/>
                </a:solidFill>
              </a:rPr>
              <a:t>b</a:t>
            </a:r>
            <a:r>
              <a:rPr lang="cs-CZ" b="1" u="sng" dirty="0" smtClean="0">
                <a:solidFill>
                  <a:srgbClr val="FFFF00"/>
                </a:solidFill>
              </a:rPr>
              <a:t>olševismus</a:t>
            </a:r>
            <a:r>
              <a:rPr lang="cs-CZ" dirty="0" smtClean="0">
                <a:solidFill>
                  <a:srgbClr val="FFFF00"/>
                </a:solidFill>
              </a:rPr>
              <a:t> – hnutí skupiny radikálních revolucionářů v Rusku od počátku 20. století, které mělo výše uvedené komunistické cíle</a:t>
            </a: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KOMUNISMUS</a:t>
            </a:r>
            <a:endParaRPr lang="cs-CZ" sz="8000" dirty="0">
              <a:solidFill>
                <a:srgbClr val="FFFF00"/>
              </a:solidFill>
            </a:endParaRPr>
          </a:p>
        </p:txBody>
      </p:sp>
      <p:pic>
        <p:nvPicPr>
          <p:cNvPr id="11266" name="Picture 2" descr="http://litenky.ff.cuni.cz/img/i1245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litenky.ff.cuni.cz/img/i1245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461" y="332656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045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488832" cy="4525963"/>
          </a:xfrm>
        </p:spPr>
        <p:txBody>
          <a:bodyPr>
            <a:normAutofit fontScale="925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bolševici se dostávají k moci po říjnové revoluci  označované jako </a:t>
            </a:r>
            <a:r>
              <a:rPr lang="cs-CZ" b="1" dirty="0" smtClean="0">
                <a:solidFill>
                  <a:srgbClr val="FFFF00"/>
                </a:solidFill>
              </a:rPr>
              <a:t>VŘSR </a:t>
            </a:r>
            <a:r>
              <a:rPr lang="cs-CZ" dirty="0" smtClean="0">
                <a:solidFill>
                  <a:srgbClr val="FFFF00"/>
                </a:solidFill>
              </a:rPr>
              <a:t>1917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d</a:t>
            </a:r>
            <a:r>
              <a:rPr lang="cs-CZ" dirty="0" smtClean="0">
                <a:solidFill>
                  <a:srgbClr val="FFFF00"/>
                </a:solidFill>
              </a:rPr>
              <a:t>o čela státu se staví V. I. Lenin, po jeho smrti vítězí v boji o moc J. V. Stalin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o skončení občanské války, v níž </a:t>
            </a:r>
            <a:r>
              <a:rPr lang="cs-CZ" b="1" dirty="0" smtClean="0">
                <a:solidFill>
                  <a:srgbClr val="FFFF00"/>
                </a:solidFill>
              </a:rPr>
              <a:t>bolševici </a:t>
            </a:r>
            <a:r>
              <a:rPr lang="cs-CZ" dirty="0" smtClean="0">
                <a:solidFill>
                  <a:srgbClr val="FFFF00"/>
                </a:solidFill>
              </a:rPr>
              <a:t>(rudí) zvítězili nad protirevolučními </a:t>
            </a:r>
            <a:r>
              <a:rPr lang="cs-CZ" b="1" dirty="0" smtClean="0">
                <a:solidFill>
                  <a:srgbClr val="FFFF00"/>
                </a:solidFill>
              </a:rPr>
              <a:t>bělogvardějci </a:t>
            </a:r>
            <a:r>
              <a:rPr lang="cs-CZ" dirty="0" smtClean="0">
                <a:solidFill>
                  <a:srgbClr val="FFFF00"/>
                </a:solidFill>
              </a:rPr>
              <a:t>(bílí) vzniká roku 1922 </a:t>
            </a:r>
            <a:r>
              <a:rPr lang="cs-CZ" b="1" dirty="0" smtClean="0">
                <a:solidFill>
                  <a:srgbClr val="FFFF00"/>
                </a:solidFill>
              </a:rPr>
              <a:t>Sovětský svaz </a:t>
            </a:r>
            <a:r>
              <a:rPr lang="cs-CZ" dirty="0" smtClean="0">
                <a:solidFill>
                  <a:srgbClr val="FFFF00"/>
                </a:solidFill>
              </a:rPr>
              <a:t>(postupně se připojuje celkem 15 států, rozpad 1991)</a:t>
            </a: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KOMUNISMUS V RUSKU</a:t>
            </a:r>
            <a:endParaRPr lang="cs-CZ" sz="6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552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5517232"/>
            <a:ext cx="7776864" cy="648072"/>
          </a:xfrm>
        </p:spPr>
        <p:txBody>
          <a:bodyPr>
            <a:normAutofit/>
          </a:bodyPr>
          <a:lstStyle/>
          <a:p>
            <a:pPr marL="0" indent="0">
              <a:buSzPct val="60000"/>
              <a:buNone/>
            </a:pPr>
            <a:r>
              <a:rPr lang="cs-CZ" dirty="0" smtClean="0">
                <a:solidFill>
                  <a:srgbClr val="FFFF00"/>
                </a:solidFill>
              </a:rPr>
              <a:t>Vladimír </a:t>
            </a:r>
            <a:r>
              <a:rPr lang="cs-CZ" dirty="0" err="1" smtClean="0">
                <a:solidFill>
                  <a:srgbClr val="FFFF00"/>
                </a:solidFill>
              </a:rPr>
              <a:t>Iljič</a:t>
            </a:r>
            <a:r>
              <a:rPr lang="cs-CZ" dirty="0" smtClean="0">
                <a:solidFill>
                  <a:srgbClr val="FFFF00"/>
                </a:solidFill>
              </a:rPr>
              <a:t> Lenin a Josif Vissarionovič Stalin</a:t>
            </a: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KOMUNISMUS V RUSKU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3074" name="Picture 2" descr="Lenin roku 1920">
            <a:hlinkClick r:id="rId2" tooltip="Lenin roku 1920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19486"/>
            <a:ext cx="2332210" cy="347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talin v roce 1936">
            <a:hlinkClick r:id="rId4" tooltip="Stalin v roce 1936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45403"/>
            <a:ext cx="2448272" cy="334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58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5517232"/>
            <a:ext cx="7776864" cy="648072"/>
          </a:xfrm>
        </p:spPr>
        <p:txBody>
          <a:bodyPr>
            <a:normAutofit/>
          </a:bodyPr>
          <a:lstStyle/>
          <a:p>
            <a:pPr marL="0" indent="0">
              <a:buSzPct val="60000"/>
              <a:buNone/>
            </a:pPr>
            <a:r>
              <a:rPr lang="cs-CZ" dirty="0" smtClean="0">
                <a:solidFill>
                  <a:srgbClr val="FFFF00"/>
                </a:solidFill>
              </a:rPr>
              <a:t>Propagandistické plakáty z bolševického SSSR </a:t>
            </a: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KOMUNISMUS V SSSR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6147" name="Picture 3" descr="http://2.bp.blogspot.com/-CllaSxTiWNU/UjYi-sDC49I/AAAAAAAAWos/xTXgX7SlpPY/s640/a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761" y="1998101"/>
            <a:ext cx="4475492" cy="283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http://3.bp.blogspot.com/_9yNjJXtCrA8/S_DiKX13nDI/AAAAAAAAAvk/VddI2LlmtP0/s1600/lgst2849%2Bparapluie-revel-leonetto-cappiello-poster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71" t="3037" r="3668" b="2683"/>
          <a:stretch/>
        </p:blipFill>
        <p:spPr bwMode="auto">
          <a:xfrm>
            <a:off x="971600" y="1682728"/>
            <a:ext cx="2376264" cy="346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62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1700808"/>
            <a:ext cx="5040560" cy="5040560"/>
          </a:xfrm>
        </p:spPr>
        <p:txBody>
          <a:bodyPr>
            <a:normAutofit fontScale="700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i</a:t>
            </a:r>
            <a:r>
              <a:rPr lang="cs-CZ" dirty="0" smtClean="0">
                <a:solidFill>
                  <a:srgbClr val="FFFF00"/>
                </a:solidFill>
              </a:rPr>
              <a:t>hned po vítězství revoluce dochází k nastolení </a:t>
            </a:r>
            <a:r>
              <a:rPr lang="cs-CZ" b="1" dirty="0" smtClean="0">
                <a:solidFill>
                  <a:srgbClr val="FFFF00"/>
                </a:solidFill>
              </a:rPr>
              <a:t>diktatury proletariátu</a:t>
            </a:r>
            <a:r>
              <a:rPr lang="cs-CZ" dirty="0" smtClean="0">
                <a:solidFill>
                  <a:srgbClr val="FFFF00"/>
                </a:solidFill>
              </a:rPr>
              <a:t> (dělnické třídy)</a:t>
            </a:r>
          </a:p>
          <a:p>
            <a:pPr lvl="1">
              <a:buSzPct val="100000"/>
              <a:buFont typeface="Wingdings" pitchFamily="2" charset="2"/>
              <a:buChar char="§"/>
            </a:pPr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otlačování vnitřní i vnější opozice, tj. čistky v inscenovaných soudních procesech nejen s odpůrci bolševické revoluce, ale v rámci boje o moc i mezi bolševiky samotnými</a:t>
            </a:r>
          </a:p>
          <a:p>
            <a:pPr lvl="1">
              <a:buSzPct val="100000"/>
              <a:buFont typeface="Wingdings" pitchFamily="2" charset="2"/>
              <a:buChar char="§"/>
            </a:pPr>
            <a:r>
              <a:rPr lang="cs-CZ" dirty="0">
                <a:solidFill>
                  <a:srgbClr val="FFFF00"/>
                </a:solidFill>
              </a:rPr>
              <a:t>v</a:t>
            </a:r>
            <a:r>
              <a:rPr lang="cs-CZ" dirty="0" smtClean="0">
                <a:solidFill>
                  <a:srgbClr val="FFFF00"/>
                </a:solidFill>
              </a:rPr>
              <a:t>yhlašovány rozsudky smrti, deportace do pracovních táborů (</a:t>
            </a:r>
            <a:r>
              <a:rPr lang="cs-CZ" b="1" dirty="0" smtClean="0">
                <a:solidFill>
                  <a:srgbClr val="FFFF00"/>
                </a:solidFill>
              </a:rPr>
              <a:t>GULAG</a:t>
            </a:r>
            <a:r>
              <a:rPr lang="cs-CZ" dirty="0" smtClean="0">
                <a:solidFill>
                  <a:srgbClr val="FFFF00"/>
                </a:solidFill>
              </a:rPr>
              <a:t>) na Sibiři atd. </a:t>
            </a:r>
          </a:p>
          <a:p>
            <a:pPr lvl="1">
              <a:buSzPct val="100000"/>
              <a:buFont typeface="Wingdings" pitchFamily="2" charset="2"/>
              <a:buChar char="§"/>
            </a:pPr>
            <a:r>
              <a:rPr lang="cs-CZ" dirty="0">
                <a:solidFill>
                  <a:srgbClr val="FFFF00"/>
                </a:solidFill>
              </a:rPr>
              <a:t>d</a:t>
            </a:r>
            <a:r>
              <a:rPr lang="cs-CZ" dirty="0" smtClean="0">
                <a:solidFill>
                  <a:srgbClr val="FFFF00"/>
                </a:solidFill>
              </a:rPr>
              <a:t>ochází k násilné kolektivizaci (zakládání družstev) a snaze o industrializaci (zprůmyslnění)</a:t>
            </a:r>
          </a:p>
          <a:p>
            <a:pPr lvl="1">
              <a:buSzPct val="100000"/>
              <a:buFont typeface="Wingdings" pitchFamily="2" charset="2"/>
              <a:buChar char="§"/>
            </a:pPr>
            <a:r>
              <a:rPr lang="cs-CZ" dirty="0" smtClean="0">
                <a:solidFill>
                  <a:srgbClr val="FFFF00"/>
                </a:solidFill>
              </a:rPr>
              <a:t>Po krátkém období ekonomického rozvoje (NEP) propuká na mnoha místech </a:t>
            </a:r>
            <a:r>
              <a:rPr lang="cs-CZ" b="1" dirty="0" smtClean="0">
                <a:solidFill>
                  <a:srgbClr val="FFFF00"/>
                </a:solidFill>
              </a:rPr>
              <a:t>hladomor</a:t>
            </a:r>
            <a:r>
              <a:rPr lang="cs-CZ" dirty="0" smtClean="0">
                <a:solidFill>
                  <a:srgbClr val="FFFF00"/>
                </a:solidFill>
              </a:rPr>
              <a:t>   </a:t>
            </a: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KOMUNISMUS V SSSR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4098" name="Picture 2" descr="File:Canal Mer Blanch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07" y="3573016"/>
            <a:ext cx="3295903" cy="267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d/d2/V.M._Doroshevich-Sakhalin._Part_I._Prisoners_on_Steamship_of_Voluntary_Fleet.png/220px-V.M._Doroshevich-Sakhalin._Part_I._Prisoners_on_Steamship_of_Voluntary_Fleet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91" y="1559949"/>
            <a:ext cx="282113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65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4176464" cy="5112568"/>
          </a:xfrm>
        </p:spPr>
        <p:txBody>
          <a:bodyPr>
            <a:normAutofit fontScale="925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ještě před vypuknutím druhé světové války uzavírá SSSR s Německem vzájemný </a:t>
            </a:r>
            <a:r>
              <a:rPr lang="cs-CZ" b="1" dirty="0" smtClean="0">
                <a:solidFill>
                  <a:srgbClr val="FFFF00"/>
                </a:solidFill>
              </a:rPr>
              <a:t>pakt o neútočení </a:t>
            </a:r>
            <a:r>
              <a:rPr lang="cs-CZ" dirty="0" smtClean="0">
                <a:solidFill>
                  <a:srgbClr val="FFFF00"/>
                </a:solidFill>
              </a:rPr>
              <a:t>(tzv. pakt Molotov – Ribbentrop)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v</a:t>
            </a:r>
            <a:r>
              <a:rPr lang="cs-CZ" dirty="0" smtClean="0">
                <a:solidFill>
                  <a:srgbClr val="FFFF00"/>
                </a:solidFill>
              </a:rPr>
              <a:t> červnu 1941 je však SSSR Německem napaden, nakonec se velkou měrou podílí na konečné porážce fašismu v roce 1945 </a:t>
            </a:r>
          </a:p>
          <a:p>
            <a:pPr marL="0" indent="0">
              <a:buSzPct val="60000"/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KOMUNISMUS V SSSR</a:t>
            </a:r>
            <a:endParaRPr lang="cs-CZ" sz="6000" dirty="0">
              <a:solidFill>
                <a:srgbClr val="FFFF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860032" y="2019084"/>
            <a:ext cx="4049618" cy="3806642"/>
            <a:chOff x="5364088" y="2780928"/>
            <a:chExt cx="3239145" cy="3044797"/>
          </a:xfrm>
        </p:grpSpPr>
        <p:sp>
          <p:nvSpPr>
            <p:cNvPr id="2" name="Obdélník 1"/>
            <p:cNvSpPr/>
            <p:nvPr/>
          </p:nvSpPr>
          <p:spPr>
            <a:xfrm>
              <a:off x="5364088" y="2780928"/>
              <a:ext cx="3239145" cy="304479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22" name="Picture 2" descr="Red Army flag over Reichstag by worker - Army, Khaldei, Red, Reichstag, Yevgeny, capitalism, clip art, clipart, fascism, flag, over, soviet, union, war, world, 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2780928"/>
              <a:ext cx="3239145" cy="30447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860032" y="6021288"/>
            <a:ext cx="4049618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SzPct val="60000"/>
              <a:buFont typeface="Arial" pitchFamily="34" charset="0"/>
              <a:buNone/>
            </a:pPr>
            <a:r>
              <a:rPr lang="cs-CZ" sz="1500" dirty="0" smtClean="0">
                <a:solidFill>
                  <a:srgbClr val="FFFF00"/>
                </a:solidFill>
              </a:rPr>
              <a:t>Rudá armáda na budově berlínského Říšského sněmu</a:t>
            </a:r>
          </a:p>
          <a:p>
            <a:pPr marL="0" indent="0">
              <a:buSzPct val="60000"/>
              <a:buFont typeface="Arial" pitchFamily="34" charset="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677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7992888" cy="5112568"/>
          </a:xfrm>
        </p:spPr>
        <p:txBody>
          <a:bodyPr>
            <a:normAutofit fontScale="925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o válce trvá období Stalinovy diktatury až do jeho smrti v roce 1953 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v</a:t>
            </a:r>
            <a:r>
              <a:rPr lang="cs-CZ" dirty="0" smtClean="0">
                <a:solidFill>
                  <a:srgbClr val="FFFF00"/>
                </a:solidFill>
              </a:rPr>
              <a:t> roce </a:t>
            </a:r>
            <a:r>
              <a:rPr lang="cs-CZ" b="1" dirty="0" smtClean="0">
                <a:solidFill>
                  <a:srgbClr val="FFFF00"/>
                </a:solidFill>
              </a:rPr>
              <a:t>1956</a:t>
            </a:r>
            <a:r>
              <a:rPr lang="cs-CZ" dirty="0" smtClean="0">
                <a:solidFill>
                  <a:srgbClr val="FFFF00"/>
                </a:solidFill>
              </a:rPr>
              <a:t> pak jeho nástupce </a:t>
            </a:r>
            <a:r>
              <a:rPr lang="cs-CZ" b="1" dirty="0" smtClean="0">
                <a:solidFill>
                  <a:srgbClr val="FFFF00"/>
                </a:solidFill>
              </a:rPr>
              <a:t>Nikita Sergejevič Chruščov oficiálně odsuzuje kult Stalinovy osobnosti, </a:t>
            </a:r>
            <a:r>
              <a:rPr lang="cs-CZ" dirty="0" smtClean="0">
                <a:solidFill>
                  <a:srgbClr val="FFFF00"/>
                </a:solidFill>
              </a:rPr>
              <a:t>komunistický režim však zůstává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v</a:t>
            </a:r>
            <a:r>
              <a:rPr lang="cs-CZ" dirty="0" smtClean="0">
                <a:solidFill>
                  <a:srgbClr val="FFFF00"/>
                </a:solidFill>
              </a:rPr>
              <a:t> roce 1964 se do čela Komunistické strany Sovětského svazu dostává </a:t>
            </a:r>
            <a:r>
              <a:rPr lang="cs-CZ" b="1" dirty="0" smtClean="0">
                <a:solidFill>
                  <a:srgbClr val="FFFF00"/>
                </a:solidFill>
              </a:rPr>
              <a:t>Leonid </a:t>
            </a:r>
            <a:r>
              <a:rPr lang="cs-CZ" b="1" dirty="0" err="1" smtClean="0">
                <a:solidFill>
                  <a:srgbClr val="FFFF00"/>
                </a:solidFill>
              </a:rPr>
              <a:t>Iljič</a:t>
            </a:r>
            <a:r>
              <a:rPr lang="cs-CZ" b="1" dirty="0" smtClean="0">
                <a:solidFill>
                  <a:srgbClr val="FFFF00"/>
                </a:solidFill>
              </a:rPr>
              <a:t> Brežněv</a:t>
            </a:r>
            <a:r>
              <a:rPr lang="cs-CZ" dirty="0" smtClean="0">
                <a:solidFill>
                  <a:srgbClr val="FFFF00"/>
                </a:solidFill>
              </a:rPr>
              <a:t>, který mj. vojenskou intervencí potlačuje demokratizační proces v Československu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osledním představitelem v čele SSSR byl reformátor </a:t>
            </a:r>
            <a:r>
              <a:rPr lang="cs-CZ" b="1" dirty="0" smtClean="0">
                <a:solidFill>
                  <a:srgbClr val="FFFF00"/>
                </a:solidFill>
              </a:rPr>
              <a:t>Michail Sergejevič Gorbačov, </a:t>
            </a:r>
            <a:r>
              <a:rPr lang="cs-CZ" dirty="0" smtClean="0">
                <a:solidFill>
                  <a:srgbClr val="FFFF00"/>
                </a:solidFill>
              </a:rPr>
              <a:t>za jehož éry se Sovětský svaz v roce 1991 rozpadl         </a:t>
            </a:r>
          </a:p>
          <a:p>
            <a:pPr marL="0" indent="0">
              <a:buSzPct val="60000"/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KOMUNISMUS V SSSR</a:t>
            </a:r>
            <a:endParaRPr lang="cs-CZ" sz="6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902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2736304" cy="576064"/>
          </a:xfrm>
        </p:spPr>
        <p:txBody>
          <a:bodyPr>
            <a:normAutofit fontScale="92500"/>
          </a:bodyPr>
          <a:lstStyle/>
          <a:p>
            <a:pPr marL="0" indent="0">
              <a:buSzPct val="60000"/>
              <a:buNone/>
            </a:pPr>
            <a:r>
              <a:rPr lang="cs-CZ" dirty="0" smtClean="0">
                <a:solidFill>
                  <a:srgbClr val="FFFF00"/>
                </a:solidFill>
              </a:rPr>
              <a:t>Nikita Chruščov        </a:t>
            </a:r>
          </a:p>
          <a:p>
            <a:pPr marL="0" indent="0">
              <a:buSzPct val="60000"/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KOMUNISMUS V SSSR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059832" y="1556792"/>
            <a:ext cx="2736304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SzPct val="60000"/>
              <a:buFont typeface="Arial" pitchFamily="34" charset="0"/>
              <a:buNone/>
            </a:pPr>
            <a:r>
              <a:rPr lang="cs-CZ" dirty="0" smtClean="0">
                <a:solidFill>
                  <a:srgbClr val="FFFF00"/>
                </a:solidFill>
              </a:rPr>
              <a:t>Leonid </a:t>
            </a:r>
            <a:r>
              <a:rPr lang="cs-CZ" dirty="0">
                <a:solidFill>
                  <a:srgbClr val="FFFF00"/>
                </a:solidFill>
              </a:rPr>
              <a:t>B</a:t>
            </a:r>
            <a:r>
              <a:rPr lang="cs-CZ" dirty="0" smtClean="0">
                <a:solidFill>
                  <a:srgbClr val="FFFF00"/>
                </a:solidFill>
              </a:rPr>
              <a:t>režněv        </a:t>
            </a:r>
          </a:p>
          <a:p>
            <a:pPr marL="0" indent="0">
              <a:buSzPct val="60000"/>
              <a:buFont typeface="Arial" pitchFamily="34" charset="0"/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SzPct val="60000"/>
              <a:buFont typeface="Arial" pitchFamily="34" charset="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012160" y="1556792"/>
            <a:ext cx="2952328" cy="5760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SzPct val="60000"/>
              <a:buFont typeface="Arial" pitchFamily="34" charset="0"/>
              <a:buNone/>
            </a:pPr>
            <a:r>
              <a:rPr lang="cs-CZ" dirty="0" smtClean="0">
                <a:solidFill>
                  <a:srgbClr val="FFFF00"/>
                </a:solidFill>
              </a:rPr>
              <a:t>Michail Gorbačov        </a:t>
            </a:r>
          </a:p>
          <a:p>
            <a:pPr marL="0" indent="0">
              <a:buSzPct val="60000"/>
              <a:buFont typeface="Arial" pitchFamily="34" charset="0"/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SzPct val="60000"/>
              <a:buFont typeface="Arial" pitchFamily="34" charset="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338" name="Picture 2" descr="Soubor:Brezhnev-colo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114" y="2322236"/>
            <a:ext cx="2433740" cy="359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Soubor:RIAN archive 359290 Mikhail Gorbachev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927" y="2306568"/>
            <a:ext cx="2422794" cy="359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Soubor:Nikita Khruchchev Colou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80182"/>
            <a:ext cx="2390401" cy="305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377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556" y="1726042"/>
            <a:ext cx="7992888" cy="5112568"/>
          </a:xfrm>
        </p:spPr>
        <p:txBody>
          <a:bodyPr>
            <a:normAutofit fontScale="77500" lnSpcReduction="20000"/>
          </a:bodyPr>
          <a:lstStyle/>
          <a:p>
            <a:pPr>
              <a:buSzPct val="60000"/>
              <a:buFont typeface="Wingdings" pitchFamily="2" charset="2"/>
              <a:buChar char="q"/>
            </a:pPr>
            <a:r>
              <a:rPr lang="cs-CZ" dirty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a základě </a:t>
            </a:r>
            <a:r>
              <a:rPr lang="cs-CZ" b="1" dirty="0" smtClean="0">
                <a:solidFill>
                  <a:srgbClr val="FFFF00"/>
                </a:solidFill>
              </a:rPr>
              <a:t>Jaltských dohod</a:t>
            </a:r>
            <a:r>
              <a:rPr lang="cs-CZ" dirty="0" smtClean="0">
                <a:solidFill>
                  <a:srgbClr val="FFFF00"/>
                </a:solidFill>
              </a:rPr>
              <a:t> vítězných mocností na konci druhé světové války došlo pravděpodobně k tomu, že si tyto mocnosti </a:t>
            </a:r>
            <a:r>
              <a:rPr lang="cs-CZ" dirty="0" smtClean="0">
                <a:solidFill>
                  <a:srgbClr val="FFFF00"/>
                </a:solidFill>
              </a:rPr>
              <a:t>rozdělily </a:t>
            </a:r>
            <a:r>
              <a:rPr lang="cs-CZ" dirty="0" smtClean="0">
                <a:solidFill>
                  <a:srgbClr val="FFFF00"/>
                </a:solidFill>
              </a:rPr>
              <a:t>sféry vlivu v jednotlivých částech světa  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svět se tak rozdělil na </a:t>
            </a:r>
            <a:r>
              <a:rPr lang="cs-CZ" b="1" dirty="0" smtClean="0">
                <a:solidFill>
                  <a:srgbClr val="FFFF00"/>
                </a:solidFill>
              </a:rPr>
              <a:t>komunistický východ</a:t>
            </a:r>
            <a:r>
              <a:rPr lang="cs-CZ" dirty="0" smtClean="0">
                <a:solidFill>
                  <a:srgbClr val="FFFF00"/>
                </a:solidFill>
              </a:rPr>
              <a:t> pod hegemonií SSSR a </a:t>
            </a:r>
            <a:r>
              <a:rPr lang="cs-CZ" b="1" dirty="0" smtClean="0">
                <a:solidFill>
                  <a:srgbClr val="FFFF00"/>
                </a:solidFill>
              </a:rPr>
              <a:t>demokratický západ </a:t>
            </a:r>
            <a:r>
              <a:rPr lang="cs-CZ" dirty="0" smtClean="0">
                <a:solidFill>
                  <a:srgbClr val="FFFF00"/>
                </a:solidFill>
              </a:rPr>
              <a:t>pod vedením USA 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mezi státy východního bloku patřilo i </a:t>
            </a:r>
            <a:r>
              <a:rPr lang="cs-CZ" b="1" dirty="0" smtClean="0">
                <a:solidFill>
                  <a:srgbClr val="FFFF00"/>
                </a:solidFill>
              </a:rPr>
              <a:t>Československo, Polsko, Maďarsko, Bulharsko, Rumunsko, Albánie, Kuba, KLDR, Vietnam, Kambodža atd.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SzPct val="60000"/>
              <a:buFont typeface="Wingdings" pitchFamily="2" charset="2"/>
              <a:buChar char="q"/>
            </a:pPr>
            <a:r>
              <a:rPr lang="cs-CZ" dirty="0" smtClean="0">
                <a:solidFill>
                  <a:srgbClr val="FFFF00"/>
                </a:solidFill>
              </a:rPr>
              <a:t>ačkoli se podoba totalitních režimů v jednotlivých státech lišila, většina z nich (krom např. Jugoslávie, Albánie nebo Číny) důsledně prosazovala politiku SSSR a vládla podle sovětského modelu (pronásledování odpůrců, čistky uvnitř komunistických stran, násilné združstevňování atd.)           </a:t>
            </a:r>
          </a:p>
          <a:p>
            <a:pPr marL="0" indent="0">
              <a:buSzPct val="60000"/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KOMUNISMUS V OSTATNÍCH ZEMÍCH SVĚTA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03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1329"/>
            <a:ext cx="9144000" cy="685800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614" y="1556792"/>
            <a:ext cx="6948772" cy="720080"/>
          </a:xfrm>
        </p:spPr>
        <p:txBody>
          <a:bodyPr>
            <a:normAutofit/>
          </a:bodyPr>
          <a:lstStyle/>
          <a:p>
            <a:pPr marL="0" indent="0">
              <a:buSzPct val="60000"/>
              <a:buNone/>
            </a:pPr>
            <a:r>
              <a:rPr lang="cs-CZ" dirty="0" smtClean="0">
                <a:solidFill>
                  <a:srgbClr val="FFFF00"/>
                </a:solidFill>
              </a:rPr>
              <a:t>Vybraní diktátoři v socialistických státech           </a:t>
            </a:r>
          </a:p>
          <a:p>
            <a:pPr marL="0" indent="0">
              <a:buSzPct val="60000"/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SzPct val="6000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KOMUNISMUS V OSTATNÍCH ZEMÍCH SVĚTA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753970" y="5253354"/>
            <a:ext cx="1746194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SzPct val="60000"/>
              <a:buFont typeface="Arial" pitchFamily="34" charset="0"/>
              <a:buNone/>
            </a:pPr>
            <a:r>
              <a:rPr lang="cs-CZ" sz="1600" b="1" dirty="0" smtClean="0">
                <a:solidFill>
                  <a:srgbClr val="FFFF00"/>
                </a:solidFill>
              </a:rPr>
              <a:t>Klement Gottwald</a:t>
            </a:r>
          </a:p>
          <a:p>
            <a:pPr marL="0" indent="0" algn="ctr">
              <a:buSzPct val="60000"/>
              <a:buFont typeface="Arial" pitchFamily="34" charset="0"/>
              <a:buNone/>
            </a:pPr>
            <a:r>
              <a:rPr lang="cs-CZ" sz="1600" b="1" dirty="0" smtClean="0">
                <a:solidFill>
                  <a:srgbClr val="FFFF00"/>
                </a:solidFill>
              </a:rPr>
              <a:t>(Československo) </a:t>
            </a:r>
          </a:p>
          <a:p>
            <a:pPr marL="0" indent="0">
              <a:buSzPct val="60000"/>
              <a:buFont typeface="Arial" pitchFamily="34" charset="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698903" y="5373216"/>
            <a:ext cx="1746194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SzPct val="60000"/>
              <a:buFont typeface="Arial" pitchFamily="34" charset="0"/>
              <a:buNone/>
            </a:pPr>
            <a:r>
              <a:rPr lang="cs-CZ" sz="1600" b="1" dirty="0" smtClean="0">
                <a:solidFill>
                  <a:srgbClr val="FFFF00"/>
                </a:solidFill>
              </a:rPr>
              <a:t>Josip </a:t>
            </a:r>
            <a:r>
              <a:rPr lang="cs-CZ" sz="1600" b="1" dirty="0" err="1" smtClean="0">
                <a:solidFill>
                  <a:srgbClr val="FFFF00"/>
                </a:solidFill>
              </a:rPr>
              <a:t>Broz</a:t>
            </a:r>
            <a:r>
              <a:rPr lang="cs-CZ" sz="1600" b="1" dirty="0" smtClean="0">
                <a:solidFill>
                  <a:srgbClr val="FFFF00"/>
                </a:solidFill>
              </a:rPr>
              <a:t> Tito</a:t>
            </a:r>
          </a:p>
          <a:p>
            <a:pPr marL="0" indent="0" algn="ctr">
              <a:buSzPct val="60000"/>
              <a:buFont typeface="Arial" pitchFamily="34" charset="0"/>
              <a:buNone/>
            </a:pPr>
            <a:r>
              <a:rPr lang="cs-CZ" sz="1600" b="1" dirty="0" smtClean="0">
                <a:solidFill>
                  <a:srgbClr val="FFFF00"/>
                </a:solidFill>
              </a:rPr>
              <a:t>(</a:t>
            </a:r>
            <a:r>
              <a:rPr lang="cs-CZ" sz="1600" b="1" dirty="0">
                <a:solidFill>
                  <a:srgbClr val="FFFF00"/>
                </a:solidFill>
              </a:rPr>
              <a:t>J</a:t>
            </a:r>
            <a:r>
              <a:rPr lang="cs-CZ" sz="1600" b="1" dirty="0" smtClean="0">
                <a:solidFill>
                  <a:srgbClr val="FFFF00"/>
                </a:solidFill>
              </a:rPr>
              <a:t>ugoslávie) </a:t>
            </a:r>
          </a:p>
          <a:p>
            <a:pPr marL="0" indent="0">
              <a:buSzPct val="60000"/>
              <a:buFont typeface="Arial" pitchFamily="34" charset="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499303" y="5253354"/>
            <a:ext cx="1746194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SzPct val="60000"/>
              <a:buFont typeface="Arial" pitchFamily="34" charset="0"/>
              <a:buNone/>
            </a:pPr>
            <a:r>
              <a:rPr lang="cs-CZ" sz="1600" b="1" dirty="0" smtClean="0">
                <a:solidFill>
                  <a:srgbClr val="FFFF00"/>
                </a:solidFill>
              </a:rPr>
              <a:t>Kim Ir sen</a:t>
            </a:r>
          </a:p>
          <a:p>
            <a:pPr marL="0" indent="0" algn="ctr">
              <a:buSzPct val="60000"/>
              <a:buFont typeface="Arial" pitchFamily="34" charset="0"/>
              <a:buNone/>
            </a:pPr>
            <a:r>
              <a:rPr lang="cs-CZ" sz="1600" b="1" dirty="0" smtClean="0">
                <a:solidFill>
                  <a:srgbClr val="FFFF00"/>
                </a:solidFill>
              </a:rPr>
              <a:t>(KLDR) </a:t>
            </a:r>
          </a:p>
          <a:p>
            <a:pPr marL="0" indent="0">
              <a:buSzPct val="60000"/>
              <a:buFont typeface="Arial" pitchFamily="34" charset="0"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" name="Picture 2" descr="Klement Gottwald v roce 1947">
            <a:hlinkClick r:id="rId2" tooltip="Klement Gottwald v roce 1947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412"/>
          <a:stretch/>
        </p:blipFill>
        <p:spPr bwMode="auto">
          <a:xfrm>
            <a:off x="340753" y="2521959"/>
            <a:ext cx="2572628" cy="262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Josip Broz Tito uniform portrait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59"/>
          <a:stretch/>
        </p:blipFill>
        <p:spPr bwMode="auto">
          <a:xfrm>
            <a:off x="3537950" y="2526895"/>
            <a:ext cx="1927787" cy="262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Kim Il Sung Portrait-2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578" y="2526895"/>
            <a:ext cx="1730384" cy="2624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14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069" y="0"/>
            <a:ext cx="9144000" cy="6858000"/>
            <a:chOff x="2967037" y="2409825"/>
            <a:chExt cx="3209925" cy="2038350"/>
          </a:xfrm>
        </p:grpSpPr>
        <p:sp>
          <p:nvSpPr>
            <p:cNvPr id="4" name="Obdélník 3"/>
            <p:cNvSpPr/>
            <p:nvPr/>
          </p:nvSpPr>
          <p:spPr>
            <a:xfrm>
              <a:off x="2967037" y="2409825"/>
              <a:ext cx="3209925" cy="10191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967037" y="3429000"/>
              <a:ext cx="3209925" cy="1019175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869" y="242135"/>
            <a:ext cx="7772400" cy="1242650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chemeClr val="bg1"/>
                </a:solidFill>
                <a:cs typeface="Times New Roman" pitchFamily="18" charset="0"/>
              </a:rPr>
              <a:t>FAŠISMUS</a:t>
            </a:r>
            <a:endParaRPr lang="cs-CZ" sz="80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5143500"/>
            <a:ext cx="6400800" cy="1487016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KOMUNISMUS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611560" y="1532508"/>
            <a:ext cx="7920880" cy="38407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>
                <a:solidFill>
                  <a:schemeClr val="bg1"/>
                </a:solidFill>
              </a:rPr>
              <a:t>Otázky a úkoly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Najdi shodné a rozdílné prvky mezi fašismem a komunismem. </a:t>
            </a:r>
          </a:p>
          <a:p>
            <a:pPr marL="514350" indent="-514350" algn="l">
              <a:buFont typeface="+mj-lt"/>
              <a:buAutoNum type="arabicPeriod"/>
            </a:pPr>
            <a:endParaRPr lang="cs-CZ" dirty="0" smtClean="0">
              <a:solidFill>
                <a:schemeClr val="bg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rgbClr val="FFFF00"/>
                </a:solidFill>
              </a:rPr>
              <a:t>V čem spočívá úspěch propagandy totalitních režimů?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599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069" y="0"/>
            <a:ext cx="9144000" cy="6858000"/>
            <a:chOff x="2967037" y="2409825"/>
            <a:chExt cx="3209925" cy="2038350"/>
          </a:xfrm>
        </p:grpSpPr>
        <p:sp>
          <p:nvSpPr>
            <p:cNvPr id="4" name="Obdélník 3"/>
            <p:cNvSpPr/>
            <p:nvPr/>
          </p:nvSpPr>
          <p:spPr>
            <a:xfrm>
              <a:off x="2967037" y="2409825"/>
              <a:ext cx="3209925" cy="10191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967037" y="3429000"/>
              <a:ext cx="3209925" cy="1019175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7280" y="0"/>
            <a:ext cx="7772400" cy="1242650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chemeClr val="bg1"/>
                </a:solidFill>
                <a:cs typeface="Times New Roman" pitchFamily="18" charset="0"/>
              </a:rPr>
              <a:t>FAŠISMUS</a:t>
            </a:r>
            <a:endParaRPr lang="cs-CZ" sz="80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5697252"/>
            <a:ext cx="6400800" cy="1487016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KOMUNISMUS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611560" y="1532508"/>
            <a:ext cx="7920880" cy="38407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>
                <a:solidFill>
                  <a:schemeClr val="bg1"/>
                </a:solidFill>
              </a:rPr>
              <a:t>Zdroje</a:t>
            </a:r>
          </a:p>
          <a:p>
            <a:endParaRPr lang="cs-CZ" b="1" u="sng" dirty="0" smtClean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2629" y="1199195"/>
            <a:ext cx="7920880" cy="45365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11560" y="1160748"/>
            <a:ext cx="7920880" cy="47165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u="sng" dirty="0" smtClean="0">
                <a:solidFill>
                  <a:schemeClr val="tx1"/>
                </a:solidFill>
              </a:rPr>
              <a:t>ZDROJE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KUKLÍK, Jan; KUKLÍK, Jan. </a:t>
            </a:r>
            <a:r>
              <a:rPr lang="cs-CZ" sz="1000" i="1" dirty="0">
                <a:solidFill>
                  <a:srgbClr val="002060"/>
                </a:solidFill>
              </a:rPr>
              <a:t>Dějiny 20. století</a:t>
            </a:r>
            <a:r>
              <a:rPr lang="cs-CZ" sz="1000" dirty="0">
                <a:solidFill>
                  <a:srgbClr val="002060"/>
                </a:solidFill>
              </a:rPr>
              <a:t>. Praha: SPL, 1999, ISBN 80-86287-15-7. </a:t>
            </a:r>
            <a:endParaRPr lang="cs-CZ" sz="1000" u="sng" dirty="0" smtClean="0">
              <a:solidFill>
                <a:srgbClr val="002060"/>
              </a:solidFill>
              <a:hlinkClick r:id="rId2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Fašismus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7.6.2013].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http://cs.wikipedia.org/wiki/Fa%C5%A1ismus </a:t>
            </a:r>
            <a:endParaRPr lang="cs-CZ" sz="1000" u="sng" dirty="0" smtClean="0">
              <a:solidFill>
                <a:srgbClr val="002060"/>
              </a:solidFill>
              <a:hlinkClick r:id="rId2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 err="1">
                <a:solidFill>
                  <a:srgbClr val="002060"/>
                </a:solidFill>
              </a:rPr>
              <a:t>Wikimedia</a:t>
            </a:r>
            <a:r>
              <a:rPr lang="cs-CZ" sz="1000" i="1" dirty="0">
                <a:solidFill>
                  <a:srgbClr val="002060"/>
                </a:solidFill>
              </a:rPr>
              <a:t> </a:t>
            </a:r>
            <a:r>
              <a:rPr lang="cs-CZ" sz="1000" i="1" dirty="0" err="1">
                <a:solidFill>
                  <a:srgbClr val="002060"/>
                </a:solidFill>
              </a:rPr>
              <a:t>Commons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7.6.2013]. </a:t>
            </a:r>
            <a:r>
              <a:rPr lang="cs-CZ" sz="1000" dirty="0">
                <a:solidFill>
                  <a:srgbClr val="002060"/>
                </a:solidFill>
              </a:rPr>
              <a:t>Dostupný na WWW: http://no.wikipedia.org/wiki/Fil:Benito_Mussolini_in_Yugoslavia_cropped.jpg </a:t>
            </a:r>
            <a:endParaRPr lang="cs-CZ" sz="1000" u="sng" dirty="0" smtClean="0">
              <a:solidFill>
                <a:srgbClr val="002060"/>
              </a:solidFill>
              <a:hlinkClick r:id="rId3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Benito Mussolini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7.6.2013].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http://cs.wikipedia.org/wiki/Benito_Mussolini </a:t>
            </a:r>
            <a:endParaRPr lang="cs-CZ" sz="1000" u="sng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PISTONE, </a:t>
            </a:r>
            <a:r>
              <a:rPr lang="cs-CZ" sz="1000" dirty="0" err="1">
                <a:solidFill>
                  <a:srgbClr val="002060"/>
                </a:solidFill>
              </a:rPr>
              <a:t>Renzo</a:t>
            </a:r>
            <a:r>
              <a:rPr lang="cs-CZ" sz="1000" dirty="0">
                <a:solidFill>
                  <a:srgbClr val="002060"/>
                </a:solidFill>
              </a:rPr>
              <a:t>. </a:t>
            </a:r>
            <a:r>
              <a:rPr lang="cs-CZ" sz="1000" i="1" dirty="0" err="1">
                <a:solidFill>
                  <a:srgbClr val="002060"/>
                </a:solidFill>
              </a:rPr>
              <a:t>Wikimedia</a:t>
            </a:r>
            <a:r>
              <a:rPr lang="cs-CZ" sz="1000" i="1" dirty="0">
                <a:solidFill>
                  <a:srgbClr val="002060"/>
                </a:solidFill>
              </a:rPr>
              <a:t> </a:t>
            </a:r>
            <a:r>
              <a:rPr lang="cs-CZ" sz="1000" i="1" dirty="0" err="1">
                <a:solidFill>
                  <a:srgbClr val="002060"/>
                </a:solidFill>
              </a:rPr>
              <a:t>Commons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7.6.2013].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http://commons.wikimedia.org/wiki/File:Mussolini_e_Petacci_a_Piazzale_Loreto,_1945.jpg </a:t>
            </a:r>
            <a:endParaRPr lang="cs-CZ" sz="1000" u="sng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MUZEJ REVOLUCIJE NARODNOSTI JUGOSLAVIJE. </a:t>
            </a:r>
            <a:r>
              <a:rPr lang="cs-CZ" sz="1000" i="1" dirty="0" err="1">
                <a:solidFill>
                  <a:srgbClr val="002060"/>
                </a:solidFill>
              </a:rPr>
              <a:t>Wikimedia</a:t>
            </a:r>
            <a:r>
              <a:rPr lang="cs-CZ" sz="1000" i="1" dirty="0">
                <a:solidFill>
                  <a:srgbClr val="002060"/>
                </a:solidFill>
              </a:rPr>
              <a:t> </a:t>
            </a:r>
            <a:r>
              <a:rPr lang="cs-CZ" sz="1000" i="1" dirty="0" err="1">
                <a:solidFill>
                  <a:srgbClr val="002060"/>
                </a:solidFill>
              </a:rPr>
              <a:t>Commons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7.6.2013].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http://commons.wikimedia.org/wiki/File:Benito_Mussolini_and_Adolf_Hitler.jpg </a:t>
            </a:r>
            <a:endParaRPr lang="cs-CZ" sz="1000" u="sng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en-US" sz="900" dirty="0">
                <a:solidFill>
                  <a:srgbClr val="002060"/>
                </a:solidFill>
              </a:rPr>
              <a:t>UNKNOWN. </a:t>
            </a:r>
            <a:r>
              <a:rPr lang="en-US" sz="900" i="1" dirty="0">
                <a:solidFill>
                  <a:srgbClr val="002060"/>
                </a:solidFill>
              </a:rPr>
              <a:t>Wikimedia Commons</a:t>
            </a:r>
            <a:r>
              <a:rPr lang="en-US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</a:t>
            </a:r>
            <a:r>
              <a:rPr lang="en-US" sz="900" dirty="0" smtClean="0">
                <a:solidFill>
                  <a:srgbClr val="002060"/>
                </a:solidFill>
              </a:rPr>
              <a:t>.</a:t>
            </a:r>
            <a:r>
              <a:rPr lang="cs-CZ" sz="900" dirty="0" smtClean="0">
                <a:solidFill>
                  <a:srgbClr val="002060"/>
                </a:solidFill>
              </a:rPr>
              <a:t>6</a:t>
            </a:r>
            <a:r>
              <a:rPr lang="en-US" sz="900" dirty="0" smtClean="0">
                <a:solidFill>
                  <a:srgbClr val="002060"/>
                </a:solidFill>
              </a:rPr>
              <a:t>.201</a:t>
            </a:r>
            <a:r>
              <a:rPr lang="cs-CZ" sz="900" dirty="0" smtClean="0">
                <a:solidFill>
                  <a:srgbClr val="002060"/>
                </a:solidFill>
              </a:rPr>
              <a:t>3</a:t>
            </a:r>
            <a:r>
              <a:rPr lang="en-US" sz="900" dirty="0" smtClean="0">
                <a:solidFill>
                  <a:srgbClr val="002060"/>
                </a:solidFill>
              </a:rPr>
              <a:t>]. </a:t>
            </a:r>
            <a:r>
              <a:rPr lang="en-US" sz="900" dirty="0" err="1">
                <a:solidFill>
                  <a:srgbClr val="002060"/>
                </a:solidFill>
              </a:rPr>
              <a:t>Dostupný</a:t>
            </a:r>
            <a:r>
              <a:rPr lang="en-US" sz="900" dirty="0">
                <a:solidFill>
                  <a:srgbClr val="002060"/>
                </a:solidFill>
              </a:rPr>
              <a:t> </a:t>
            </a:r>
            <a:r>
              <a:rPr lang="en-US" sz="900" dirty="0" err="1">
                <a:solidFill>
                  <a:srgbClr val="002060"/>
                </a:solidFill>
              </a:rPr>
              <a:t>na</a:t>
            </a:r>
            <a:r>
              <a:rPr lang="en-US" sz="900" dirty="0">
                <a:solidFill>
                  <a:srgbClr val="002060"/>
                </a:solidFill>
              </a:rPr>
              <a:t> WWW: http://en.wikipedia.org/wiki/File:Bundesarchiv_Bild_183-S33882,_Adolf_Hitler_retouched.jpg 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900" dirty="0">
                <a:solidFill>
                  <a:srgbClr val="002060"/>
                </a:solidFill>
              </a:rPr>
              <a:t>FORNAX. </a:t>
            </a:r>
            <a:r>
              <a:rPr lang="cs-CZ" sz="900" i="1" dirty="0" err="1">
                <a:solidFill>
                  <a:srgbClr val="002060"/>
                </a:solidFill>
              </a:rPr>
              <a:t>Wikimedia</a:t>
            </a:r>
            <a:r>
              <a:rPr lang="cs-CZ" sz="900" i="1" dirty="0">
                <a:solidFill>
                  <a:srgbClr val="002060"/>
                </a:solidFill>
              </a:rPr>
              <a:t> </a:t>
            </a:r>
            <a:r>
              <a:rPr lang="cs-CZ" sz="900" i="1" dirty="0" err="1">
                <a:solidFill>
                  <a:srgbClr val="002060"/>
                </a:solidFill>
              </a:rPr>
              <a:t>Commons</a:t>
            </a:r>
            <a:r>
              <a:rPr lang="cs-CZ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7.6.2013]. </a:t>
            </a:r>
            <a:r>
              <a:rPr lang="cs-CZ" sz="900" dirty="0">
                <a:solidFill>
                  <a:srgbClr val="002060"/>
                </a:solidFill>
              </a:rPr>
              <a:t>Dostupný na WWW: http://commons.wikimedia.org/wiki/File:Flag_of_German_Reich_(1935%E2%80%931945).svg 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pt-BR" sz="1000" dirty="0">
                <a:solidFill>
                  <a:srgbClr val="002060"/>
                </a:solidFill>
              </a:rPr>
              <a:t>AUTOR NEUVEDEN. </a:t>
            </a:r>
            <a:r>
              <a:rPr lang="pt-BR" sz="1000" i="1" dirty="0">
                <a:solidFill>
                  <a:srgbClr val="002060"/>
                </a:solidFill>
              </a:rPr>
              <a:t>is.muni.cz</a:t>
            </a:r>
            <a:r>
              <a:rPr lang="pt-BR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7.6.</a:t>
            </a:r>
            <a:r>
              <a:rPr lang="pt-BR" sz="1000" dirty="0">
                <a:solidFill>
                  <a:srgbClr val="002060"/>
                </a:solidFill>
              </a:rPr>
              <a:t>201</a:t>
            </a:r>
            <a:r>
              <a:rPr lang="cs-CZ" sz="1000" dirty="0">
                <a:solidFill>
                  <a:srgbClr val="002060"/>
                </a:solidFill>
              </a:rPr>
              <a:t>3</a:t>
            </a:r>
            <a:r>
              <a:rPr lang="pt-BR" sz="1000" dirty="0">
                <a:solidFill>
                  <a:srgbClr val="002060"/>
                </a:solidFill>
              </a:rPr>
              <a:t>]. Dostupný na WWW: http://is.muni.cz/do/1499/el/estud/praf/js09/dejiny/web/img/09/38.jpg </a:t>
            </a:r>
            <a:endParaRPr lang="cs-CZ" sz="1000" dirty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Židovský tiskový a informační servis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7.6.2013</a:t>
            </a:r>
            <a:r>
              <a:rPr lang="cs-CZ" sz="1000" dirty="0">
                <a:solidFill>
                  <a:srgbClr val="002060"/>
                </a:solidFill>
              </a:rPr>
              <a:t>]. Dostupný na WWW: http://www.ztis.cz/rubrika/antisemitismus/clanek/pocet-antisemitskych-utoku-ve-svete-poklesl-vzrost </a:t>
            </a:r>
            <a:endParaRPr lang="cs-CZ" sz="1000" dirty="0">
              <a:solidFill>
                <a:srgbClr val="002060"/>
              </a:solidFill>
              <a:hlinkClick r:id="rId7"/>
            </a:endParaRPr>
          </a:p>
          <a:p>
            <a:pPr algn="l"/>
            <a:r>
              <a:rPr lang="cs-CZ" sz="900" dirty="0">
                <a:solidFill>
                  <a:srgbClr val="002060"/>
                </a:solidFill>
              </a:rPr>
              <a:t>AUTOR NEUVEDEN. </a:t>
            </a:r>
            <a:r>
              <a:rPr lang="cs-CZ" sz="900" i="1" dirty="0">
                <a:solidFill>
                  <a:srgbClr val="002060"/>
                </a:solidFill>
              </a:rPr>
              <a:t>tau.ac.il</a:t>
            </a:r>
            <a:r>
              <a:rPr lang="cs-CZ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7.6.2013]. </a:t>
            </a:r>
            <a:r>
              <a:rPr lang="cs-CZ" sz="900" dirty="0">
                <a:solidFill>
                  <a:srgbClr val="002060"/>
                </a:solidFill>
              </a:rPr>
              <a:t>Dostupný na WWW: http://www.tau.ac.il/cenlib/wiener/Exhibitions/childrenBooks/1.shtml </a:t>
            </a:r>
            <a:endParaRPr lang="cs-CZ" sz="1000" u="sng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pt-BR" sz="900" dirty="0">
                <a:solidFill>
                  <a:srgbClr val="002060"/>
                </a:solidFill>
              </a:rPr>
              <a:t>BRETEMA7. </a:t>
            </a:r>
            <a:r>
              <a:rPr lang="pt-BR" sz="900" i="1" dirty="0">
                <a:solidFill>
                  <a:srgbClr val="002060"/>
                </a:solidFill>
              </a:rPr>
              <a:t>Wikimedia Commons</a:t>
            </a:r>
            <a:r>
              <a:rPr lang="pt-BR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</a:t>
            </a:r>
            <a:r>
              <a:rPr lang="pt-BR" sz="900" dirty="0" smtClean="0">
                <a:solidFill>
                  <a:srgbClr val="002060"/>
                </a:solidFill>
              </a:rPr>
              <a:t>.</a:t>
            </a:r>
            <a:r>
              <a:rPr lang="cs-CZ" sz="900" dirty="0" smtClean="0">
                <a:solidFill>
                  <a:srgbClr val="002060"/>
                </a:solidFill>
              </a:rPr>
              <a:t>6</a:t>
            </a:r>
            <a:r>
              <a:rPr lang="pt-BR" sz="900" dirty="0" smtClean="0">
                <a:solidFill>
                  <a:srgbClr val="002060"/>
                </a:solidFill>
              </a:rPr>
              <a:t>.201</a:t>
            </a:r>
            <a:r>
              <a:rPr lang="cs-CZ" sz="900" dirty="0" smtClean="0">
                <a:solidFill>
                  <a:srgbClr val="002060"/>
                </a:solidFill>
              </a:rPr>
              <a:t>3</a:t>
            </a:r>
            <a:r>
              <a:rPr lang="pt-BR" sz="900" dirty="0" smtClean="0">
                <a:solidFill>
                  <a:srgbClr val="002060"/>
                </a:solidFill>
              </a:rPr>
              <a:t>]. </a:t>
            </a:r>
            <a:r>
              <a:rPr lang="pt-BR" sz="900" dirty="0">
                <a:solidFill>
                  <a:srgbClr val="002060"/>
                </a:solidFill>
              </a:rPr>
              <a:t>Dostupný na WWW: http://www.tau.ac.il/cenlib/wiener/Exhibitions/childrenBooks/1.shtml </a:t>
            </a:r>
            <a:endParaRPr lang="cs-CZ" sz="1000" u="sng" dirty="0" smtClean="0">
              <a:solidFill>
                <a:srgbClr val="002060"/>
              </a:solidFill>
              <a:hlinkClick r:id="rId8"/>
            </a:endParaRPr>
          </a:p>
          <a:p>
            <a:pPr algn="l"/>
            <a:r>
              <a:rPr lang="cs-CZ" sz="900" dirty="0">
                <a:solidFill>
                  <a:srgbClr val="002060"/>
                </a:solidFill>
              </a:rPr>
              <a:t>AUTOR NEUVEDEN. </a:t>
            </a:r>
            <a:r>
              <a:rPr lang="cs-CZ" sz="900" i="1" dirty="0">
                <a:solidFill>
                  <a:srgbClr val="002060"/>
                </a:solidFill>
              </a:rPr>
              <a:t>Komunistická strana Sovětského svazu</a:t>
            </a:r>
            <a:r>
              <a:rPr lang="cs-CZ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7.6.2013]. </a:t>
            </a:r>
            <a:r>
              <a:rPr lang="cs-CZ" sz="900" dirty="0">
                <a:solidFill>
                  <a:srgbClr val="002060"/>
                </a:solidFill>
              </a:rPr>
              <a:t>Dostupný na WWW: http://cs.wikipedia.org/wiki/Bol%C5%A1evismus#Vznik_strany_bol.C5.A1evik.C5.AF </a:t>
            </a:r>
            <a:endParaRPr lang="cs-CZ" sz="1000" u="sng" dirty="0" smtClean="0">
              <a:solidFill>
                <a:srgbClr val="002060"/>
              </a:solidFill>
              <a:hlinkClick r:id="rId9"/>
            </a:endParaRPr>
          </a:p>
          <a:p>
            <a:pPr algn="l"/>
            <a:r>
              <a:rPr lang="cs-CZ" sz="900" dirty="0">
                <a:solidFill>
                  <a:srgbClr val="002060"/>
                </a:solidFill>
              </a:rPr>
              <a:t>SOYUZFOTO. </a:t>
            </a:r>
            <a:r>
              <a:rPr lang="cs-CZ" sz="900" i="1" dirty="0" err="1">
                <a:solidFill>
                  <a:srgbClr val="002060"/>
                </a:solidFill>
              </a:rPr>
              <a:t>Wikimedia</a:t>
            </a:r>
            <a:r>
              <a:rPr lang="cs-CZ" sz="900" i="1" dirty="0">
                <a:solidFill>
                  <a:srgbClr val="002060"/>
                </a:solidFill>
              </a:rPr>
              <a:t> </a:t>
            </a:r>
            <a:r>
              <a:rPr lang="cs-CZ" sz="900" i="1" dirty="0" err="1">
                <a:solidFill>
                  <a:srgbClr val="002060"/>
                </a:solidFill>
              </a:rPr>
              <a:t>Commons</a:t>
            </a:r>
            <a:r>
              <a:rPr lang="cs-CZ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7.6.2013]. </a:t>
            </a:r>
            <a:r>
              <a:rPr lang="cs-CZ" sz="900" dirty="0">
                <a:solidFill>
                  <a:srgbClr val="002060"/>
                </a:solidFill>
              </a:rPr>
              <a:t>Dostupný na WWW: http://commons.wikimedia.org/wiki/File:Lenin_CL.jpg </a:t>
            </a:r>
            <a:endParaRPr lang="cs-CZ" sz="1000" u="sng" dirty="0" smtClean="0">
              <a:solidFill>
                <a:srgbClr val="002060"/>
              </a:solidFill>
              <a:hlinkClick r:id="rId10"/>
            </a:endParaRPr>
          </a:p>
          <a:p>
            <a:pPr algn="l"/>
            <a:r>
              <a:rPr lang="en-US" sz="900" dirty="0">
                <a:solidFill>
                  <a:srgbClr val="002060"/>
                </a:solidFill>
              </a:rPr>
              <a:t>UNKNOWN. </a:t>
            </a:r>
            <a:r>
              <a:rPr lang="en-US" sz="900" i="1" dirty="0">
                <a:solidFill>
                  <a:srgbClr val="002060"/>
                </a:solidFill>
              </a:rPr>
              <a:t>Wikimedia Commons</a:t>
            </a:r>
            <a:r>
              <a:rPr lang="en-US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</a:t>
            </a:r>
            <a:r>
              <a:rPr lang="en-US" sz="900" dirty="0" smtClean="0">
                <a:solidFill>
                  <a:srgbClr val="002060"/>
                </a:solidFill>
              </a:rPr>
              <a:t>.</a:t>
            </a:r>
            <a:r>
              <a:rPr lang="cs-CZ" sz="900" dirty="0" smtClean="0">
                <a:solidFill>
                  <a:srgbClr val="002060"/>
                </a:solidFill>
              </a:rPr>
              <a:t>6</a:t>
            </a:r>
            <a:r>
              <a:rPr lang="en-US" sz="900" dirty="0" smtClean="0">
                <a:solidFill>
                  <a:srgbClr val="002060"/>
                </a:solidFill>
              </a:rPr>
              <a:t>.201</a:t>
            </a:r>
            <a:r>
              <a:rPr lang="cs-CZ" sz="900" dirty="0" smtClean="0">
                <a:solidFill>
                  <a:srgbClr val="002060"/>
                </a:solidFill>
              </a:rPr>
              <a:t>3</a:t>
            </a:r>
            <a:r>
              <a:rPr lang="en-US" sz="900" dirty="0" smtClean="0">
                <a:solidFill>
                  <a:srgbClr val="002060"/>
                </a:solidFill>
              </a:rPr>
              <a:t>]. </a:t>
            </a:r>
            <a:r>
              <a:rPr lang="en-US" sz="900" dirty="0" err="1">
                <a:solidFill>
                  <a:srgbClr val="002060"/>
                </a:solidFill>
              </a:rPr>
              <a:t>Dostupný</a:t>
            </a:r>
            <a:r>
              <a:rPr lang="en-US" sz="900" dirty="0">
                <a:solidFill>
                  <a:srgbClr val="002060"/>
                </a:solidFill>
              </a:rPr>
              <a:t> </a:t>
            </a:r>
            <a:r>
              <a:rPr lang="en-US" sz="900" dirty="0" err="1">
                <a:solidFill>
                  <a:srgbClr val="002060"/>
                </a:solidFill>
              </a:rPr>
              <a:t>na</a:t>
            </a:r>
            <a:r>
              <a:rPr lang="en-US" sz="900" dirty="0">
                <a:solidFill>
                  <a:srgbClr val="002060"/>
                </a:solidFill>
              </a:rPr>
              <a:t> WWW: http://commons.wikimedia.org/wiki/File:Stalin_lg_zlx1.jpg </a:t>
            </a:r>
            <a:endParaRPr lang="cs-CZ" sz="1000" u="sng" dirty="0" smtClean="0">
              <a:solidFill>
                <a:srgbClr val="002060"/>
              </a:solidFill>
              <a:hlinkClick r:id="rId11"/>
            </a:endParaRPr>
          </a:p>
          <a:p>
            <a:pPr algn="l"/>
            <a:r>
              <a:rPr lang="cs-CZ" sz="900" dirty="0">
                <a:solidFill>
                  <a:srgbClr val="002060"/>
                </a:solidFill>
              </a:rPr>
              <a:t>AUTOR NEUVEDEN. </a:t>
            </a:r>
            <a:r>
              <a:rPr lang="cs-CZ" sz="900" i="1" dirty="0" err="1">
                <a:solidFill>
                  <a:srgbClr val="002060"/>
                </a:solidFill>
              </a:rPr>
              <a:t>Wikimedia</a:t>
            </a:r>
            <a:r>
              <a:rPr lang="cs-CZ" sz="900" i="1" dirty="0">
                <a:solidFill>
                  <a:srgbClr val="002060"/>
                </a:solidFill>
              </a:rPr>
              <a:t> </a:t>
            </a:r>
            <a:r>
              <a:rPr lang="cs-CZ" sz="900" i="1" dirty="0" err="1">
                <a:solidFill>
                  <a:srgbClr val="002060"/>
                </a:solidFill>
              </a:rPr>
              <a:t>Commons</a:t>
            </a:r>
            <a:r>
              <a:rPr lang="cs-CZ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7.6.2013]. </a:t>
            </a:r>
            <a:r>
              <a:rPr lang="cs-CZ" sz="900" dirty="0">
                <a:solidFill>
                  <a:srgbClr val="002060"/>
                </a:solidFill>
              </a:rPr>
              <a:t>Dostupný na WWW: http://sl.wikipedia.org/wiki/Slika:Hammer_and_sickle.png </a:t>
            </a:r>
            <a:endParaRPr lang="cs-CZ" sz="1000" u="sng" dirty="0" smtClean="0">
              <a:solidFill>
                <a:srgbClr val="002060"/>
              </a:solidFill>
              <a:hlinkClick r:id="rId11"/>
            </a:endParaRPr>
          </a:p>
          <a:p>
            <a:pPr algn="l"/>
            <a:r>
              <a:rPr lang="cs-CZ" sz="900" dirty="0">
                <a:solidFill>
                  <a:srgbClr val="002060"/>
                </a:solidFill>
              </a:rPr>
              <a:t>AUTOR NEUVEDEN. </a:t>
            </a:r>
            <a:r>
              <a:rPr lang="cs-CZ" sz="900" i="1" dirty="0" err="1">
                <a:solidFill>
                  <a:srgbClr val="002060"/>
                </a:solidFill>
              </a:rPr>
              <a:t>Wikimedia</a:t>
            </a:r>
            <a:r>
              <a:rPr lang="cs-CZ" sz="900" i="1" dirty="0">
                <a:solidFill>
                  <a:srgbClr val="002060"/>
                </a:solidFill>
              </a:rPr>
              <a:t> </a:t>
            </a:r>
            <a:r>
              <a:rPr lang="cs-CZ" sz="900" i="1" dirty="0" err="1">
                <a:solidFill>
                  <a:srgbClr val="002060"/>
                </a:solidFill>
              </a:rPr>
              <a:t>Commons</a:t>
            </a:r>
            <a:r>
              <a:rPr lang="cs-CZ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7.6.2013]. </a:t>
            </a:r>
            <a:r>
              <a:rPr lang="cs-CZ" sz="900" dirty="0">
                <a:solidFill>
                  <a:srgbClr val="002060"/>
                </a:solidFill>
              </a:rPr>
              <a:t>Dostupný na WWW: http://en.wikipedia.org/wiki/File:Canal_Mer_Blanche.jpg </a:t>
            </a:r>
            <a:endParaRPr lang="cs-CZ" sz="1000" u="sng" dirty="0" smtClean="0">
              <a:solidFill>
                <a:srgbClr val="002060"/>
              </a:solidFill>
              <a:hlinkClick r:id="rId12"/>
            </a:endParaRPr>
          </a:p>
          <a:p>
            <a:pPr algn="l"/>
            <a:r>
              <a:rPr lang="en-US" sz="900" dirty="0">
                <a:solidFill>
                  <a:srgbClr val="002060"/>
                </a:solidFill>
              </a:rPr>
              <a:t>UNCREDICTED PHOTOGRAPHER. </a:t>
            </a:r>
            <a:r>
              <a:rPr lang="en-US" sz="900" i="1" dirty="0">
                <a:solidFill>
                  <a:srgbClr val="002060"/>
                </a:solidFill>
              </a:rPr>
              <a:t>Wikimedia Commons</a:t>
            </a:r>
            <a:r>
              <a:rPr lang="en-US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</a:t>
            </a:r>
            <a:r>
              <a:rPr lang="en-US" sz="900" dirty="0" smtClean="0">
                <a:solidFill>
                  <a:srgbClr val="002060"/>
                </a:solidFill>
              </a:rPr>
              <a:t>.</a:t>
            </a:r>
            <a:r>
              <a:rPr lang="cs-CZ" sz="900" dirty="0" smtClean="0">
                <a:solidFill>
                  <a:srgbClr val="002060"/>
                </a:solidFill>
              </a:rPr>
              <a:t>6</a:t>
            </a:r>
            <a:r>
              <a:rPr lang="en-US" sz="900" dirty="0" smtClean="0">
                <a:solidFill>
                  <a:srgbClr val="002060"/>
                </a:solidFill>
              </a:rPr>
              <a:t>.201</a:t>
            </a:r>
            <a:r>
              <a:rPr lang="cs-CZ" sz="900" dirty="0" smtClean="0">
                <a:solidFill>
                  <a:srgbClr val="002060"/>
                </a:solidFill>
              </a:rPr>
              <a:t>3</a:t>
            </a:r>
            <a:r>
              <a:rPr lang="en-US" sz="900" dirty="0" smtClean="0">
                <a:solidFill>
                  <a:srgbClr val="002060"/>
                </a:solidFill>
              </a:rPr>
              <a:t>]. </a:t>
            </a:r>
            <a:r>
              <a:rPr lang="en-US" sz="900" dirty="0" err="1">
                <a:solidFill>
                  <a:srgbClr val="002060"/>
                </a:solidFill>
              </a:rPr>
              <a:t>Dostupný</a:t>
            </a:r>
            <a:r>
              <a:rPr lang="en-US" sz="900" dirty="0">
                <a:solidFill>
                  <a:srgbClr val="002060"/>
                </a:solidFill>
              </a:rPr>
              <a:t> </a:t>
            </a:r>
            <a:r>
              <a:rPr lang="en-US" sz="900" dirty="0" err="1">
                <a:solidFill>
                  <a:srgbClr val="002060"/>
                </a:solidFill>
              </a:rPr>
              <a:t>na</a:t>
            </a:r>
            <a:r>
              <a:rPr lang="en-US" sz="900" dirty="0">
                <a:solidFill>
                  <a:srgbClr val="002060"/>
                </a:solidFill>
              </a:rPr>
              <a:t> WWW: http://en.wikipedia.org/wiki/File:V.M._Doroshevich-Sakhalin._Part_I._Prisoners_on_Steamship_of_Voluntary_Fleet.png 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900" dirty="0">
                <a:solidFill>
                  <a:srgbClr val="002060"/>
                </a:solidFill>
              </a:rPr>
              <a:t>AUTOR NEUVEDEN. </a:t>
            </a:r>
            <a:r>
              <a:rPr lang="cs-CZ" sz="900" i="1" dirty="0">
                <a:solidFill>
                  <a:srgbClr val="002060"/>
                </a:solidFill>
              </a:rPr>
              <a:t>Open </a:t>
            </a:r>
            <a:r>
              <a:rPr lang="cs-CZ" sz="900" i="1" dirty="0" err="1">
                <a:solidFill>
                  <a:srgbClr val="002060"/>
                </a:solidFill>
              </a:rPr>
              <a:t>clipart</a:t>
            </a:r>
            <a:r>
              <a:rPr lang="cs-CZ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7.6.2013]. </a:t>
            </a:r>
            <a:r>
              <a:rPr lang="cs-CZ" sz="900" dirty="0">
                <a:solidFill>
                  <a:srgbClr val="002060"/>
                </a:solidFill>
              </a:rPr>
              <a:t>Dostupný na WWW: http://openclipart.org/detail/167344/red-army-flag-over-reichstag-by-worker </a:t>
            </a:r>
            <a:endParaRPr lang="cs-CZ" sz="1000" dirty="0">
              <a:solidFill>
                <a:srgbClr val="002060"/>
              </a:solidFill>
            </a:endParaRPr>
          </a:p>
          <a:p>
            <a:pPr algn="l"/>
            <a:r>
              <a:rPr lang="cs-CZ" sz="900" dirty="0">
                <a:solidFill>
                  <a:srgbClr val="002060"/>
                </a:solidFill>
              </a:rPr>
              <a:t>AUTOR NEUVEDEN. </a:t>
            </a:r>
            <a:r>
              <a:rPr lang="cs-CZ" sz="900" i="1" dirty="0">
                <a:solidFill>
                  <a:srgbClr val="002060"/>
                </a:solidFill>
              </a:rPr>
              <a:t>blogspot.cz</a:t>
            </a:r>
            <a:r>
              <a:rPr lang="cs-CZ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7.6.2013]. </a:t>
            </a:r>
            <a:r>
              <a:rPr lang="cs-CZ" sz="900" dirty="0">
                <a:solidFill>
                  <a:srgbClr val="002060"/>
                </a:solidFill>
              </a:rPr>
              <a:t>Dostupný na WWW: hhttp://guity-novin.blogspot.cz/2010/05/chapter-30-posters-and-cult-of.html </a:t>
            </a:r>
            <a:endParaRPr lang="cs-CZ" sz="1000" u="sng" dirty="0" smtClean="0">
              <a:solidFill>
                <a:srgbClr val="002060"/>
              </a:solidFill>
              <a:hlinkClick r:id="rId13"/>
            </a:endParaRPr>
          </a:p>
          <a:p>
            <a:pPr algn="l"/>
            <a:r>
              <a:rPr lang="en-US" sz="900" dirty="0">
                <a:solidFill>
                  <a:srgbClr val="002060"/>
                </a:solidFill>
              </a:rPr>
              <a:t>KOHLS, Ulrich. </a:t>
            </a:r>
            <a:r>
              <a:rPr lang="en-US" sz="900" i="1" dirty="0">
                <a:solidFill>
                  <a:srgbClr val="002060"/>
                </a:solidFill>
              </a:rPr>
              <a:t>Wikimedia Commons</a:t>
            </a:r>
            <a:r>
              <a:rPr lang="en-US" sz="900" dirty="0">
                <a:solidFill>
                  <a:srgbClr val="002060"/>
                </a:solidFill>
              </a:rPr>
              <a:t> [online]. [cit. </a:t>
            </a:r>
            <a:r>
              <a:rPr lang="cs-CZ" sz="900" dirty="0" smtClean="0">
                <a:solidFill>
                  <a:srgbClr val="002060"/>
                </a:solidFill>
              </a:rPr>
              <a:t>7</a:t>
            </a:r>
            <a:r>
              <a:rPr lang="en-US" sz="900" dirty="0" smtClean="0">
                <a:solidFill>
                  <a:srgbClr val="002060"/>
                </a:solidFill>
              </a:rPr>
              <a:t>.</a:t>
            </a:r>
            <a:r>
              <a:rPr lang="cs-CZ" sz="900" dirty="0" smtClean="0">
                <a:solidFill>
                  <a:srgbClr val="002060"/>
                </a:solidFill>
              </a:rPr>
              <a:t>6</a:t>
            </a:r>
            <a:r>
              <a:rPr lang="en-US" sz="900" dirty="0" smtClean="0">
                <a:solidFill>
                  <a:srgbClr val="002060"/>
                </a:solidFill>
              </a:rPr>
              <a:t>.201</a:t>
            </a:r>
            <a:r>
              <a:rPr lang="cs-CZ" sz="900" dirty="0" smtClean="0">
                <a:solidFill>
                  <a:srgbClr val="002060"/>
                </a:solidFill>
              </a:rPr>
              <a:t>3</a:t>
            </a:r>
            <a:r>
              <a:rPr lang="en-US" sz="900" dirty="0" smtClean="0">
                <a:solidFill>
                  <a:srgbClr val="002060"/>
                </a:solidFill>
              </a:rPr>
              <a:t>]. </a:t>
            </a:r>
            <a:r>
              <a:rPr lang="en-US" sz="900" dirty="0" err="1">
                <a:solidFill>
                  <a:srgbClr val="002060"/>
                </a:solidFill>
              </a:rPr>
              <a:t>Dostupný</a:t>
            </a:r>
            <a:r>
              <a:rPr lang="en-US" sz="900" dirty="0">
                <a:solidFill>
                  <a:srgbClr val="002060"/>
                </a:solidFill>
              </a:rPr>
              <a:t> </a:t>
            </a:r>
            <a:r>
              <a:rPr lang="en-US" sz="900" dirty="0" err="1">
                <a:solidFill>
                  <a:srgbClr val="002060"/>
                </a:solidFill>
              </a:rPr>
              <a:t>na</a:t>
            </a:r>
            <a:r>
              <a:rPr lang="en-US" sz="900" dirty="0">
                <a:solidFill>
                  <a:srgbClr val="002060"/>
                </a:solidFill>
              </a:rPr>
              <a:t> WWW: http://cs.wikipedia.org/wiki/Soubor:Brezhnev-color.jpg </a:t>
            </a:r>
            <a:endParaRPr lang="cs-CZ" sz="1000" u="sng" dirty="0" smtClean="0">
              <a:solidFill>
                <a:srgbClr val="002060"/>
              </a:solidFill>
              <a:hlinkClick r:id="rId1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MILITARYACE. </a:t>
            </a:r>
            <a:r>
              <a:rPr lang="cs-CZ" sz="1000" i="1" dirty="0" err="1">
                <a:solidFill>
                  <a:srgbClr val="002060"/>
                </a:solidFill>
              </a:rPr>
              <a:t>Wikimedia</a:t>
            </a:r>
            <a:r>
              <a:rPr lang="cs-CZ" sz="1000" i="1" dirty="0">
                <a:solidFill>
                  <a:srgbClr val="002060"/>
                </a:solidFill>
              </a:rPr>
              <a:t> </a:t>
            </a:r>
            <a:r>
              <a:rPr lang="cs-CZ" sz="1000" i="1" dirty="0" err="1">
                <a:solidFill>
                  <a:srgbClr val="002060"/>
                </a:solidFill>
              </a:rPr>
              <a:t>Commons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7.6.2013].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http://cs.wikipedia.org/wiki/Soubor:Nikita_Khruchchev_Colour.jpg </a:t>
            </a:r>
            <a:endParaRPr lang="cs-CZ" sz="1000" u="sng" dirty="0" smtClean="0">
              <a:solidFill>
                <a:srgbClr val="002060"/>
              </a:solidFill>
              <a:hlinkClick r:id="rId15"/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</a:rPr>
              <a:t>NATIONAL ARCHIVES. </a:t>
            </a:r>
            <a:r>
              <a:rPr lang="en-US" sz="1000" i="1" dirty="0">
                <a:solidFill>
                  <a:srgbClr val="002060"/>
                </a:solidFill>
              </a:rPr>
              <a:t>Wikimedia Commons</a:t>
            </a:r>
            <a:r>
              <a:rPr lang="en-US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</a:t>
            </a:r>
            <a:r>
              <a:rPr lang="en-US" sz="1000" dirty="0" smtClean="0">
                <a:solidFill>
                  <a:srgbClr val="002060"/>
                </a:solidFill>
              </a:rPr>
              <a:t>.</a:t>
            </a:r>
            <a:r>
              <a:rPr lang="cs-CZ" sz="1000" dirty="0">
                <a:solidFill>
                  <a:srgbClr val="002060"/>
                </a:solidFill>
              </a:rPr>
              <a:t>6</a:t>
            </a:r>
            <a:r>
              <a:rPr lang="en-US" sz="1000" dirty="0">
                <a:solidFill>
                  <a:srgbClr val="002060"/>
                </a:solidFill>
              </a:rPr>
              <a:t>.201</a:t>
            </a:r>
            <a:r>
              <a:rPr lang="cs-CZ" sz="1000" dirty="0">
                <a:solidFill>
                  <a:srgbClr val="002060"/>
                </a:solidFill>
              </a:rPr>
              <a:t>3</a:t>
            </a:r>
            <a:r>
              <a:rPr lang="en-US" sz="1000" dirty="0">
                <a:solidFill>
                  <a:srgbClr val="002060"/>
                </a:solidFill>
              </a:rPr>
              <a:t>]. </a:t>
            </a:r>
            <a:r>
              <a:rPr lang="en-US" sz="1000" dirty="0" err="1">
                <a:solidFill>
                  <a:srgbClr val="002060"/>
                </a:solidFill>
              </a:rPr>
              <a:t>Dostupný</a:t>
            </a:r>
            <a:r>
              <a:rPr lang="en-US" sz="1000" dirty="0">
                <a:solidFill>
                  <a:srgbClr val="002060"/>
                </a:solidFill>
              </a:rPr>
              <a:t> </a:t>
            </a:r>
            <a:r>
              <a:rPr lang="en-US" sz="1000" dirty="0" err="1">
                <a:solidFill>
                  <a:srgbClr val="002060"/>
                </a:solidFill>
              </a:rPr>
              <a:t>na</a:t>
            </a:r>
            <a:r>
              <a:rPr lang="en-US" sz="1000" dirty="0">
                <a:solidFill>
                  <a:srgbClr val="002060"/>
                </a:solidFill>
              </a:rPr>
              <a:t> WWW: http://commons.wikimedia.org/wiki/File:K_Gottwald.jpg </a:t>
            </a:r>
            <a:endParaRPr lang="cs-CZ" sz="1000" dirty="0">
              <a:solidFill>
                <a:srgbClr val="002060"/>
              </a:solidFill>
              <a:hlinkClick r:id="rId16"/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</a:rPr>
              <a:t>UNKNOWN. </a:t>
            </a:r>
            <a:r>
              <a:rPr lang="en-US" sz="1000" i="1" dirty="0">
                <a:solidFill>
                  <a:srgbClr val="002060"/>
                </a:solidFill>
              </a:rPr>
              <a:t>Wikimedia Commons</a:t>
            </a:r>
            <a:r>
              <a:rPr lang="en-US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</a:t>
            </a:r>
            <a:r>
              <a:rPr lang="en-US" sz="1000" dirty="0" smtClean="0">
                <a:solidFill>
                  <a:srgbClr val="002060"/>
                </a:solidFill>
              </a:rPr>
              <a:t>.</a:t>
            </a:r>
            <a:r>
              <a:rPr lang="cs-CZ" sz="1000" dirty="0" smtClean="0">
                <a:solidFill>
                  <a:srgbClr val="002060"/>
                </a:solidFill>
              </a:rPr>
              <a:t>6</a:t>
            </a:r>
            <a:r>
              <a:rPr lang="en-US" sz="1000" dirty="0" smtClean="0">
                <a:solidFill>
                  <a:srgbClr val="002060"/>
                </a:solidFill>
              </a:rPr>
              <a:t>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en-US" sz="1000" dirty="0" smtClean="0">
                <a:solidFill>
                  <a:srgbClr val="002060"/>
                </a:solidFill>
              </a:rPr>
              <a:t>]. </a:t>
            </a:r>
            <a:r>
              <a:rPr lang="en-US" sz="1000" dirty="0" err="1">
                <a:solidFill>
                  <a:srgbClr val="002060"/>
                </a:solidFill>
              </a:rPr>
              <a:t>Dostupný</a:t>
            </a:r>
            <a:r>
              <a:rPr lang="en-US" sz="1000" dirty="0">
                <a:solidFill>
                  <a:srgbClr val="002060"/>
                </a:solidFill>
              </a:rPr>
              <a:t> </a:t>
            </a:r>
            <a:r>
              <a:rPr lang="en-US" sz="1000" dirty="0" err="1">
                <a:solidFill>
                  <a:srgbClr val="002060"/>
                </a:solidFill>
              </a:rPr>
              <a:t>na</a:t>
            </a:r>
            <a:r>
              <a:rPr lang="en-US" sz="1000" dirty="0">
                <a:solidFill>
                  <a:srgbClr val="002060"/>
                </a:solidFill>
              </a:rPr>
              <a:t> WWW: http://en.wikipedia.org/wiki/File:Josip_Broz_Tito_uniform_portrait.jpg 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</a:rPr>
              <a:t>UNKNOWN. </a:t>
            </a:r>
            <a:r>
              <a:rPr lang="en-US" sz="1000" i="1" dirty="0">
                <a:solidFill>
                  <a:srgbClr val="002060"/>
                </a:solidFill>
              </a:rPr>
              <a:t>Wikimedia Commons</a:t>
            </a:r>
            <a:r>
              <a:rPr lang="en-US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7</a:t>
            </a:r>
            <a:r>
              <a:rPr lang="en-US" sz="1000" dirty="0" smtClean="0">
                <a:solidFill>
                  <a:srgbClr val="002060"/>
                </a:solidFill>
              </a:rPr>
              <a:t>.</a:t>
            </a:r>
            <a:r>
              <a:rPr lang="cs-CZ" sz="1000" dirty="0" smtClean="0">
                <a:solidFill>
                  <a:srgbClr val="002060"/>
                </a:solidFill>
              </a:rPr>
              <a:t>6</a:t>
            </a:r>
            <a:r>
              <a:rPr lang="en-US" sz="1000" dirty="0" smtClean="0">
                <a:solidFill>
                  <a:srgbClr val="002060"/>
                </a:solidFill>
              </a:rPr>
              <a:t>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en-US" sz="1000" dirty="0" smtClean="0">
                <a:solidFill>
                  <a:srgbClr val="002060"/>
                </a:solidFill>
              </a:rPr>
              <a:t>]. </a:t>
            </a:r>
            <a:r>
              <a:rPr lang="en-US" sz="1000" dirty="0" err="1">
                <a:solidFill>
                  <a:srgbClr val="002060"/>
                </a:solidFill>
              </a:rPr>
              <a:t>Dostupný</a:t>
            </a:r>
            <a:r>
              <a:rPr lang="en-US" sz="1000" dirty="0">
                <a:solidFill>
                  <a:srgbClr val="002060"/>
                </a:solidFill>
              </a:rPr>
              <a:t> </a:t>
            </a:r>
            <a:r>
              <a:rPr lang="en-US" sz="1000" dirty="0" err="1">
                <a:solidFill>
                  <a:srgbClr val="002060"/>
                </a:solidFill>
              </a:rPr>
              <a:t>na</a:t>
            </a:r>
            <a:r>
              <a:rPr lang="en-US" sz="1000" dirty="0">
                <a:solidFill>
                  <a:srgbClr val="002060"/>
                </a:solidFill>
              </a:rPr>
              <a:t> WWW: http://en.wikipedia.org/wiki/File:Kim_Il_Sung_Portrait-2.jpg </a:t>
            </a:r>
            <a:endParaRPr lang="cs-CZ" sz="1000" u="sng" dirty="0" smtClean="0">
              <a:solidFill>
                <a:srgbClr val="002060"/>
              </a:solidFill>
              <a:hlinkClick r:id="rId17"/>
            </a:endParaRPr>
          </a:p>
        </p:txBody>
      </p:sp>
    </p:spTree>
    <p:extLst>
      <p:ext uri="{BB962C8B-B14F-4D97-AF65-F5344CB8AC3E}">
        <p14:creationId xmlns:p14="http://schemas.microsoft.com/office/powerpoint/2010/main" val="85414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0" y="-13752"/>
            <a:ext cx="9144000" cy="6858000"/>
            <a:chOff x="2967037" y="2409825"/>
            <a:chExt cx="3209925" cy="2038350"/>
          </a:xfrm>
        </p:grpSpPr>
        <p:sp>
          <p:nvSpPr>
            <p:cNvPr id="4" name="Obdélník 3"/>
            <p:cNvSpPr/>
            <p:nvPr/>
          </p:nvSpPr>
          <p:spPr>
            <a:xfrm>
              <a:off x="2967037" y="2409825"/>
              <a:ext cx="3209925" cy="101917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967037" y="3429000"/>
              <a:ext cx="3209925" cy="1019175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7871" y="26506"/>
            <a:ext cx="7772400" cy="124265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/>
                </a:solidFill>
                <a:cs typeface="Times New Roman" pitchFamily="18" charset="0"/>
              </a:rPr>
              <a:t>FAŠISMUS</a:t>
            </a:r>
            <a:endParaRPr lang="cs-CZ" sz="60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713305"/>
            <a:ext cx="6400800" cy="1487016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KOMUNISMUS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611560" y="1532508"/>
            <a:ext cx="7920880" cy="38407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b="1" u="sng" dirty="0" smtClean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560" y="1160748"/>
            <a:ext cx="7920880" cy="45365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1371600" y="2709353"/>
            <a:ext cx="6400800" cy="148701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dirty="0" smtClean="0">
                <a:solidFill>
                  <a:schemeClr val="tx1"/>
                </a:solidFill>
              </a:rPr>
              <a:t>DĚKUJI ZA POZORNOST.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484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1136</TotalTime>
  <Words>1816</Words>
  <Application>Microsoft Office PowerPoint</Application>
  <PresentationFormat>Předvádění na obrazovce (4:3)</PresentationFormat>
  <Paragraphs>158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FAŠISMUS</vt:lpstr>
      <vt:lpstr>FAŠISMUS</vt:lpstr>
      <vt:lpstr>FAŠISMUS</vt:lpstr>
      <vt:lpstr>FAŠISMUS V ITÁLII</vt:lpstr>
      <vt:lpstr>FAŠISMUS V ITÁLII</vt:lpstr>
      <vt:lpstr>FAŠISMUS V NĚMECKU</vt:lpstr>
      <vt:lpstr>FAŠISMUS V NĚMECKU</vt:lpstr>
      <vt:lpstr>FAŠISMUS V NĚMECKU</vt:lpstr>
      <vt:lpstr>FAŠISMUS V NĚMECKU</vt:lpstr>
      <vt:lpstr>FAŠISMUS VE ŠPANĚLSKU</vt:lpstr>
      <vt:lpstr>KOMUNISMUS</vt:lpstr>
      <vt:lpstr>KOMUNISMUS V RUSKU</vt:lpstr>
      <vt:lpstr>KOMUNISMUS V RUSKU</vt:lpstr>
      <vt:lpstr>KOMUNISMUS V SSSR</vt:lpstr>
      <vt:lpstr>KOMUNISMUS V SSSR</vt:lpstr>
      <vt:lpstr>KOMUNISMUS V SSSR</vt:lpstr>
      <vt:lpstr>KOMUNISMUS V SSSR</vt:lpstr>
      <vt:lpstr>KOMUNISMUS V SSSR</vt:lpstr>
      <vt:lpstr>KOMUNISMUS V OSTATNÍCH ZEMÍCH SVĚTA</vt:lpstr>
      <vt:lpstr>KOMUNISMUS V OSTATNÍCH ZEMÍCH SVĚTA</vt:lpstr>
      <vt:lpstr>FAŠISMUS</vt:lpstr>
      <vt:lpstr>FAŠISMUS</vt:lpstr>
      <vt:lpstr>FAŠISMUS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106</cp:revision>
  <dcterms:created xsi:type="dcterms:W3CDTF">2013-06-05T07:25:27Z</dcterms:created>
  <dcterms:modified xsi:type="dcterms:W3CDTF">2014-04-23T09:46:50Z</dcterms:modified>
</cp:coreProperties>
</file>