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sldIdLst>
    <p:sldId id="256" r:id="rId2"/>
    <p:sldId id="257" r:id="rId3"/>
    <p:sldId id="258" r:id="rId4"/>
    <p:sldId id="260" r:id="rId5"/>
    <p:sldId id="262" r:id="rId6"/>
    <p:sldId id="263" r:id="rId7"/>
    <p:sldId id="265" r:id="rId8"/>
    <p:sldId id="266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207AE-63A4-4462-9F4D-E12255AB35A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B23F3-C748-41D8-B49E-BF5025441A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207AE-63A4-4462-9F4D-E12255AB35A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B23F3-C748-41D8-B49E-BF5025441A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207AE-63A4-4462-9F4D-E12255AB35A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B23F3-C748-41D8-B49E-BF5025441A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207AE-63A4-4462-9F4D-E12255AB35A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B23F3-C748-41D8-B49E-BF5025441A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207AE-63A4-4462-9F4D-E12255AB35A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B23F3-C748-41D8-B49E-BF5025441A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207AE-63A4-4462-9F4D-E12255AB35A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B23F3-C748-41D8-B49E-BF5025441A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207AE-63A4-4462-9F4D-E12255AB35A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B23F3-C748-41D8-B49E-BF5025441A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207AE-63A4-4462-9F4D-E12255AB35A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B23F3-C748-41D8-B49E-BF5025441A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207AE-63A4-4462-9F4D-E12255AB35A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88B23F3-C748-41D8-B49E-BF5025441AC6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207AE-63A4-4462-9F4D-E12255AB35A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B23F3-C748-41D8-B49E-BF5025441A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207AE-63A4-4462-9F4D-E12255AB35A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B23F3-C748-41D8-B49E-BF5025441A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5C207AE-63A4-4462-9F4D-E12255AB35AE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88B23F3-C748-41D8-B49E-BF5025441AC6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wmf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wmf"/><Relationship Id="rId7" Type="http://schemas.openxmlformats.org/officeDocument/2006/relationships/image" Target="../media/image26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9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Quartz_Crystal.jpg" TargetMode="External"/><Relationship Id="rId3" Type="http://schemas.openxmlformats.org/officeDocument/2006/relationships/hyperlink" Target="http://cs.wikipedia.org/wiki/Soubor:2007.10.09_Merkers_sodium_chloride_crystals.jpg" TargetMode="External"/><Relationship Id="rId7" Type="http://schemas.openxmlformats.org/officeDocument/2006/relationships/hyperlink" Target="http://cs.wikipedia.org/wiki/Soubor:Sheep_eating_grass_edit02.jpg" TargetMode="External"/><Relationship Id="rId2" Type="http://schemas.openxmlformats.org/officeDocument/2006/relationships/hyperlink" Target="http://cs.wikipedia.org/wiki/Soubor:Zuckerr%C3%BCb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Breads.jpg" TargetMode="External"/><Relationship Id="rId11" Type="http://schemas.openxmlformats.org/officeDocument/2006/relationships/hyperlink" Target="http://cs.wikipedia.org/wiki/Soubor:Wiesmann_Produktion_2_Leather.jpg" TargetMode="External"/><Relationship Id="rId5" Type="http://schemas.openxmlformats.org/officeDocument/2006/relationships/hyperlink" Target="http://cs.wikipedia.org/wiki/Soubor:Chlorid_sodn%C3%BD.JPG" TargetMode="External"/><Relationship Id="rId10" Type="http://schemas.openxmlformats.org/officeDocument/2006/relationships/hyperlink" Target="http://cs.wikipedia.org/wiki/Soubor:HematitaEZ.jpg" TargetMode="External"/><Relationship Id="rId4" Type="http://schemas.openxmlformats.org/officeDocument/2006/relationships/hyperlink" Target="http://cs.wikipedia.org/wiki/Soubor:Cuboid_sugar.jpg" TargetMode="External"/><Relationship Id="rId9" Type="http://schemas.openxmlformats.org/officeDocument/2006/relationships/hyperlink" Target="http://cs.wikipedia.org/wiki/Soubor:Kalabrien_Ricadi_Sandwellen_2129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476672"/>
            <a:ext cx="7772400" cy="1780108"/>
          </a:xfrm>
        </p:spPr>
        <p:txBody>
          <a:bodyPr/>
          <a:lstStyle/>
          <a:p>
            <a:r>
              <a:rPr lang="cs-CZ" sz="1600" dirty="0" smtClean="0">
                <a:solidFill>
                  <a:prstClr val="black"/>
                </a:solidFill>
                <a:effectLst/>
                <a:latin typeface="Tw Cen MT"/>
              </a:rPr>
              <a:t>NÁZEV </a:t>
            </a:r>
            <a:r>
              <a:rPr lang="cs-CZ" sz="1600" dirty="0">
                <a:solidFill>
                  <a:prstClr val="black"/>
                </a:solidFill>
                <a:effectLst/>
                <a:latin typeface="Tw Cen MT"/>
              </a:rPr>
              <a:t>ŠKOLY: ZŠ Karla Klíče Hostinné</a:t>
            </a:r>
            <a:br>
              <a:rPr lang="cs-CZ" sz="1600" dirty="0">
                <a:solidFill>
                  <a:prstClr val="black"/>
                </a:solidFill>
                <a:effectLst/>
                <a:latin typeface="Tw Cen MT"/>
              </a:rPr>
            </a:br>
            <a:r>
              <a:rPr lang="cs-CZ" sz="1600" dirty="0">
                <a:solidFill>
                  <a:prstClr val="black"/>
                </a:solidFill>
                <a:effectLst/>
                <a:latin typeface="Tw Cen MT"/>
              </a:rPr>
              <a:t>AUTOR: Mgr. Lenka Stará</a:t>
            </a:r>
            <a:br>
              <a:rPr lang="cs-CZ" sz="1600" dirty="0">
                <a:solidFill>
                  <a:prstClr val="black"/>
                </a:solidFill>
                <a:effectLst/>
                <a:latin typeface="Tw Cen MT"/>
              </a:rPr>
            </a:br>
            <a:r>
              <a:rPr lang="cs-CZ" sz="1600" dirty="0">
                <a:solidFill>
                  <a:prstClr val="black"/>
                </a:solidFill>
                <a:effectLst/>
                <a:latin typeface="Tw Cen MT"/>
              </a:rPr>
              <a:t>NÁZEV: </a:t>
            </a:r>
            <a:r>
              <a:rPr lang="cs-CZ" sz="1600" dirty="0" smtClean="0">
                <a:solidFill>
                  <a:prstClr val="black"/>
                </a:solidFill>
                <a:effectLst/>
                <a:latin typeface="Tw Cen MT"/>
              </a:rPr>
              <a:t>VY_32_INOVACE_12_B_19_Co umíme vyrobit?</a:t>
            </a:r>
            <a:r>
              <a:rPr lang="cs-CZ" sz="1600" dirty="0">
                <a:solidFill>
                  <a:prstClr val="black"/>
                </a:solidFill>
                <a:effectLst/>
                <a:latin typeface="Tw Cen MT"/>
              </a:rPr>
              <a:t/>
            </a:r>
            <a:br>
              <a:rPr lang="cs-CZ" sz="1600" dirty="0">
                <a:solidFill>
                  <a:prstClr val="black"/>
                </a:solidFill>
                <a:effectLst/>
                <a:latin typeface="Tw Cen MT"/>
              </a:rPr>
            </a:br>
            <a:r>
              <a:rPr lang="cs-CZ" sz="1600" dirty="0">
                <a:solidFill>
                  <a:prstClr val="black"/>
                </a:solidFill>
                <a:effectLst/>
                <a:latin typeface="Tw Cen MT"/>
              </a:rPr>
              <a:t>TÉMA</a:t>
            </a:r>
            <a:r>
              <a:rPr lang="cs-CZ" sz="1600" dirty="0" smtClean="0">
                <a:solidFill>
                  <a:prstClr val="black"/>
                </a:solidFill>
                <a:effectLst/>
                <a:latin typeface="Tw Cen MT"/>
              </a:rPr>
              <a:t>: Co umíme vyrobit?</a:t>
            </a:r>
            <a:r>
              <a:rPr lang="cs-CZ" sz="1600" dirty="0">
                <a:solidFill>
                  <a:prstClr val="black"/>
                </a:solidFill>
                <a:effectLst/>
                <a:latin typeface="Tw Cen MT"/>
              </a:rPr>
              <a:t/>
            </a:r>
            <a:br>
              <a:rPr lang="cs-CZ" sz="1600" dirty="0">
                <a:solidFill>
                  <a:prstClr val="black"/>
                </a:solidFill>
                <a:effectLst/>
                <a:latin typeface="Tw Cen MT"/>
              </a:rPr>
            </a:br>
            <a:r>
              <a:rPr lang="cs-CZ" sz="1600" dirty="0">
                <a:solidFill>
                  <a:prstClr val="black"/>
                </a:solidFill>
                <a:effectLst/>
                <a:latin typeface="Tw Cen MT"/>
              </a:rPr>
              <a:t>ČÍSLO PROJEKTU: CZ.1.07/1.4.00/21.2131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59632" y="2458029"/>
            <a:ext cx="7406640" cy="1752600"/>
          </a:xfrm>
        </p:spPr>
        <p:txBody>
          <a:bodyPr>
            <a:normAutofit/>
          </a:bodyPr>
          <a:lstStyle/>
          <a:p>
            <a:r>
              <a:rPr lang="cs-CZ" dirty="0" smtClean="0"/>
              <a:t>Co umíme vyrobit?</a:t>
            </a:r>
          </a:p>
          <a:p>
            <a:r>
              <a:rPr lang="cs-CZ" dirty="0" smtClean="0"/>
              <a:t>Mgr. Lenka Stará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432" y="4195861"/>
            <a:ext cx="6473825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589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43464320"/>
              </p:ext>
            </p:extLst>
          </p:nvPr>
        </p:nvGraphicFramePr>
        <p:xfrm>
          <a:off x="457200" y="1935163"/>
          <a:ext cx="8229600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1371600"/>
                <a:gridCol w="1371600"/>
                <a:gridCol w="13716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Lenka Stará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31.3.2012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dirty="0" smtClean="0"/>
                        <a:t> dne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</a:t>
                      </a:r>
                      <a:r>
                        <a:rPr lang="cs-CZ" baseline="0" dirty="0" smtClean="0"/>
                        <a:t> třídě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1.C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Člověk a jeho svět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Prvouka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Co umíme vyrobit?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mtClean="0"/>
                        <a:t>Klíčová slova</a:t>
                      </a:r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papír</a:t>
                      </a:r>
                      <a:r>
                        <a:rPr lang="cs-CZ" dirty="0" smtClean="0"/>
                        <a:t>, nábytek, cukr, sůl, chléb, oblečení obuv, plech, sklenice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5382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300" dirty="0">
                <a:solidFill>
                  <a:prstClr val="black"/>
                </a:solidFill>
              </a:rPr>
              <a:t>Mgr. Lenka Stará</a:t>
            </a:r>
            <a:br>
              <a:rPr lang="cs-CZ" sz="2300" dirty="0">
                <a:solidFill>
                  <a:prstClr val="black"/>
                </a:solidFill>
              </a:rPr>
            </a:br>
            <a:r>
              <a:rPr lang="cs-CZ" sz="2300" dirty="0">
                <a:solidFill>
                  <a:prstClr val="black"/>
                </a:solidFill>
              </a:rPr>
              <a:t>datum</a:t>
            </a:r>
            <a:br>
              <a:rPr lang="cs-CZ" sz="2300" dirty="0">
                <a:solidFill>
                  <a:prstClr val="black"/>
                </a:solidFill>
              </a:rPr>
            </a:br>
            <a:r>
              <a:rPr lang="cs-CZ" sz="2300" dirty="0">
                <a:solidFill>
                  <a:prstClr val="black"/>
                </a:solidFill>
              </a:rPr>
              <a:t>Určeno pro 1. ročník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ClrTx/>
              <a:buSzTx/>
              <a:buNone/>
            </a:pPr>
            <a:r>
              <a:rPr lang="cs-CZ" sz="1700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ANOTACE</a:t>
            </a:r>
            <a:endParaRPr lang="cs-CZ" sz="17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ClrTx/>
              <a:buSzTx/>
              <a:buNone/>
            </a:pPr>
            <a:r>
              <a:rPr lang="cs-CZ" sz="15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M</a:t>
            </a:r>
            <a:r>
              <a:rPr lang="cs-CZ" sz="15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otivace </a:t>
            </a:r>
            <a:r>
              <a:rPr lang="cs-CZ" sz="15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– pohádka Jak krtek ke kalhotkám </a:t>
            </a:r>
            <a:r>
              <a:rPr lang="cs-CZ" sz="15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přišel.</a:t>
            </a:r>
            <a:endParaRPr lang="cs-CZ" sz="1500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ClrTx/>
              <a:buSzTx/>
              <a:buNone/>
            </a:pPr>
            <a:r>
              <a:rPr lang="cs-CZ" sz="15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Str. </a:t>
            </a:r>
            <a:r>
              <a:rPr lang="cs-CZ" sz="15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4 </a:t>
            </a:r>
            <a:r>
              <a:rPr lang="cs-CZ" sz="15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– </a:t>
            </a:r>
            <a:r>
              <a:rPr lang="cs-CZ" sz="15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Jsme obklopení výrobky lidí – rozhlédneme se po třídě, pojmenujeme výrobky, odhadujeme, z jakých surovin jsou vyrobeny, poté si přečteme názvy nejrůznějších výrobků na tabuli</a:t>
            </a:r>
          </a:p>
          <a:p>
            <a:pPr marL="0" lvl="0" indent="0">
              <a:buClrTx/>
              <a:buSzTx/>
              <a:buNone/>
            </a:pPr>
            <a:r>
              <a:rPr lang="cs-CZ" sz="15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Str. </a:t>
            </a:r>
            <a:r>
              <a:rPr lang="cs-CZ" sz="15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5 </a:t>
            </a:r>
            <a:r>
              <a:rPr lang="cs-CZ" sz="15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– </a:t>
            </a:r>
            <a:r>
              <a:rPr lang="cs-CZ" sz="15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Postup výroby papíru a nábytku – surovinou je dřevo</a:t>
            </a:r>
          </a:p>
          <a:p>
            <a:pPr marL="0" lvl="0" indent="0">
              <a:buClrTx/>
              <a:buSzTx/>
              <a:buNone/>
            </a:pPr>
            <a:r>
              <a:rPr lang="cs-CZ" sz="15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Str. </a:t>
            </a:r>
            <a:r>
              <a:rPr lang="cs-CZ" sz="15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6</a:t>
            </a:r>
            <a:r>
              <a:rPr lang="cs-CZ" sz="15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15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–  </a:t>
            </a:r>
            <a:r>
              <a:rPr lang="cs-CZ" sz="15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Odhadujeme, z čeho lidé získají cukr, sůl, chléb – zakroužkujeme stejnou barvou - kontrola animace šipkami</a:t>
            </a:r>
          </a:p>
          <a:p>
            <a:pPr marL="0" lvl="0" indent="0">
              <a:buClrTx/>
              <a:buSzTx/>
              <a:buNone/>
            </a:pPr>
            <a:r>
              <a:rPr lang="cs-CZ" sz="15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Str. </a:t>
            </a:r>
            <a:r>
              <a:rPr lang="cs-CZ" sz="15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7 </a:t>
            </a:r>
            <a:r>
              <a:rPr lang="cs-CZ" sz="15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–  </a:t>
            </a:r>
            <a:r>
              <a:rPr lang="cs-CZ" sz="15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Odhadujeme, z </a:t>
            </a:r>
            <a:r>
              <a:rPr lang="cs-CZ" sz="15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čeho se vyrábí oblečení – tričko, svetr, lněná látka– </a:t>
            </a:r>
            <a:r>
              <a:rPr lang="cs-CZ" sz="15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zakroužkujeme stejnou barvou - kontrola animace šipkami</a:t>
            </a:r>
          </a:p>
          <a:p>
            <a:pPr marL="0" lvl="0" indent="0">
              <a:buClrTx/>
              <a:buSzTx/>
              <a:buNone/>
            </a:pPr>
            <a:r>
              <a:rPr lang="cs-CZ" sz="15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Str. </a:t>
            </a:r>
            <a:r>
              <a:rPr lang="cs-CZ" sz="15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8</a:t>
            </a:r>
            <a:r>
              <a:rPr lang="cs-CZ" sz="15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15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- </a:t>
            </a:r>
            <a:r>
              <a:rPr lang="cs-CZ" sz="15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Odhadujeme</a:t>
            </a:r>
            <a:r>
              <a:rPr lang="cs-CZ" sz="15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, z čeho se vyrábí </a:t>
            </a:r>
            <a:r>
              <a:rPr lang="cs-CZ" sz="15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sklenice, plech, obuv - zakroužkujeme </a:t>
            </a:r>
            <a:r>
              <a:rPr lang="cs-CZ" sz="15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stejnou barvou - kontrola animace šipkami</a:t>
            </a:r>
          </a:p>
          <a:p>
            <a:pPr marL="0" lvl="0" indent="0">
              <a:buClrTx/>
              <a:buSzTx/>
              <a:buNone/>
            </a:pP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005926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Co umíme vyrobit?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83832"/>
          </a:xfrm>
        </p:spPr>
        <p:txBody>
          <a:bodyPr>
            <a:normAutofit lnSpcReduction="10000"/>
          </a:bodyPr>
          <a:lstStyle/>
          <a:p>
            <a:pPr marL="0" lvl="0" indent="0" algn="ctr">
              <a:buClr>
                <a:srgbClr val="EABC33"/>
              </a:buClr>
              <a:buNone/>
            </a:pPr>
            <a:r>
              <a:rPr lang="cs-CZ" sz="2400" b="1" i="1" dirty="0">
                <a:ln>
                  <a:solidFill>
                    <a:srgbClr val="C00000"/>
                  </a:solidFill>
                </a:ln>
                <a:solidFill>
                  <a:sysClr val="windowText" lastClr="000000"/>
                </a:solidFill>
              </a:rPr>
              <a:t>Obklopují nás věci, které vyrábějí </a:t>
            </a:r>
            <a:r>
              <a:rPr lang="cs-CZ" sz="2400" b="1" i="1" dirty="0" smtClean="0">
                <a:ln>
                  <a:solidFill>
                    <a:srgbClr val="C00000"/>
                  </a:solidFill>
                </a:ln>
                <a:solidFill>
                  <a:sysClr val="windowText" lastClr="000000"/>
                </a:solidFill>
              </a:rPr>
              <a:t>lidé.</a:t>
            </a:r>
          </a:p>
          <a:p>
            <a:pPr marL="0" lvl="0" indent="0" algn="ctr">
              <a:buClr>
                <a:srgbClr val="EABC33"/>
              </a:buClr>
              <a:buNone/>
            </a:pPr>
            <a:r>
              <a:rPr lang="cs-CZ" sz="2400" b="1" i="1" dirty="0" smtClean="0">
                <a:ln>
                  <a:solidFill>
                    <a:srgbClr val="C00000"/>
                  </a:solidFill>
                </a:ln>
                <a:solidFill>
                  <a:sysClr val="windowText" lastClr="000000"/>
                </a:solidFill>
              </a:rPr>
              <a:t>Suroviny nalézají v přírodě.</a:t>
            </a:r>
          </a:p>
          <a:p>
            <a:pPr marL="0" lvl="0" indent="0" algn="ctr">
              <a:buClr>
                <a:srgbClr val="EABC33"/>
              </a:buClr>
              <a:buNone/>
            </a:pPr>
            <a:endParaRPr lang="cs-CZ" sz="2400" b="1" i="1" dirty="0">
              <a:ln>
                <a:solidFill>
                  <a:srgbClr val="C00000"/>
                </a:solidFill>
              </a:ln>
              <a:solidFill>
                <a:sysClr val="windowText" lastClr="000000"/>
              </a:solidFill>
            </a:endParaRPr>
          </a:p>
          <a:p>
            <a:pPr marL="0" lvl="0" indent="0" algn="ctr">
              <a:buClr>
                <a:srgbClr val="EABC33"/>
              </a:buClr>
              <a:buNone/>
            </a:pPr>
            <a:r>
              <a:rPr lang="cs-CZ" sz="2400" b="1" i="1" dirty="0" smtClean="0">
                <a:solidFill>
                  <a:schemeClr val="accent3">
                    <a:lumMod val="50000"/>
                  </a:schemeClr>
                </a:solidFill>
              </a:rPr>
              <a:t>Cukr, sůl, chléb </a:t>
            </a:r>
          </a:p>
          <a:p>
            <a:pPr marL="0" lvl="0" indent="0" algn="ctr">
              <a:buClr>
                <a:srgbClr val="EABC33"/>
              </a:buClr>
              <a:buNone/>
            </a:pPr>
            <a:r>
              <a:rPr lang="cs-CZ" sz="2400" i="1" dirty="0"/>
              <a:t>P</a:t>
            </a:r>
            <a:r>
              <a:rPr lang="cs-CZ" sz="2400" i="1" dirty="0" smtClean="0"/>
              <a:t>apír,  nábytek</a:t>
            </a:r>
          </a:p>
          <a:p>
            <a:pPr marL="0" lvl="0" indent="0" algn="ctr">
              <a:buClr>
                <a:srgbClr val="EABC33"/>
              </a:buClr>
              <a:buNone/>
            </a:pPr>
            <a:r>
              <a:rPr lang="cs-CZ" sz="2400" i="1" dirty="0" smtClean="0"/>
              <a:t> </a:t>
            </a:r>
            <a:r>
              <a:rPr lang="cs-CZ" sz="2400" i="1" dirty="0" smtClean="0">
                <a:solidFill>
                  <a:srgbClr val="00B050"/>
                </a:solidFill>
              </a:rPr>
              <a:t>Oblečení, utěrky, ručníky, kapesníky</a:t>
            </a:r>
          </a:p>
          <a:p>
            <a:pPr marL="0" lvl="0" indent="0" algn="ctr">
              <a:buClr>
                <a:srgbClr val="EABC33"/>
              </a:buClr>
              <a:buNone/>
            </a:pPr>
            <a:r>
              <a:rPr lang="cs-CZ" b="1" i="1" dirty="0" smtClean="0">
                <a:solidFill>
                  <a:srgbClr val="92D050"/>
                </a:solidFill>
              </a:rPr>
              <a:t>Knihy</a:t>
            </a:r>
            <a:r>
              <a:rPr lang="cs-CZ" b="1" i="1" dirty="0">
                <a:solidFill>
                  <a:srgbClr val="92D050"/>
                </a:solidFill>
              </a:rPr>
              <a:t>, sešity, časopisy </a:t>
            </a:r>
            <a:r>
              <a:rPr lang="cs-CZ" b="1" i="1" dirty="0" smtClean="0">
                <a:solidFill>
                  <a:srgbClr val="92D050"/>
                </a:solidFill>
              </a:rPr>
              <a:t> </a:t>
            </a:r>
          </a:p>
          <a:p>
            <a:pPr marL="0" lvl="0" indent="0" algn="ctr">
              <a:buClr>
                <a:srgbClr val="EABC33"/>
              </a:buClr>
              <a:buNone/>
            </a:pPr>
            <a:r>
              <a:rPr lang="cs-CZ" i="1" dirty="0" smtClean="0">
                <a:solidFill>
                  <a:srgbClr val="7030A0"/>
                </a:solidFill>
              </a:rPr>
              <a:t>Sklenice</a:t>
            </a:r>
            <a:r>
              <a:rPr lang="cs-CZ" i="1" dirty="0">
                <a:solidFill>
                  <a:srgbClr val="7030A0"/>
                </a:solidFill>
              </a:rPr>
              <a:t>, okenní tabule, </a:t>
            </a:r>
            <a:r>
              <a:rPr lang="cs-CZ" i="1" dirty="0" smtClean="0">
                <a:solidFill>
                  <a:srgbClr val="7030A0"/>
                </a:solidFill>
              </a:rPr>
              <a:t>zrcadla</a:t>
            </a:r>
            <a:r>
              <a:rPr lang="cs-CZ" i="1" dirty="0">
                <a:solidFill>
                  <a:srgbClr val="7030A0"/>
                </a:solidFill>
              </a:rPr>
              <a:t> </a:t>
            </a:r>
            <a:endParaRPr lang="cs-CZ" i="1" dirty="0" smtClean="0">
              <a:solidFill>
                <a:srgbClr val="7030A0"/>
              </a:solidFill>
            </a:endParaRPr>
          </a:p>
          <a:p>
            <a:pPr marL="0" lvl="0" indent="0" algn="ctr">
              <a:buClr>
                <a:srgbClr val="EABC33"/>
              </a:buClr>
              <a:buNone/>
            </a:pPr>
            <a:r>
              <a:rPr lang="cs-CZ" i="1" dirty="0" smtClean="0">
                <a:solidFill>
                  <a:srgbClr val="0070C0"/>
                </a:solidFill>
              </a:rPr>
              <a:t>Boty</a:t>
            </a:r>
            <a:r>
              <a:rPr lang="cs-CZ" i="1" dirty="0">
                <a:solidFill>
                  <a:srgbClr val="0070C0"/>
                </a:solidFill>
              </a:rPr>
              <a:t>, kabelky, pásky </a:t>
            </a:r>
            <a:endParaRPr lang="cs-CZ" i="1" dirty="0" smtClean="0">
              <a:solidFill>
                <a:srgbClr val="0070C0"/>
              </a:solidFill>
            </a:endParaRPr>
          </a:p>
          <a:p>
            <a:pPr marL="0" lvl="0" indent="0" algn="ctr">
              <a:buClr>
                <a:srgbClr val="EABC33"/>
              </a:buClr>
              <a:buNone/>
            </a:pPr>
            <a:r>
              <a:rPr lang="cs-CZ" sz="2400" i="1" dirty="0" err="1" smtClean="0">
                <a:solidFill>
                  <a:srgbClr val="FF0000"/>
                </a:solidFill>
              </a:rPr>
              <a:t>Pet</a:t>
            </a:r>
            <a:r>
              <a:rPr lang="cs-CZ" sz="2400" i="1" dirty="0" smtClean="0">
                <a:solidFill>
                  <a:srgbClr val="FF0000"/>
                </a:solidFill>
              </a:rPr>
              <a:t> lahve, pravítka</a:t>
            </a:r>
          </a:p>
          <a:p>
            <a:pPr marL="0" lvl="0" indent="0" algn="ctr">
              <a:buClr>
                <a:srgbClr val="EABC33"/>
              </a:buClr>
              <a:buNone/>
            </a:pPr>
            <a:r>
              <a:rPr lang="cs-CZ" sz="2400" i="1" dirty="0" smtClean="0">
                <a:solidFill>
                  <a:srgbClr val="C00000"/>
                </a:solidFill>
              </a:rPr>
              <a:t>Šroubky, hřebíky, plech</a:t>
            </a:r>
          </a:p>
          <a:p>
            <a:pPr marL="0" lvl="0" indent="0" algn="ctr">
              <a:buClr>
                <a:srgbClr val="EABC33"/>
              </a:buClr>
              <a:buNone/>
            </a:pPr>
            <a:r>
              <a:rPr lang="cs-CZ" sz="2400" b="1" i="1" dirty="0" smtClean="0">
                <a:solidFill>
                  <a:srgbClr val="FFC000"/>
                </a:solidFill>
              </a:rPr>
              <a:t>Kosmetika, léky</a:t>
            </a:r>
            <a:endParaRPr lang="cs-CZ" sz="2400" b="1" i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515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enka\AppData\Local\Microsoft\Windows\Temporary Internet Files\Content.IE5\2P8WKYRZ\MC900441793[1]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4253" y="26431"/>
            <a:ext cx="5654682" cy="5654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cs-CZ" sz="4400" i="1" dirty="0">
                <a:solidFill>
                  <a:prstClr val="black"/>
                </a:solidFill>
                <a:latin typeface="Constantia"/>
                <a:ea typeface="+mn-ea"/>
                <a:cs typeface="+mn-cs"/>
              </a:rPr>
              <a:t>Papír,  nábytek</a:t>
            </a:r>
          </a:p>
        </p:txBody>
      </p:sp>
      <p:pic>
        <p:nvPicPr>
          <p:cNvPr id="1030" name="Picture 6" descr="C:\Users\Lenka\AppData\Local\Microsoft\Windows\Temporary Internet Files\Content.IE5\OMPPDY13\MC90028077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540647"/>
            <a:ext cx="2095877" cy="2562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Lenka\AppData\Local\Microsoft\Windows\Temporary Internet Files\Content.IE5\P4OCJY1L\MC900233828[1].wmf"/>
          <p:cNvPicPr>
            <a:picLocks noChangeAspect="1" noChangeArrowheads="1"/>
          </p:cNvPicPr>
          <p:nvPr/>
        </p:nvPicPr>
        <p:blipFill>
          <a:blip r:embed="rId4" cstate="print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700" y="1296495"/>
            <a:ext cx="2380652" cy="2434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Lenka\AppData\Local\Microsoft\Windows\Temporary Internet Files\Content.IE5\57J6J4ZZ\MC90035237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6285" y="4314719"/>
            <a:ext cx="1314261" cy="1788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Lenka\AppData\Local\Microsoft\Windows\Temporary Internet Files\Content.IE5\27VBU8EJ\MC90041548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5187817"/>
            <a:ext cx="1762019" cy="1296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4034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cs-CZ" sz="4400" i="1" dirty="0">
                <a:solidFill>
                  <a:srgbClr val="EABC33">
                    <a:lumMod val="50000"/>
                  </a:srgbClr>
                </a:solidFill>
                <a:latin typeface="Constantia"/>
                <a:ea typeface="+mn-ea"/>
                <a:cs typeface="+mn-cs"/>
              </a:rPr>
              <a:t>Cukr, sůl, chléb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943" y="1328548"/>
            <a:ext cx="1590010" cy="22046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C:\Users\Lenka\AppData\Local\Microsoft\Windows\Temporary Internet Files\Content.IE5\11AXIZE6\MP9004332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557" y="1328548"/>
            <a:ext cx="3588869" cy="23040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512"/>
          <a:stretch/>
        </p:blipFill>
        <p:spPr bwMode="auto">
          <a:xfrm>
            <a:off x="3779912" y="1328548"/>
            <a:ext cx="1440160" cy="12206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328548"/>
            <a:ext cx="1536011" cy="23040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7947" y="4618839"/>
            <a:ext cx="2224088" cy="19431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4484" y="4797152"/>
            <a:ext cx="2860122" cy="15864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800" y="4732819"/>
            <a:ext cx="2664296" cy="17151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>
            <a:endCxn id="3079" idx="0"/>
          </p:cNvCxnSpPr>
          <p:nvPr/>
        </p:nvCxnSpPr>
        <p:spPr>
          <a:xfrm>
            <a:off x="4644008" y="3717032"/>
            <a:ext cx="2910537" cy="1080120"/>
          </a:xfrm>
          <a:prstGeom prst="straightConnector1">
            <a:avLst/>
          </a:prstGeom>
          <a:ln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>
            <a:endCxn id="3080" idx="0"/>
          </p:cNvCxnSpPr>
          <p:nvPr/>
        </p:nvCxnSpPr>
        <p:spPr>
          <a:xfrm flipH="1">
            <a:off x="1562948" y="3717032"/>
            <a:ext cx="5817364" cy="1015787"/>
          </a:xfrm>
          <a:prstGeom prst="straightConnector1">
            <a:avLst/>
          </a:prstGeom>
          <a:ln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>
            <a:endCxn id="3078" idx="0"/>
          </p:cNvCxnSpPr>
          <p:nvPr/>
        </p:nvCxnSpPr>
        <p:spPr>
          <a:xfrm>
            <a:off x="1625437" y="3632563"/>
            <a:ext cx="2874554" cy="986276"/>
          </a:xfrm>
          <a:prstGeom prst="straightConnector1">
            <a:avLst/>
          </a:prstGeom>
          <a:ln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0147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i="1" dirty="0" smtClean="0">
                <a:solidFill>
                  <a:srgbClr val="FFC000"/>
                </a:solidFill>
              </a:rPr>
              <a:t>Oblečení</a:t>
            </a:r>
            <a:endParaRPr lang="cs-CZ" b="1" i="1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55840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</p:txBody>
      </p:sp>
      <p:pic>
        <p:nvPicPr>
          <p:cNvPr id="5122" name="Picture 2" descr="C:\Users\Lenka\AppData\Local\Microsoft\Windows\Temporary Internet Files\Content.IE5\OJP82UEN\MP90042771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8405" y="4548637"/>
            <a:ext cx="1738985" cy="173898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970" y="4548637"/>
            <a:ext cx="1925880" cy="144569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4020" y="4405048"/>
            <a:ext cx="2596063" cy="173287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 descr="C:\Users\Lenka\AppData\Local\Microsoft\Windows\Temporary Internet Files\Content.IE5\27VBU8EJ\MP900430444[1]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30"/>
          <a:stretch/>
        </p:blipFill>
        <p:spPr bwMode="auto">
          <a:xfrm>
            <a:off x="6156176" y="1012682"/>
            <a:ext cx="2143445" cy="20985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Lenka\AppData\Local\Microsoft\Windows\Temporary Internet Files\Content.IE5\11AXIZE6\MC900113450[1].wmf"/>
          <p:cNvPicPr>
            <a:picLocks noChangeAspect="1" noChangeArrowheads="1"/>
          </p:cNvPicPr>
          <p:nvPr/>
        </p:nvPicPr>
        <p:blipFill>
          <a:blip r:embed="rId6" cstate="print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46230">
            <a:off x="3707904" y="1249701"/>
            <a:ext cx="1768296" cy="19010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2705"/>
          <a:stretch/>
        </p:blipFill>
        <p:spPr bwMode="auto">
          <a:xfrm>
            <a:off x="1187970" y="1014496"/>
            <a:ext cx="1949035" cy="2098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Přímá spojnice se šipkou 4"/>
          <p:cNvCxnSpPr>
            <a:endCxn id="5122" idx="0"/>
          </p:cNvCxnSpPr>
          <p:nvPr/>
        </p:nvCxnSpPr>
        <p:spPr>
          <a:xfrm>
            <a:off x="4716016" y="3111243"/>
            <a:ext cx="2511882" cy="1437394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>
            <a:stCxn id="5126" idx="2"/>
            <a:endCxn id="5124" idx="0"/>
          </p:cNvCxnSpPr>
          <p:nvPr/>
        </p:nvCxnSpPr>
        <p:spPr>
          <a:xfrm flipH="1">
            <a:off x="4592052" y="3111243"/>
            <a:ext cx="2635847" cy="1293805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>
            <a:stCxn id="5128" idx="2"/>
            <a:endCxn id="5123" idx="0"/>
          </p:cNvCxnSpPr>
          <p:nvPr/>
        </p:nvCxnSpPr>
        <p:spPr>
          <a:xfrm flipH="1">
            <a:off x="2150910" y="3113056"/>
            <a:ext cx="11578" cy="1435581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5847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Autofit/>
          </a:bodyPr>
          <a:lstStyle/>
          <a:p>
            <a:pPr algn="ctr"/>
            <a:r>
              <a:rPr lang="cs-CZ" sz="4400" i="1" dirty="0" smtClean="0">
                <a:solidFill>
                  <a:srgbClr val="7030A0"/>
                </a:solidFill>
              </a:rPr>
              <a:t>Sklenice, plech, obuv</a:t>
            </a:r>
            <a:endParaRPr lang="cs-CZ" sz="4400" i="1" dirty="0">
              <a:solidFill>
                <a:srgbClr val="7030A0"/>
              </a:solidFill>
            </a:endParaRPr>
          </a:p>
        </p:txBody>
      </p:sp>
      <p:pic>
        <p:nvPicPr>
          <p:cNvPr id="6147" name="Picture 3" descr="C:\Users\Lenka\AppData\Local\Microsoft\Windows\Temporary Internet Files\Content.IE5\27VBU8EJ\MC90044175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41756"/>
            <a:ext cx="1875656" cy="1875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Lenka\AppData\Local\Microsoft\Windows\Temporary Internet Files\Content.IE5\OJP82UEN\MC90028998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2232" y="1340768"/>
            <a:ext cx="2286000" cy="24776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Lenka\AppData\Local\Microsoft\Windows\Temporary Internet Files\Content.IE5\N1PA0VV7\MC900440408[1].png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00192" y="1511252"/>
            <a:ext cx="1998596" cy="2006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487" y="4539763"/>
            <a:ext cx="2368675" cy="17765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97" r="20909"/>
          <a:stretch/>
        </p:blipFill>
        <p:spPr bwMode="auto">
          <a:xfrm>
            <a:off x="6464487" y="4990686"/>
            <a:ext cx="1376086" cy="13255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011" y="4831078"/>
            <a:ext cx="2290408" cy="11938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" b="99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1788" y="4452638"/>
            <a:ext cx="2233615" cy="19507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Přímá spojnice se šipkou 4"/>
          <p:cNvCxnSpPr>
            <a:stCxn id="6148" idx="2"/>
          </p:cNvCxnSpPr>
          <p:nvPr/>
        </p:nvCxnSpPr>
        <p:spPr>
          <a:xfrm flipH="1">
            <a:off x="1736215" y="3818400"/>
            <a:ext cx="2819017" cy="87376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>
            <a:stCxn id="6149" idx="2"/>
            <a:endCxn id="6153" idx="0"/>
          </p:cNvCxnSpPr>
          <p:nvPr/>
        </p:nvCxnSpPr>
        <p:spPr>
          <a:xfrm flipH="1">
            <a:off x="4498596" y="3517412"/>
            <a:ext cx="2800894" cy="93522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>
            <a:stCxn id="6147" idx="2"/>
          </p:cNvCxnSpPr>
          <p:nvPr/>
        </p:nvCxnSpPr>
        <p:spPr>
          <a:xfrm>
            <a:off x="1765412" y="3517412"/>
            <a:ext cx="5883412" cy="93522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1569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1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1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1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328592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cs-CZ" dirty="0" smtClean="0"/>
              <a:t>Otevřená galerie Microsoft.com</a:t>
            </a:r>
          </a:p>
          <a:p>
            <a:pPr marL="0" indent="0">
              <a:buNone/>
            </a:pPr>
            <a:r>
              <a:rPr lang="cs-CZ" dirty="0" smtClean="0"/>
              <a:t>Krtek</a:t>
            </a:r>
            <a:r>
              <a:rPr lang="cs-CZ" dirty="0"/>
              <a:t>. </a:t>
            </a:r>
            <a:r>
              <a:rPr lang="cs-CZ" i="1" dirty="0"/>
              <a:t>Www.google.cz</a:t>
            </a:r>
            <a:r>
              <a:rPr lang="cs-CZ" dirty="0"/>
              <a:t> [online]. 1998 [cit. 2012-03-31]. Dostupné z: http://www.google.cz/imgres?q=krtek&amp;start=78&amp;hl=cs&amp;biw=1366&amp;bih=651&amp;gbv=2&amp;addh=36&amp;tbm=isch&amp;tbnid=oRrDbEAlD3QsJM:&amp;imgrefurl=http://www.czech-books.com/catalog/all/fiction_and_literature_czech_authors/jak_krtek_ke_kalhotk%25C3%25A1m_p%25C5%2599i%25C5%25A1el_0&amp;docid=7n0WcZsC5hmEFM&amp;imgurl=http://</a:t>
            </a:r>
            <a:r>
              <a:rPr lang="cs-CZ" dirty="0" smtClean="0"/>
              <a:t>www.czech-books.com/files/imagecache/product/files/jakKrtekKeKalhotkam_0.jpg&amp;w=300&amp;h=397&amp;ei=Xzl3T-K_LtHP4QSU64mPDw&amp;zoom=1&amp;iact=rc&amp;dur=381&amp;sig=101632001920699458118&amp;page=4&amp;tbnh=136&amp;tbnw=103&amp;ndsp=29&amp;ved=1t:429</a:t>
            </a:r>
          </a:p>
          <a:p>
            <a:pPr marL="0" indent="0">
              <a:buNone/>
            </a:pPr>
            <a:r>
              <a:rPr lang="cs-CZ" dirty="0"/>
              <a:t>Zuckerrübe.jpg.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2012-03-31]. Dostupné z: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cs.wikipedia.org/wiki/Soubor:Zuckerr%C3%BCbe.jpg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2007.10.09 </a:t>
            </a:r>
            <a:r>
              <a:rPr lang="cs-CZ" dirty="0" err="1"/>
              <a:t>Merkers</a:t>
            </a:r>
            <a:r>
              <a:rPr lang="cs-CZ" dirty="0"/>
              <a:t> </a:t>
            </a:r>
            <a:r>
              <a:rPr lang="cs-CZ" dirty="0" err="1"/>
              <a:t>sodium</a:t>
            </a:r>
            <a:r>
              <a:rPr lang="cs-CZ" dirty="0"/>
              <a:t> chloride crystals.jpg.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2012-03-31]. Dostupné z: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cs.wikipedia.org/wiki/Soubor:2007.10.09_Merkers_sodium_chloride_crystals.jpg</a:t>
            </a:r>
            <a:endParaRPr lang="cs-CZ" dirty="0" smtClean="0"/>
          </a:p>
          <a:p>
            <a:pPr marL="0" indent="0">
              <a:buNone/>
            </a:pPr>
            <a:r>
              <a:rPr lang="cs-CZ" dirty="0" err="1"/>
              <a:t>Cuboid</a:t>
            </a:r>
            <a:r>
              <a:rPr lang="cs-CZ" dirty="0"/>
              <a:t> sugar.jpg.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2012-03-31]. Dostupné z: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cs.wikipedia.org/wiki/Soubor:Cuboid_sugar.jpg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Chlorid sodný.JPG.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2012-03-31]. Dostupné z: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cs.wikipedia.org/wiki/Soubor:Chlorid_sodn%C3%BD.JPG</a:t>
            </a:r>
            <a:endParaRPr lang="cs-CZ" dirty="0" smtClean="0"/>
          </a:p>
          <a:p>
            <a:pPr marL="0" indent="0">
              <a:buNone/>
            </a:pPr>
            <a:r>
              <a:rPr lang="en-US" dirty="0"/>
              <a:t>Breads.jpg. In: </a:t>
            </a:r>
            <a:r>
              <a:rPr lang="en-US" i="1" dirty="0"/>
              <a:t>Wikipedia</a:t>
            </a:r>
            <a:r>
              <a:rPr lang="en-US" dirty="0"/>
              <a:t>: </a:t>
            </a:r>
            <a:r>
              <a:rPr lang="en-US" i="1" dirty="0"/>
              <a:t>the free encyclopedia</a:t>
            </a:r>
            <a:r>
              <a:rPr lang="en-US" dirty="0"/>
              <a:t> [online]. San Francisco (CA): Wikimedia Foundation, 2001- [cit. 2012-03-31].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6"/>
              </a:rPr>
              <a:t>http://</a:t>
            </a:r>
            <a:r>
              <a:rPr lang="en-US" dirty="0" smtClean="0">
                <a:hlinkClick r:id="rId6"/>
              </a:rPr>
              <a:t>cs.wikipedia.org/wiki/Soubor:Breads.jpg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Len. </a:t>
            </a:r>
            <a:r>
              <a:rPr lang="cs-CZ" i="1" dirty="0"/>
              <a:t>Www.google.cz</a:t>
            </a:r>
            <a:r>
              <a:rPr lang="cs-CZ" dirty="0"/>
              <a:t> [online]. 1998 [cit. 2012-03-31]. Dostupné z: http://www.google.cz/imgres?q=len&amp;hl=cs&amp;biw=1366&amp;bih=651&amp;gbv=2&amp;tbm=isch&amp;tbnid=RRFbzwHc9fbr9M:&amp;imgrefurl=http://www.agroweb.cz/Len-pradny-pomalu-mizi-z-poli__s43x28744.html&amp;docid=iIjJPwMsGrdZLM&amp;imgurl=http://www.agroweb.cz/files/image/ur04lenIfoto2(dab)_</a:t>
            </a:r>
            <a:r>
              <a:rPr lang="cs-CZ" dirty="0" smtClean="0"/>
              <a:t>750x563.JPG&amp;w=750&amp;h=563&amp;ei=dkV3T8WkDsj14QTgrqGvDw&amp;zoom=1&amp;iact=hc&amp;vpx=428&amp;vpy=177&amp;dur=2388&amp;hovh=194&amp;hovw=259&amp;tx=144&amp;ty=109&amp;sig=101632001920699458118&amp;page=1&amp;tbnh=121&amp;tbnw=159&amp;start=0&amp;ndsp=24&amp;ved=1t:429,r:2,s:0</a:t>
            </a:r>
          </a:p>
          <a:p>
            <a:pPr marL="0" indent="0">
              <a:buNone/>
            </a:pPr>
            <a:r>
              <a:rPr lang="en-US" dirty="0"/>
              <a:t>Sheep eating grass edit02.jp. In: </a:t>
            </a:r>
            <a:r>
              <a:rPr lang="en-US" i="1" dirty="0"/>
              <a:t>Wikipedia</a:t>
            </a:r>
            <a:r>
              <a:rPr lang="en-US" dirty="0"/>
              <a:t>: </a:t>
            </a:r>
            <a:r>
              <a:rPr lang="en-US" i="1" dirty="0"/>
              <a:t>the free encyclopedia</a:t>
            </a:r>
            <a:r>
              <a:rPr lang="en-US" dirty="0"/>
              <a:t> [online]. San Francisco (CA): Wikimedia Foundation, 2001- [cit. 2012-03-31].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7"/>
              </a:rPr>
              <a:t>http://</a:t>
            </a:r>
            <a:r>
              <a:rPr lang="en-US" dirty="0" smtClean="0">
                <a:hlinkClick r:id="rId7"/>
              </a:rPr>
              <a:t>cs.wikipedia.org/wiki/Soubor:Sheep_eating_grass_edit02.jpg</a:t>
            </a:r>
            <a:endParaRPr lang="cs-CZ" dirty="0" smtClean="0"/>
          </a:p>
          <a:p>
            <a:pPr marL="0" indent="0">
              <a:buNone/>
            </a:pPr>
            <a:r>
              <a:rPr lang="it-IT" i="1" dirty="0" smtClean="0"/>
              <a:t>Len</a:t>
            </a:r>
            <a:r>
              <a:rPr lang="it-IT" dirty="0" smtClean="0"/>
              <a:t> </a:t>
            </a:r>
            <a:r>
              <a:rPr lang="it-IT" dirty="0"/>
              <a:t>[online]. 1998 [cit. 2012-03-31]. Dostupné z: http://www.google.cz/imgres?q=len&amp;start=225&amp;hl=cs&amp;biw=1366&amp;bih=651&amp;gbv=2&amp;addh=36&amp;tbm=isch&amp;tbnid=Vge19ApXEeT5QM:&amp;imgrefurl=http://latky-metraz.info/len-metraz/&amp;docid=Bdp1U4yfogtfHM&amp;imgurl=http://latky-metraz.info/wp-content/uploads/barevny-len-prouzky.jpg&amp;w=300&amp;h=451&amp;ei=_kZ3T8HIH8XQ4QTI2IjrDg&amp;zoom=1&amp;iact=hc&amp;vpx=466&amp;vpy=158&amp;dur=1799&amp;hovh=275&amp;hovw=183&amp;tx=98&amp;ty=156&amp;sig=101632001920699458118&amp;page=9&amp;tbnh=148&amp;tbnw=98&amp;ndsp=30&amp;ved=1t:429,r:2,s:225</a:t>
            </a:r>
          </a:p>
          <a:p>
            <a:pPr marL="0" indent="0">
              <a:buNone/>
            </a:pPr>
            <a:r>
              <a:rPr lang="cs-CZ" dirty="0" err="1"/>
              <a:t>Quartz</a:t>
            </a:r>
            <a:r>
              <a:rPr lang="cs-CZ" dirty="0"/>
              <a:t> Crystal.jpg.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2012-03-31]. Dostupné z: </a:t>
            </a:r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cs.wikipedia.org/wiki/Soubor:Quartz_Crystal.jpg</a:t>
            </a:r>
            <a:endParaRPr lang="cs-CZ" dirty="0" smtClean="0"/>
          </a:p>
          <a:p>
            <a:pPr marL="0" indent="0">
              <a:buNone/>
            </a:pPr>
            <a:r>
              <a:rPr lang="cs-CZ" dirty="0" err="1"/>
              <a:t>Kalabrien</a:t>
            </a:r>
            <a:r>
              <a:rPr lang="cs-CZ" dirty="0"/>
              <a:t> </a:t>
            </a:r>
            <a:r>
              <a:rPr lang="cs-CZ" dirty="0" err="1"/>
              <a:t>Ricadi</a:t>
            </a:r>
            <a:r>
              <a:rPr lang="cs-CZ" dirty="0"/>
              <a:t> </a:t>
            </a:r>
            <a:r>
              <a:rPr lang="cs-CZ" dirty="0" err="1"/>
              <a:t>Sandwellen</a:t>
            </a:r>
            <a:r>
              <a:rPr lang="cs-CZ" dirty="0"/>
              <a:t> 2129.jpg.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2012-03-31]. Dostupné z: </a:t>
            </a:r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cs.wikipedia.org/wiki/Soubor:Kalabrien_Ricadi_Sandwellen_2129.jpg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HematitaEZ.jpg.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2012-03-31]. Dostupné z: </a:t>
            </a:r>
            <a:r>
              <a:rPr lang="cs-CZ" dirty="0">
                <a:hlinkClick r:id="rId10"/>
              </a:rPr>
              <a:t>http://</a:t>
            </a:r>
            <a:r>
              <a:rPr lang="cs-CZ" dirty="0" smtClean="0">
                <a:hlinkClick r:id="rId10"/>
              </a:rPr>
              <a:t>cs.wikipedia.org/wiki/Soubor:HematitaEZ.jpg</a:t>
            </a:r>
            <a:endParaRPr lang="cs-CZ" dirty="0" smtClean="0"/>
          </a:p>
          <a:p>
            <a:pPr marL="0" indent="0">
              <a:buNone/>
            </a:pPr>
            <a:r>
              <a:rPr lang="cs-CZ" dirty="0" err="1"/>
              <a:t>Wiesmann</a:t>
            </a:r>
            <a:r>
              <a:rPr lang="cs-CZ" dirty="0"/>
              <a:t> </a:t>
            </a:r>
            <a:r>
              <a:rPr lang="cs-CZ" dirty="0" err="1"/>
              <a:t>Produktion</a:t>
            </a:r>
            <a:r>
              <a:rPr lang="cs-CZ" dirty="0"/>
              <a:t> 2 Leather.jpg.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2012-03-31]. Dostupné z: </a:t>
            </a:r>
            <a:r>
              <a:rPr lang="cs-CZ" dirty="0">
                <a:hlinkClick r:id="rId11"/>
              </a:rPr>
              <a:t>http://</a:t>
            </a:r>
            <a:r>
              <a:rPr lang="cs-CZ" dirty="0" smtClean="0">
                <a:hlinkClick r:id="rId11"/>
              </a:rPr>
              <a:t>cs.wikipedia.org/wiki/Soubor:Wiesmann_Produktion_2_Leather.jpg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858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Lucky Tie">
      <a:dk1>
        <a:sysClr val="windowText" lastClr="000000"/>
      </a:dk1>
      <a:lt1>
        <a:sysClr val="window" lastClr="FFFFFF"/>
      </a:lt1>
      <a:dk2>
        <a:srgbClr val="C80000"/>
      </a:dk2>
      <a:lt2>
        <a:srgbClr val="FFECEC"/>
      </a:lt2>
      <a:accent1>
        <a:srgbClr val="C93131"/>
      </a:accent1>
      <a:accent2>
        <a:srgbClr val="F58C5D"/>
      </a:accent2>
      <a:accent3>
        <a:srgbClr val="EABC33"/>
      </a:accent3>
      <a:accent4>
        <a:srgbClr val="698F9B"/>
      </a:accent4>
      <a:accent5>
        <a:srgbClr val="825397"/>
      </a:accent5>
      <a:accent6>
        <a:srgbClr val="814359"/>
      </a:accent6>
      <a:hlink>
        <a:srgbClr val="03AEC5"/>
      </a:hlink>
      <a:folHlink>
        <a:srgbClr val="8D9B07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186</TotalTime>
  <Words>687</Words>
  <Application>Microsoft Office PowerPoint</Application>
  <PresentationFormat>Předvádění na obrazovce (4:3)</PresentationFormat>
  <Paragraphs>61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NÁZEV ŠKOLY: ZŠ Karla Klíče Hostinné AUTOR: Mgr. Lenka Stará NÁZEV: VY_32_INOVACE_12_B_19_Co umíme vyrobit? TÉMA: Co umíme vyrobit? ČÍSLO PROJEKTU: CZ.1.07/1.4.00/21.2131</vt:lpstr>
      <vt:lpstr>Prezentace aplikace PowerPoint</vt:lpstr>
      <vt:lpstr>Mgr. Lenka Stará datum Určeno pro 1. ročník</vt:lpstr>
      <vt:lpstr>Co umíme vyrobit?</vt:lpstr>
      <vt:lpstr>Papír,  nábytek</vt:lpstr>
      <vt:lpstr>Cukr, sůl, chléb </vt:lpstr>
      <vt:lpstr>Oblečení</vt:lpstr>
      <vt:lpstr>Sklenice, plech, obuv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Karla Klíče Hostinné AUTOR: Mgr. Lenka Stará NÁZEV: VY_??_INOVACE_??_Jaro TÉMA: Jaro ČÍSLO PROJEKTU: CZ.1.07/1.4.00/21.2131</dc:title>
  <dc:creator>Lenka Stará</dc:creator>
  <cp:lastModifiedBy>Učitel</cp:lastModifiedBy>
  <cp:revision>30</cp:revision>
  <dcterms:created xsi:type="dcterms:W3CDTF">2012-03-05T14:50:17Z</dcterms:created>
  <dcterms:modified xsi:type="dcterms:W3CDTF">2012-03-31T19:07:03Z</dcterms:modified>
</cp:coreProperties>
</file>