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7" r:id="rId2"/>
    <p:sldId id="256" r:id="rId3"/>
    <p:sldId id="258" r:id="rId4"/>
    <p:sldId id="260" r:id="rId5"/>
    <p:sldId id="265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70" r:id="rId14"/>
    <p:sldId id="272" r:id="rId15"/>
    <p:sldId id="273" r:id="rId16"/>
    <p:sldId id="274" r:id="rId17"/>
    <p:sldId id="275" r:id="rId18"/>
    <p:sldId id="276" r:id="rId19"/>
    <p:sldId id="278" r:id="rId20"/>
    <p:sldId id="277" r:id="rId21"/>
    <p:sldId id="259" r:id="rId22"/>
    <p:sldId id="26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82221A-E2E3-4EEB-8E56-FBDA00884927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54C943-CA46-4EEA-AB68-9EC9AEC362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315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4C943-CA46-4EEA-AB68-9EC9AEC36218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8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3F2685AB-F296-4F6A-A316-4CEA4F5D932B}" type="datetimeFigureOut">
              <a:rPr lang="cs-CZ" smtClean="0"/>
              <a:t>23.4.2014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218FD2B1-6EF7-4C19-ACE2-42445069125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www.google.cz/url?sa=i&amp;rct=j&amp;q=atent%C3%A1t+na+heydricha&amp;source=images&amp;cd=&amp;cad=rja&amp;docid=th1ImB76YYyA8M&amp;tbnid=f6SEBNVdaXZGiM:&amp;ved=0CAUQjRw&amp;url=http://www.militaria.cz/cz/clanky/valky-a-valecnici/pozadi-atentatu-na-heydricha-a-eliasovy-smrti.html&amp;ei=YhcPUqLRLceZtQaU1oFQ&amp;bvm=bv.50768961,d.Yms&amp;psig=AFQjCNEm6OeWzF5vbGENhGw_mguQZPlXJg&amp;ust=1376806073517770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f/f7/Operace_Anthropoid_-_Jan_Kubi%C5%A1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2/25/Operace_Anthropoid_-_Jozef_Gab%C4%8D%C3%ADk.jp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ommons.wikimedia.org/wiki/File:Bundesarchiv_Bild_146-1969-054-16,_Reinhard_Heydrich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f/f7/Operace_Anthropoid_-_Jan_Kubi%C5%A1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2/25/Operace_Anthropoid_-_Jozef_Gab%C4%8D%C3%ADk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josef+val%C4%8D%C3%ADk&amp;source=images&amp;cd=&amp;cad=rja&amp;docid=WFEC01McyJLADM&amp;tbnid=9x7QXdWMJkXViM:&amp;ved=0CAUQjRw&amp;url=http://cs.wikipedia.org/wiki/Josef_Val%C4%8D%C3%ADk&amp;ei=7DcPUrzKLcvItAbJ0oCwBA&amp;bvm=bv.50768961,d.Yms&amp;psig=AFQjCNGAMNVM6DuOBu9_3qrVIGuwnSHfGQ&amp;ust=1376815457077146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7/Bundesarchiv_Bild_146-1972-039-44,_Heydrich-Attentat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tmp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c/Pravoslavny_katedralni_chram_sv._Cyrila_a_Metodeje_Resslova_Praha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eg"/><Relationship Id="rId5" Type="http://schemas.openxmlformats.org/officeDocument/2006/relationships/hyperlink" Target="http://upload.wikimedia.org/wikipedia/commons/9/9e/Resslova-Pamatnik-parasutisti.jpg" TargetMode="Externa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5/52/Lidice-pamatnik_detem.jp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://www.google.cz/url?sa=i&amp;rct=j&amp;q=lidice&amp;source=images&amp;cd=&amp;cad=rja&amp;docid=M3ZRLrNInvVO5M&amp;tbnid=1NLy3VMYBThxLM:&amp;ved=0CAUQjRw&amp;url=http://www.lidice.cz/obec/historie/jak/107.html&amp;ei=OHcPUvG3D8jStAaQmoCgDw&amp;bvm=bv.50768961,d.Yms&amp;psig=AFQjCNH4jv5TTV9EwpMrzdjPmHIgyjS0cw&amp;ust=1376831365164301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an_Kubi%C5%A1" TargetMode="External"/><Relationship Id="rId3" Type="http://schemas.openxmlformats.org/officeDocument/2006/relationships/hyperlink" Target="http://cs.wikipedia.org/wiki/Atent%C3%A1t_na_Heydricha" TargetMode="External"/><Relationship Id="rId7" Type="http://schemas.openxmlformats.org/officeDocument/2006/relationships/hyperlink" Target="http://www.vets.estranky.cz/clanky/galerie-hrdinu/rotmistr-josef-gabcik.html" TargetMode="External"/><Relationship Id="rId12" Type="http://schemas.openxmlformats.org/officeDocument/2006/relationships/hyperlink" Target="http://en.m.wikipedia.org/wiki/File:Bundesarchiv_Bild_146-1972-039-44,_Heydrich-Attentat.jpg" TargetMode="External"/><Relationship Id="rId2" Type="http://schemas.openxmlformats.org/officeDocument/2006/relationships/hyperlink" Target="http://cs.wikipedia.org/wiki/Fa%C5%A1ismu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Operace_Anthropoid_-_Jan_Kubi%C5%A1.jpg" TargetMode="External"/><Relationship Id="rId11" Type="http://schemas.openxmlformats.org/officeDocument/2006/relationships/hyperlink" Target="http://www.nicm.cz/den-sprtu-v-zoo-praha-30-ledna-2009" TargetMode="External"/><Relationship Id="rId5" Type="http://schemas.openxmlformats.org/officeDocument/2006/relationships/hyperlink" Target="http://cs.wikipedia.org/wiki/Reinhard_Heydrich" TargetMode="External"/><Relationship Id="rId10" Type="http://schemas.openxmlformats.org/officeDocument/2006/relationships/hyperlink" Target="http://cs.wikipedia.org/wiki/Josef_Val%C4%8D%C3%ADk" TargetMode="External"/><Relationship Id="rId4" Type="http://schemas.openxmlformats.org/officeDocument/2006/relationships/hyperlink" Target="http://cs.wikipedia.org/wiki/Atent%C3%A1t" TargetMode="External"/><Relationship Id="rId9" Type="http://schemas.openxmlformats.org/officeDocument/2006/relationships/hyperlink" Target="http://www.romea.cz/cz/zpravy/historicke-okenko-pred-70-lety-zacal-v-praze-vladnout-heydrich-spoluautor-holokaustu-ktery-chtel-cechy-vyvrazdit-ponemcit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avoslavn%C3%BD_chr%C3%A1m_svat%C3%BDch_Cyrila_a_Metod%C4%9Bje_(Praha)" TargetMode="External"/><Relationship Id="rId2" Type="http://schemas.openxmlformats.org/officeDocument/2006/relationships/hyperlink" Target="http://aktualne.centrum.cz/domaci/spolecnost/clanek.phtml?id=746332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archiv.radio.cz/cesky/lidice.phtml" TargetMode="External"/><Relationship Id="rId5" Type="http://schemas.openxmlformats.org/officeDocument/2006/relationships/hyperlink" Target="http://www.lidice.cz/obec/historie/Stemberka.html" TargetMode="External"/><Relationship Id="rId4" Type="http://schemas.openxmlformats.org/officeDocument/2006/relationships/hyperlink" Target="http://cs.wikipedia.org/wiki/Stann%C3%A9_pr%C3%A1v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458760127"/>
              </p:ext>
            </p:extLst>
          </p:nvPr>
        </p:nvGraphicFramePr>
        <p:xfrm>
          <a:off x="323850" y="2023533"/>
          <a:ext cx="8362950" cy="4639729"/>
        </p:xfrm>
        <a:graphic>
          <a:graphicData uri="http://schemas.openxmlformats.org/drawingml/2006/table">
            <a:tbl>
              <a:tblPr/>
              <a:tblGrid>
                <a:gridCol w="2132013"/>
                <a:gridCol w="6230937"/>
              </a:tblGrid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53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 (</a:t>
                      </a: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Atentát na Heydricha 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53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10028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přibližuje žákům nejvýznamnější akci československého nekomunistického odboje za druhé světové války. Jejím cílem je podnítit žáky k diskusi nad tímto tématem.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551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11. 6. 2013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09745" y="332656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595510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6864" cy="2595025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/>
              <a:t>ATENTÁT                 NA HEYDRICHA</a:t>
            </a:r>
            <a:endParaRPr lang="cs-CZ" sz="7200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79512" y="6254580"/>
            <a:ext cx="3744416" cy="3771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1"/>
                </a:solidFill>
              </a:rPr>
              <a:t>©Dušan Kráčmar 2013</a:t>
            </a:r>
            <a:endParaRPr lang="cs-CZ" sz="2000" dirty="0">
              <a:solidFill>
                <a:schemeClr val="tx1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131840" y="2780928"/>
            <a:ext cx="2880320" cy="3312368"/>
            <a:chOff x="3131840" y="2780928"/>
            <a:chExt cx="2880320" cy="3312368"/>
          </a:xfrm>
        </p:grpSpPr>
        <p:sp>
          <p:nvSpPr>
            <p:cNvPr id="5" name="Obdélník 4"/>
            <p:cNvSpPr/>
            <p:nvPr/>
          </p:nvSpPr>
          <p:spPr>
            <a:xfrm>
              <a:off x="3131840" y="2780928"/>
              <a:ext cx="2880320" cy="3312368"/>
            </a:xfrm>
            <a:prstGeom prst="rect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http://www.militaria.cz/userfiles/Image/clanky/Heydrich2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67189" y="2924944"/>
              <a:ext cx="2447173" cy="30243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8" name="Picture 4" descr="Soubor:Operace Anthropoid - Jozef Gabčík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046"/>
          <a:stretch/>
        </p:blipFill>
        <p:spPr bwMode="auto">
          <a:xfrm>
            <a:off x="539552" y="3252374"/>
            <a:ext cx="2088232" cy="214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Soubor:Operace Anthropoid - Jan Kubiš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52374"/>
            <a:ext cx="2088232" cy="2158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392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ÚVOD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628800"/>
            <a:ext cx="8640960" cy="51125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jednalo se o společnou akci zahraničního a domácího československého nekomunistického odboje uskutečněnou v květnu 1942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800" b="1" dirty="0">
                <a:solidFill>
                  <a:schemeClr val="tx1"/>
                </a:solidFill>
              </a:rPr>
              <a:t>a</a:t>
            </a:r>
            <a:r>
              <a:rPr lang="cs-CZ" sz="2800" b="1" dirty="0" smtClean="0">
                <a:solidFill>
                  <a:schemeClr val="tx1"/>
                </a:solidFill>
              </a:rPr>
              <a:t>tentát</a:t>
            </a:r>
            <a:r>
              <a:rPr lang="cs-CZ" sz="2800" dirty="0" smtClean="0">
                <a:solidFill>
                  <a:schemeClr val="tx1"/>
                </a:solidFill>
              </a:rPr>
              <a:t> – útok na život významné osoby provedený z politických důvodů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800" b="1" dirty="0">
                <a:solidFill>
                  <a:schemeClr val="tx1"/>
                </a:solidFill>
              </a:rPr>
              <a:t>o</a:t>
            </a:r>
            <a:r>
              <a:rPr lang="cs-CZ" sz="2800" b="1" dirty="0" smtClean="0">
                <a:solidFill>
                  <a:schemeClr val="tx1"/>
                </a:solidFill>
              </a:rPr>
              <a:t>dboj</a:t>
            </a:r>
            <a:r>
              <a:rPr lang="cs-CZ" sz="2800" dirty="0" smtClean="0">
                <a:solidFill>
                  <a:schemeClr val="tx1"/>
                </a:solidFill>
              </a:rPr>
              <a:t> – organizovaná forma boje proti vládnoucí moci za účelem jejího svržení, v průběhu druhé světové války lze odboj na našem území rozdělit podle dvou hledisek</a:t>
            </a:r>
          </a:p>
          <a:p>
            <a:pPr marL="800100" lvl="1" indent="-342900" algn="just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domácí x zahraniční</a:t>
            </a:r>
          </a:p>
          <a:p>
            <a:pPr marL="800100" lvl="1" indent="-342900" algn="just"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omunistický x nekomunistický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754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ÚVOD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628800"/>
            <a:ext cx="8640960" cy="51125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po tzv. </a:t>
            </a:r>
            <a:r>
              <a:rPr lang="cs-CZ" sz="2400" b="1" dirty="0" smtClean="0">
                <a:solidFill>
                  <a:schemeClr val="tx1"/>
                </a:solidFill>
              </a:rPr>
              <a:t>Mnichovském diktátu</a:t>
            </a:r>
            <a:r>
              <a:rPr lang="cs-CZ" sz="2400" dirty="0" smtClean="0">
                <a:solidFill>
                  <a:schemeClr val="tx1"/>
                </a:solidFill>
              </a:rPr>
              <a:t> z 30. 9. 1938 byla ČSR donucena přepustit své pohraniční oblasti fašistickému Německu, Maďarsku a Polsku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15. 3. 1939 Německo zabralo i zbytek našeho území a byl ustanoven </a:t>
            </a:r>
            <a:r>
              <a:rPr lang="cs-CZ" sz="2400" b="1" dirty="0" smtClean="0">
                <a:solidFill>
                  <a:schemeClr val="tx1"/>
                </a:solidFill>
              </a:rPr>
              <a:t>Protektorát Čechy – Morava, </a:t>
            </a:r>
            <a:r>
              <a:rPr lang="cs-CZ" sz="2400" dirty="0" smtClean="0">
                <a:solidFill>
                  <a:schemeClr val="tx1"/>
                </a:solidFill>
              </a:rPr>
              <a:t>Československo přestalo existovat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1. 9. 1939 začíná </a:t>
            </a:r>
            <a:r>
              <a:rPr lang="cs-CZ" sz="2400" b="1" dirty="0" smtClean="0">
                <a:solidFill>
                  <a:schemeClr val="tx1"/>
                </a:solidFill>
              </a:rPr>
              <a:t>druhá světová válka </a:t>
            </a:r>
            <a:r>
              <a:rPr lang="cs-CZ" sz="2400" dirty="0" smtClean="0">
                <a:solidFill>
                  <a:schemeClr val="tx1"/>
                </a:solidFill>
              </a:rPr>
              <a:t>(1939 – 1945), Německo v ní v prvních letech dosahuje velkých úspěchů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29. 9. 1941 nastupuje do funkce </a:t>
            </a:r>
            <a:r>
              <a:rPr lang="cs-CZ" sz="2400" b="1" dirty="0" smtClean="0">
                <a:solidFill>
                  <a:schemeClr val="tx1"/>
                </a:solidFill>
              </a:rPr>
              <a:t>říšského protektora </a:t>
            </a:r>
            <a:r>
              <a:rPr lang="cs-CZ" sz="2400" dirty="0" smtClean="0">
                <a:solidFill>
                  <a:schemeClr val="tx1"/>
                </a:solidFill>
              </a:rPr>
              <a:t>(do čela Protektorátu Č-M) </a:t>
            </a:r>
            <a:r>
              <a:rPr lang="cs-CZ" sz="2400" b="1" dirty="0" smtClean="0">
                <a:solidFill>
                  <a:schemeClr val="tx1"/>
                </a:solidFill>
              </a:rPr>
              <a:t>Reinhard Heydrich </a:t>
            </a:r>
            <a:r>
              <a:rPr lang="cs-CZ" sz="2400" dirty="0" smtClean="0">
                <a:solidFill>
                  <a:schemeClr val="tx1"/>
                </a:solidFill>
              </a:rPr>
              <a:t>– krutý nacista, který se netají záměrem zcela zlikvidovat český národ, a který ihned po svém nástupu zavádí krutý režim plný věznění a poprav skutečných i údajných odpůrců</a:t>
            </a:r>
            <a:r>
              <a:rPr lang="cs-CZ" sz="2400" b="1" dirty="0" smtClean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99527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ÚVOD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987824" y="6209928"/>
            <a:ext cx="3096344" cy="6480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400" b="1" dirty="0" smtClean="0">
                <a:solidFill>
                  <a:schemeClr val="tx1"/>
                </a:solidFill>
              </a:rPr>
              <a:t>Reinhard Heydrich</a:t>
            </a:r>
          </a:p>
        </p:txBody>
      </p:sp>
      <p:pic>
        <p:nvPicPr>
          <p:cNvPr id="1026" name="Picture 2" descr="Bundesarchiv Bild 146-1969-054-16, Reinhard Heydrich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0164" y="1700808"/>
            <a:ext cx="2952328" cy="4266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284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ÚVOD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745432"/>
            <a:ext cx="8640960" cy="51125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tx1"/>
                </a:solidFill>
              </a:rPr>
              <a:t>hned po okupaci </a:t>
            </a:r>
            <a:r>
              <a:rPr lang="cs-CZ" sz="2200" b="1" dirty="0" smtClean="0">
                <a:solidFill>
                  <a:schemeClr val="tx1"/>
                </a:solidFill>
              </a:rPr>
              <a:t>na jaře 1939</a:t>
            </a:r>
            <a:r>
              <a:rPr lang="cs-CZ" sz="2200" dirty="0" smtClean="0">
                <a:solidFill>
                  <a:schemeClr val="tx1"/>
                </a:solidFill>
              </a:rPr>
              <a:t> se na našem území začal formovat protifašistický </a:t>
            </a:r>
            <a:r>
              <a:rPr lang="cs-CZ" sz="2200" b="1" dirty="0" smtClean="0">
                <a:solidFill>
                  <a:schemeClr val="tx1"/>
                </a:solidFill>
              </a:rPr>
              <a:t>odboj</a:t>
            </a:r>
            <a:r>
              <a:rPr lang="cs-CZ" sz="2200" dirty="0" smtClean="0">
                <a:solidFill>
                  <a:schemeClr val="tx1"/>
                </a:solidFill>
              </a:rPr>
              <a:t> s hlavním cílem obnovy demokratického Československa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</a:rPr>
              <a:t>v</a:t>
            </a:r>
            <a:r>
              <a:rPr lang="cs-CZ" sz="2200" dirty="0" smtClean="0">
                <a:solidFill>
                  <a:schemeClr val="tx1"/>
                </a:solidFill>
              </a:rPr>
              <a:t>e stejné době se dostává do ilegality (zakázána činnost) i Komunistická strana Československa – pracuje dál tajně, do aktivního odboje se však pouští až v roce 1941 po napadení SSSR Německem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</a:rPr>
              <a:t>v</a:t>
            </a:r>
            <a:r>
              <a:rPr lang="cs-CZ" sz="2200" dirty="0" smtClean="0">
                <a:solidFill>
                  <a:schemeClr val="tx1"/>
                </a:solidFill>
              </a:rPr>
              <a:t> odboji jsou tajně zapojeni i někteří vedoucí představitelé Protektorátu Čechy – Morava (např. předseda vlády Alois Eliáš)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200" b="1" dirty="0" smtClean="0">
                <a:solidFill>
                  <a:schemeClr val="tx1"/>
                </a:solidFill>
              </a:rPr>
              <a:t>odboj</a:t>
            </a:r>
            <a:r>
              <a:rPr lang="cs-CZ" sz="2200" dirty="0" smtClean="0">
                <a:solidFill>
                  <a:schemeClr val="tx1"/>
                </a:solidFill>
              </a:rPr>
              <a:t> se formoval i </a:t>
            </a:r>
            <a:r>
              <a:rPr lang="cs-CZ" sz="2200" b="1" dirty="0" smtClean="0">
                <a:solidFill>
                  <a:schemeClr val="tx1"/>
                </a:solidFill>
              </a:rPr>
              <a:t>za hranicemi někdejšího Československa</a:t>
            </a:r>
            <a:r>
              <a:rPr lang="cs-CZ" sz="2200" dirty="0" smtClean="0">
                <a:solidFill>
                  <a:schemeClr val="tx1"/>
                </a:solidFill>
              </a:rPr>
              <a:t> – organizovali jej politici, kteří tam byli nuceni uprchnout, nekomunistický měl sídlo </a:t>
            </a:r>
            <a:r>
              <a:rPr lang="cs-CZ" sz="2200" b="1" dirty="0" smtClean="0">
                <a:solidFill>
                  <a:schemeClr val="tx1"/>
                </a:solidFill>
              </a:rPr>
              <a:t>v Londýně </a:t>
            </a:r>
            <a:r>
              <a:rPr lang="cs-CZ" sz="2200" dirty="0" smtClean="0">
                <a:solidFill>
                  <a:schemeClr val="tx1"/>
                </a:solidFill>
              </a:rPr>
              <a:t>(v čele stál Edvard Beneš), komunistický pak </a:t>
            </a:r>
            <a:r>
              <a:rPr lang="cs-CZ" sz="2200" b="1" dirty="0" smtClean="0">
                <a:solidFill>
                  <a:schemeClr val="tx1"/>
                </a:solidFill>
              </a:rPr>
              <a:t>v Moskvě</a:t>
            </a:r>
            <a:r>
              <a:rPr lang="cs-CZ" sz="2200" dirty="0" smtClean="0">
                <a:solidFill>
                  <a:schemeClr val="tx1"/>
                </a:solidFill>
              </a:rPr>
              <a:t> (v čele Klement Gottwald) </a:t>
            </a:r>
          </a:p>
          <a:p>
            <a:pPr algn="just"/>
            <a:endParaRPr lang="cs-CZ" sz="28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418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PŘÍPRAVA ATENTÁTU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1520" y="1745432"/>
            <a:ext cx="8640960" cy="51125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zahraniční odboj v Londýně už od roku 1940 vysílal do Protektorátu osoby, které prošly speciálním výcvikem a měli za úkol dopouštět se diverzních a sabotážních akcí, tj. narušovat a poškozovat chod německého hospodářství nebo armády (např. likvidace vlaků, výroby v továrnách atd.)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po nástupu Reinharda Heydricha do funkce Říšského protektora v roce 1941 je v Londýně rozhodnuto o realizaci operace </a:t>
            </a:r>
            <a:r>
              <a:rPr lang="cs-CZ" sz="2400" b="1" dirty="0" smtClean="0">
                <a:solidFill>
                  <a:schemeClr val="tx1"/>
                </a:solidFill>
              </a:rPr>
              <a:t>ANTHROPOID </a:t>
            </a:r>
            <a:r>
              <a:rPr lang="cs-CZ" sz="2400" dirty="0" smtClean="0">
                <a:solidFill>
                  <a:schemeClr val="tx1"/>
                </a:solidFill>
              </a:rPr>
              <a:t>– cílem bylo </a:t>
            </a:r>
            <a:r>
              <a:rPr lang="cs-CZ" sz="2400" b="1" dirty="0" smtClean="0">
                <a:solidFill>
                  <a:schemeClr val="tx1"/>
                </a:solidFill>
              </a:rPr>
              <a:t>spáchání atentátu na Reinharda Heydricha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ro uskutečnění této operace byli nakonec vybráni </a:t>
            </a:r>
            <a:r>
              <a:rPr lang="cs-CZ" sz="2400" b="1" dirty="0" smtClean="0">
                <a:solidFill>
                  <a:schemeClr val="tx1"/>
                </a:solidFill>
              </a:rPr>
              <a:t>Jan Kubiš a Josef Gabčík</a:t>
            </a:r>
            <a:r>
              <a:rPr lang="cs-CZ" sz="2400" dirty="0" smtClean="0">
                <a:solidFill>
                  <a:schemeClr val="tx1"/>
                </a:solidFill>
              </a:rPr>
              <a:t>  </a:t>
            </a:r>
            <a:r>
              <a:rPr lang="cs-CZ" sz="2400" b="1" dirty="0" smtClean="0">
                <a:solidFill>
                  <a:schemeClr val="tx1"/>
                </a:solidFill>
              </a:rPr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074549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PŘÍPRAVA ATENTÁTU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0" y="3356992"/>
            <a:ext cx="3945575" cy="3384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narozen v roce 1913 v Dolních Vilémovicích poblíž Třebíče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p</a:t>
            </a:r>
            <a:r>
              <a:rPr lang="cs-CZ" sz="2000" dirty="0" smtClean="0">
                <a:solidFill>
                  <a:schemeClr val="tx1"/>
                </a:solidFill>
              </a:rPr>
              <a:t>říslušník čs. armády, v roce 1939 uprchl do Polska, bojoval ve francouzské armádě a po její porážce se roku 1940 dostal do Anglie, kde prošel speciálním výcvikem    </a:t>
            </a:r>
            <a:r>
              <a:rPr lang="cs-CZ" sz="2000" b="1" dirty="0" smtClean="0">
                <a:solidFill>
                  <a:schemeClr val="tx1"/>
                </a:solidFill>
              </a:rPr>
              <a:t>         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b="1" dirty="0" smtClean="0">
                <a:solidFill>
                  <a:schemeClr val="tx1"/>
                </a:solidFill>
              </a:rPr>
              <a:t>  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5138075" y="3356992"/>
            <a:ext cx="3774735" cy="3384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n</a:t>
            </a:r>
            <a:r>
              <a:rPr lang="cs-CZ" sz="2000" dirty="0" smtClean="0">
                <a:solidFill>
                  <a:schemeClr val="tx1"/>
                </a:solidFill>
              </a:rPr>
              <a:t>arozen v roce 1912 v </a:t>
            </a:r>
            <a:r>
              <a:rPr lang="cs-CZ" sz="2000" dirty="0">
                <a:solidFill>
                  <a:schemeClr val="tx1"/>
                </a:solidFill>
              </a:rPr>
              <a:t>P</a:t>
            </a:r>
            <a:r>
              <a:rPr lang="cs-CZ" sz="2000" dirty="0" smtClean="0">
                <a:solidFill>
                  <a:schemeClr val="tx1"/>
                </a:solidFill>
              </a:rPr>
              <a:t>oluvsie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u Žiliny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p</a:t>
            </a:r>
            <a:r>
              <a:rPr lang="cs-CZ" sz="2000" dirty="0" smtClean="0">
                <a:solidFill>
                  <a:schemeClr val="tx1"/>
                </a:solidFill>
              </a:rPr>
              <a:t>říslušník čs. armády, po okupaci se dopouští sabotáží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stejně jako Kubiš se přes Polsko a Francii dostává do Velké Británie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a prodělává speciální výcvik</a:t>
            </a:r>
            <a:r>
              <a:rPr lang="cs-CZ" sz="2400" b="1" dirty="0" smtClean="0">
                <a:solidFill>
                  <a:schemeClr val="tx1"/>
                </a:solidFill>
              </a:rPr>
              <a:t>  </a:t>
            </a:r>
            <a:r>
              <a:rPr lang="cs-CZ" sz="2400" dirty="0" smtClean="0">
                <a:solidFill>
                  <a:schemeClr val="tx1"/>
                </a:solidFill>
              </a:rPr>
              <a:t>   </a:t>
            </a:r>
          </a:p>
        </p:txBody>
      </p:sp>
      <p:pic>
        <p:nvPicPr>
          <p:cNvPr id="2050" name="Picture 2" descr="Soubor:Operace Anthropoid - Jan Kubiš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93" y="1587200"/>
            <a:ext cx="1638722" cy="1693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Operace Anthropoid - Jozef Gabčík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635101"/>
            <a:ext cx="1244467" cy="1659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1842615" y="2573404"/>
            <a:ext cx="1656183" cy="3771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solidFill>
                  <a:schemeClr val="tx1"/>
                </a:solidFill>
              </a:rPr>
              <a:t>JAN KUBIŠ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5138076" y="2622675"/>
            <a:ext cx="2160240" cy="3771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solidFill>
                  <a:schemeClr val="tx1"/>
                </a:solidFill>
              </a:rPr>
              <a:t>JOSEF GABČÍK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41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VÝSADEK OPERACE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5865" y="1668996"/>
            <a:ext cx="6706375" cy="49283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o</a:t>
            </a:r>
            <a:r>
              <a:rPr lang="cs-CZ" sz="2000" dirty="0" smtClean="0">
                <a:solidFill>
                  <a:schemeClr val="tx1"/>
                </a:solidFill>
              </a:rPr>
              <a:t>ba účastníci operace byly na našem území </a:t>
            </a:r>
            <a:r>
              <a:rPr lang="cs-CZ" sz="2000" b="1" dirty="0" smtClean="0">
                <a:solidFill>
                  <a:schemeClr val="tx1"/>
                </a:solidFill>
              </a:rPr>
              <a:t>vysazen</a:t>
            </a:r>
            <a:r>
              <a:rPr lang="cs-CZ" sz="2000" dirty="0" smtClean="0">
                <a:solidFill>
                  <a:schemeClr val="tx1"/>
                </a:solidFill>
              </a:rPr>
              <a:t>i spolu s účastníky operací Silver A a Silver B (ty měly plnit jiné úkoly) </a:t>
            </a:r>
            <a:r>
              <a:rPr lang="cs-CZ" sz="2000" b="1" dirty="0" smtClean="0">
                <a:solidFill>
                  <a:schemeClr val="tx1"/>
                </a:solidFill>
              </a:rPr>
              <a:t>29. 12. 1941 </a:t>
            </a:r>
            <a:r>
              <a:rPr lang="cs-CZ" sz="2000" dirty="0" smtClean="0">
                <a:solidFill>
                  <a:schemeClr val="tx1"/>
                </a:solidFill>
              </a:rPr>
              <a:t>poblíž Prahy u obce </a:t>
            </a:r>
            <a:r>
              <a:rPr lang="cs-CZ" sz="2000" dirty="0">
                <a:solidFill>
                  <a:schemeClr val="tx1"/>
                </a:solidFill>
              </a:rPr>
              <a:t>N</a:t>
            </a:r>
            <a:r>
              <a:rPr lang="cs-CZ" sz="2000" dirty="0" smtClean="0">
                <a:solidFill>
                  <a:schemeClr val="tx1"/>
                </a:solidFill>
              </a:rPr>
              <a:t>ehvizdy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v Praze pak atentátníci navázali </a:t>
            </a:r>
            <a:r>
              <a:rPr lang="cs-CZ" sz="2000" b="1" dirty="0" smtClean="0">
                <a:solidFill>
                  <a:schemeClr val="tx1"/>
                </a:solidFill>
              </a:rPr>
              <a:t>spolupráci s domácím odbojem, </a:t>
            </a:r>
            <a:r>
              <a:rPr lang="cs-CZ" sz="2000" dirty="0" smtClean="0">
                <a:solidFill>
                  <a:schemeClr val="tx1"/>
                </a:solidFill>
              </a:rPr>
              <a:t>především s </a:t>
            </a:r>
            <a:r>
              <a:rPr lang="cs-CZ" sz="2000" b="1" dirty="0" smtClean="0">
                <a:solidFill>
                  <a:schemeClr val="tx1"/>
                </a:solidFill>
              </a:rPr>
              <a:t>Obcí sokolskou v odboji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Gabčík s Kubišem postupně připravili podrobný plán atentátu, i přes původní snahu o co maximální utajení, přibrali jako přímého účastníka atentátu </a:t>
            </a:r>
            <a:r>
              <a:rPr lang="cs-CZ" sz="2000" b="1" dirty="0" smtClean="0">
                <a:solidFill>
                  <a:schemeClr val="tx1"/>
                </a:solidFill>
              </a:rPr>
              <a:t>Josefa Valčíka, </a:t>
            </a:r>
            <a:r>
              <a:rPr lang="cs-CZ" sz="2000" dirty="0" smtClean="0">
                <a:solidFill>
                  <a:schemeClr val="tx1"/>
                </a:solidFill>
              </a:rPr>
              <a:t>příslušníka výsadku Silver A 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za </a:t>
            </a:r>
            <a:r>
              <a:rPr lang="cs-CZ" sz="2000" b="1" dirty="0" smtClean="0">
                <a:solidFill>
                  <a:schemeClr val="tx1"/>
                </a:solidFill>
              </a:rPr>
              <a:t>místo atentátu</a:t>
            </a:r>
            <a:r>
              <a:rPr lang="cs-CZ" sz="2000" dirty="0" smtClean="0">
                <a:solidFill>
                  <a:schemeClr val="tx1"/>
                </a:solidFill>
              </a:rPr>
              <a:t> byla vybrána </a:t>
            </a:r>
            <a:r>
              <a:rPr lang="cs-CZ" sz="2000" b="1" dirty="0" smtClean="0">
                <a:solidFill>
                  <a:schemeClr val="tx1"/>
                </a:solidFill>
              </a:rPr>
              <a:t>křižovatka</a:t>
            </a:r>
            <a:r>
              <a:rPr lang="cs-CZ" sz="2000" dirty="0" smtClean="0">
                <a:solidFill>
                  <a:schemeClr val="tx1"/>
                </a:solidFill>
              </a:rPr>
              <a:t> v pražské čtvrti </a:t>
            </a:r>
            <a:r>
              <a:rPr lang="cs-CZ" sz="2000" b="1" dirty="0" smtClean="0">
                <a:solidFill>
                  <a:schemeClr val="tx1"/>
                </a:solidFill>
              </a:rPr>
              <a:t>Kobylisy, </a:t>
            </a:r>
            <a:r>
              <a:rPr lang="cs-CZ" sz="2000" dirty="0" smtClean="0">
                <a:solidFill>
                  <a:schemeClr val="tx1"/>
                </a:solidFill>
              </a:rPr>
              <a:t>přes kterou Heydrich do Prahy ze svého sídla na zámku v Panenských Břežanech (14 km severně od Prahy)  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b="1" dirty="0" smtClean="0">
                <a:solidFill>
                  <a:schemeClr val="tx1"/>
                </a:solidFill>
              </a:rPr>
              <a:t>         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b="1" dirty="0" smtClean="0">
                <a:solidFill>
                  <a:schemeClr val="tx1"/>
                </a:solidFill>
              </a:rPr>
              <a:t>  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7151302" y="2492896"/>
            <a:ext cx="1682155" cy="2863206"/>
            <a:chOff x="7138317" y="1844824"/>
            <a:chExt cx="1682155" cy="2863206"/>
          </a:xfrm>
        </p:grpSpPr>
        <p:pic>
          <p:nvPicPr>
            <p:cNvPr id="9218" name="Picture 2" descr="http://upload.wikimedia.org/wikipedia/commons/e/ef/Josef_Val%C4%8D%C3%ADk.jp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38317" y="1844824"/>
              <a:ext cx="1666875" cy="24860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Podnadpis 2"/>
            <p:cNvSpPr txBox="1">
              <a:spLocks/>
            </p:cNvSpPr>
            <p:nvPr/>
          </p:nvSpPr>
          <p:spPr>
            <a:xfrm>
              <a:off x="7164288" y="4330850"/>
              <a:ext cx="1656184" cy="377180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000" dirty="0" smtClean="0">
                  <a:solidFill>
                    <a:schemeClr val="tx1"/>
                  </a:solidFill>
                </a:rPr>
                <a:t>Josef Valčík</a:t>
              </a:r>
              <a:endParaRPr lang="cs-CZ" sz="20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71223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PROVEDENÍ AKCE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79512" y="1556792"/>
            <a:ext cx="8650591" cy="45683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samotný atentát se pak uskutečnil </a:t>
            </a:r>
            <a:r>
              <a:rPr lang="cs-CZ" sz="2000" b="1" dirty="0" smtClean="0">
                <a:solidFill>
                  <a:schemeClr val="tx1"/>
                </a:solidFill>
              </a:rPr>
              <a:t>27. 5. 1941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1"/>
                </a:solidFill>
              </a:rPr>
              <a:t>Heydrich cestoval</a:t>
            </a:r>
            <a:r>
              <a:rPr lang="cs-CZ" sz="2000" dirty="0" smtClean="0">
                <a:solidFill>
                  <a:schemeClr val="tx1"/>
                </a:solidFill>
              </a:rPr>
              <a:t> toho dne v otevřeném </a:t>
            </a:r>
            <a:r>
              <a:rPr lang="cs-CZ" sz="2000" b="1" dirty="0" smtClean="0">
                <a:solidFill>
                  <a:schemeClr val="tx1"/>
                </a:solidFill>
              </a:rPr>
              <a:t>neopancéřovaném Mercedesu bez doprovodné eskorty</a:t>
            </a:r>
            <a:r>
              <a:rPr lang="cs-CZ" sz="2000" dirty="0" smtClean="0">
                <a:solidFill>
                  <a:schemeClr val="tx1"/>
                </a:solidFill>
              </a:rPr>
              <a:t> do Prahy, odkud měl odletět do </a:t>
            </a:r>
            <a:r>
              <a:rPr lang="cs-CZ" sz="2000" dirty="0">
                <a:solidFill>
                  <a:schemeClr val="tx1"/>
                </a:solidFill>
              </a:rPr>
              <a:t>B</a:t>
            </a:r>
            <a:r>
              <a:rPr lang="cs-CZ" sz="2000" dirty="0" smtClean="0">
                <a:solidFill>
                  <a:schemeClr val="tx1"/>
                </a:solidFill>
              </a:rPr>
              <a:t>erlína na schůzku s Hitlerem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podle původního plánu měl být Heydrich zastřelen </a:t>
            </a:r>
            <a:r>
              <a:rPr lang="cs-CZ" sz="2000" dirty="0">
                <a:solidFill>
                  <a:schemeClr val="tx1"/>
                </a:solidFill>
              </a:rPr>
              <a:t>G</a:t>
            </a:r>
            <a:r>
              <a:rPr lang="cs-CZ" sz="2000" dirty="0" smtClean="0">
                <a:solidFill>
                  <a:schemeClr val="tx1"/>
                </a:solidFill>
              </a:rPr>
              <a:t>abčíkovým samopalem poté, co dostane od Valčíka stojícího opodál signál, že vůz se blíží; Kubiš měl pak celou akci jen jistit s připraveným ručním granátem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tx1"/>
                </a:solidFill>
              </a:rPr>
              <a:t>samopal</a:t>
            </a:r>
            <a:r>
              <a:rPr lang="cs-CZ" sz="2000" dirty="0" smtClean="0">
                <a:solidFill>
                  <a:schemeClr val="tx1"/>
                </a:solidFill>
              </a:rPr>
              <a:t> však v akci samotné </a:t>
            </a:r>
            <a:r>
              <a:rPr lang="cs-CZ" sz="2000" b="1" dirty="0" smtClean="0">
                <a:solidFill>
                  <a:schemeClr val="tx1"/>
                </a:solidFill>
              </a:rPr>
              <a:t>Gabčíkovi selhal</a:t>
            </a:r>
            <a:r>
              <a:rPr lang="cs-CZ" sz="2000" dirty="0" smtClean="0">
                <a:solidFill>
                  <a:schemeClr val="tx1"/>
                </a:solidFill>
              </a:rPr>
              <a:t>, proto byl </a:t>
            </a:r>
            <a:r>
              <a:rPr lang="cs-CZ" sz="2000" b="1" dirty="0" smtClean="0">
                <a:solidFill>
                  <a:schemeClr val="tx1"/>
                </a:solidFill>
              </a:rPr>
              <a:t>Kubiš nucen použít ruční granát</a:t>
            </a:r>
            <a:r>
              <a:rPr lang="cs-CZ" sz="2000" dirty="0" smtClean="0">
                <a:solidFill>
                  <a:schemeClr val="tx1"/>
                </a:solidFill>
              </a:rPr>
              <a:t>, která vybuchl poblíž zadní pneumatiky vozidla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granát rozbil skla u projíždějící tramvaje a </a:t>
            </a:r>
            <a:r>
              <a:rPr lang="cs-CZ" sz="2000" b="1" dirty="0" smtClean="0">
                <a:solidFill>
                  <a:schemeClr val="tx1"/>
                </a:solidFill>
              </a:rPr>
              <a:t>zranil jak Heydricha, tak i samotného Kubiše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v nastalém zmatku se Kubišovi podařilo utéci na předem připraveném kole, Gabčík pak utekl pronásledujícímu Heydrichovu řidiči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z</a:t>
            </a:r>
            <a:r>
              <a:rPr lang="cs-CZ" sz="2000" dirty="0" smtClean="0">
                <a:solidFill>
                  <a:schemeClr val="tx1"/>
                </a:solidFill>
              </a:rPr>
              <a:t>raněný Heydrich byl převezen do nemocnice Na Bulovce     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b="1" dirty="0" smtClean="0">
                <a:solidFill>
                  <a:schemeClr val="tx1"/>
                </a:solidFill>
              </a:rPr>
              <a:t>         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b="1" dirty="0" smtClean="0">
                <a:solidFill>
                  <a:schemeClr val="tx1"/>
                </a:solidFill>
              </a:rPr>
              <a:t>  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300670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PROVEDENÍ AKCE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982649" y="5877272"/>
            <a:ext cx="2915816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000" dirty="0">
                <a:solidFill>
                  <a:schemeClr val="tx1"/>
                </a:solidFill>
              </a:rPr>
              <a:t>m</a:t>
            </a:r>
            <a:r>
              <a:rPr lang="cs-CZ" sz="2000" dirty="0" smtClean="0">
                <a:solidFill>
                  <a:schemeClr val="tx1"/>
                </a:solidFill>
              </a:rPr>
              <a:t>ísto atentátu na mapě      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</a:t>
            </a:r>
            <a:r>
              <a:rPr lang="cs-CZ" sz="2000" b="1" dirty="0" smtClean="0">
                <a:solidFill>
                  <a:schemeClr val="tx1"/>
                </a:solidFill>
              </a:rPr>
              <a:t>         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b="1" dirty="0" smtClean="0">
                <a:solidFill>
                  <a:schemeClr val="tx1"/>
                </a:solidFill>
              </a:rPr>
              <a:t>  </a:t>
            </a:r>
            <a:r>
              <a:rPr lang="cs-CZ" sz="2000" dirty="0" smtClean="0">
                <a:solidFill>
                  <a:schemeClr val="tx1"/>
                </a:solidFill>
              </a:rPr>
              <a:t>   </a:t>
            </a:r>
          </a:p>
        </p:txBody>
      </p:sp>
      <p:grpSp>
        <p:nvGrpSpPr>
          <p:cNvPr id="25" name="Skupina 24"/>
          <p:cNvGrpSpPr/>
          <p:nvPr/>
        </p:nvGrpSpPr>
        <p:grpSpPr>
          <a:xfrm>
            <a:off x="539552" y="1648399"/>
            <a:ext cx="5184576" cy="4949013"/>
            <a:chOff x="6101916" y="3789040"/>
            <a:chExt cx="2736304" cy="2611979"/>
          </a:xfrm>
        </p:grpSpPr>
        <p:pic>
          <p:nvPicPr>
            <p:cNvPr id="23" name="Picture 2" descr="http://weber.fzu.cz/obecne/mapa/mapa-praha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1916" y="3789040"/>
              <a:ext cx="2736304" cy="26119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Elipsa 11"/>
            <p:cNvSpPr/>
            <p:nvPr/>
          </p:nvSpPr>
          <p:spPr>
            <a:xfrm rot="4317888">
              <a:off x="8010482" y="4327726"/>
              <a:ext cx="60019" cy="4958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  <a:scene3d>
              <a:camera prst="orthographicFront">
                <a:rot lat="0" lon="0" rev="90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511966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PROVEDENÍ AKCE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339752" y="6093296"/>
            <a:ext cx="4032448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poničený vůz </a:t>
            </a:r>
            <a:r>
              <a:rPr lang="cs-CZ" sz="1600" dirty="0" smtClean="0">
                <a:solidFill>
                  <a:schemeClr val="tx1"/>
                </a:solidFill>
              </a:rPr>
              <a:t>v křižovatce po atentátu </a:t>
            </a:r>
            <a:r>
              <a:rPr lang="cs-CZ" sz="1600" dirty="0" smtClean="0">
                <a:solidFill>
                  <a:schemeClr val="tx1"/>
                </a:solidFill>
              </a:rPr>
              <a:t>       </a:t>
            </a:r>
            <a:r>
              <a:rPr lang="cs-CZ" sz="1600" b="1" dirty="0" smtClean="0">
                <a:solidFill>
                  <a:schemeClr val="tx1"/>
                </a:solidFill>
              </a:rPr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    </a:t>
            </a:r>
            <a:r>
              <a:rPr lang="cs-CZ" sz="1600" b="1" dirty="0" smtClean="0">
                <a:solidFill>
                  <a:schemeClr val="tx1"/>
                </a:solidFill>
              </a:rPr>
              <a:t>         </a:t>
            </a:r>
            <a:r>
              <a:rPr lang="cs-CZ" sz="1600" dirty="0" smtClean="0">
                <a:solidFill>
                  <a:schemeClr val="tx1"/>
                </a:solidFill>
              </a:rPr>
              <a:t>  </a:t>
            </a:r>
            <a:r>
              <a:rPr lang="cs-CZ" sz="1600" b="1" dirty="0" smtClean="0">
                <a:solidFill>
                  <a:schemeClr val="tx1"/>
                </a:solidFill>
              </a:rPr>
              <a:t>  </a:t>
            </a:r>
            <a:r>
              <a:rPr lang="cs-CZ" sz="1600" dirty="0" smtClean="0">
                <a:solidFill>
                  <a:schemeClr val="tx1"/>
                </a:solidFill>
              </a:rPr>
              <a:t>   </a:t>
            </a:r>
            <a:endParaRPr lang="cs-CZ" sz="1600" dirty="0" smtClean="0">
              <a:solidFill>
                <a:schemeClr val="tx1"/>
              </a:solidFill>
            </a:endParaRPr>
          </a:p>
        </p:txBody>
      </p:sp>
      <p:pic>
        <p:nvPicPr>
          <p:cNvPr id="9" name="obrázek 10" descr="Soubor:Bundesarchiv Bild 146-1972-039-44, Heydrich-Attentat.jpg">
            <a:hlinkClick r:id="rId3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79712" y="1988840"/>
            <a:ext cx="5406411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4483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SITUACE PO ATENTÁTU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98062" y="1700808"/>
            <a:ext cx="8650591" cy="48245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1800" b="1" dirty="0">
                <a:solidFill>
                  <a:schemeClr val="tx1"/>
                </a:solidFill>
              </a:rPr>
              <a:t>H</a:t>
            </a:r>
            <a:r>
              <a:rPr lang="cs-CZ" sz="1800" b="1" dirty="0" smtClean="0">
                <a:solidFill>
                  <a:schemeClr val="tx1"/>
                </a:solidFill>
              </a:rPr>
              <a:t>eydrich</a:t>
            </a:r>
            <a:r>
              <a:rPr lang="cs-CZ" sz="1800" dirty="0" smtClean="0">
                <a:solidFill>
                  <a:schemeClr val="tx1"/>
                </a:solidFill>
              </a:rPr>
              <a:t> utrpěl těžká poranění (mj. protržená bránice, poškozená slezina, poranění plíce), dostal otravu krve a následně </a:t>
            </a:r>
            <a:r>
              <a:rPr lang="cs-CZ" sz="1800" b="1" dirty="0" smtClean="0">
                <a:solidFill>
                  <a:schemeClr val="tx1"/>
                </a:solidFill>
              </a:rPr>
              <a:t>4. 6. 1942 v nemocnici umírá, </a:t>
            </a:r>
            <a:r>
              <a:rPr lang="cs-CZ" sz="1800" dirty="0" smtClean="0">
                <a:solidFill>
                  <a:schemeClr val="tx1"/>
                </a:solidFill>
              </a:rPr>
              <a:t>je pohřben se všemi státnickými poctami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gestapo při vyšetřování rozpoutalo v Protektorátu teror, na údaje vedoucí k dopadení pachatelů vypsalo odměnu 10 milionů korun </a:t>
            </a:r>
            <a:r>
              <a:rPr lang="cs-CZ" sz="1800" b="1" dirty="0" smtClean="0">
                <a:solidFill>
                  <a:schemeClr val="tx1"/>
                </a:solidFill>
              </a:rPr>
              <a:t> </a:t>
            </a:r>
          </a:p>
          <a:p>
            <a:pPr algn="just"/>
            <a:r>
              <a:rPr lang="cs-CZ" sz="2200" b="1" dirty="0" smtClean="0">
                <a:solidFill>
                  <a:schemeClr val="tx1"/>
                </a:solidFill>
              </a:rPr>
              <a:t>     </a:t>
            </a:r>
            <a:r>
              <a:rPr lang="cs-CZ" sz="2200" dirty="0" smtClean="0">
                <a:solidFill>
                  <a:schemeClr val="tx1"/>
                </a:solidFill>
              </a:rPr>
              <a:t>  </a:t>
            </a:r>
            <a:r>
              <a:rPr lang="cs-CZ" sz="2200" b="1" dirty="0" smtClean="0">
                <a:solidFill>
                  <a:schemeClr val="tx1"/>
                </a:solidFill>
              </a:rPr>
              <a:t>  </a:t>
            </a:r>
            <a:r>
              <a:rPr lang="cs-CZ" sz="2200" dirty="0" smtClean="0">
                <a:solidFill>
                  <a:schemeClr val="tx1"/>
                </a:solidFill>
              </a:rPr>
              <a:t>   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6228184" y="3032452"/>
            <a:ext cx="2808312" cy="3744416"/>
            <a:chOff x="6228184" y="3113584"/>
            <a:chExt cx="2808312" cy="3744416"/>
          </a:xfrm>
        </p:grpSpPr>
        <p:pic>
          <p:nvPicPr>
            <p:cNvPr id="14338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4" y="3113584"/>
              <a:ext cx="2808312" cy="3744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" name="Ovál 2"/>
            <p:cNvSpPr/>
            <p:nvPr/>
          </p:nvSpPr>
          <p:spPr>
            <a:xfrm>
              <a:off x="6876256" y="3321491"/>
              <a:ext cx="1684365" cy="43204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nice se šipkou 5"/>
            <p:cNvCxnSpPr/>
            <p:nvPr/>
          </p:nvCxnSpPr>
          <p:spPr>
            <a:xfrm>
              <a:off x="7308304" y="3717032"/>
              <a:ext cx="0" cy="28803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se šipkou 9"/>
            <p:cNvCxnSpPr/>
            <p:nvPr/>
          </p:nvCxnSpPr>
          <p:spPr>
            <a:xfrm>
              <a:off x="8172400" y="3717032"/>
              <a:ext cx="0" cy="288032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Podnadpis 2"/>
          <p:cNvSpPr txBox="1">
            <a:spLocks/>
          </p:cNvSpPr>
          <p:nvPr/>
        </p:nvSpPr>
        <p:spPr>
          <a:xfrm>
            <a:off x="2803798" y="6273316"/>
            <a:ext cx="3672408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chemeClr val="tx1"/>
                </a:solidFill>
              </a:rPr>
              <a:t>Protektorátní časopis vyjádřil skrytě své mínění (???)       </a:t>
            </a:r>
            <a:r>
              <a:rPr lang="cs-CZ" sz="1200" b="1" dirty="0" smtClean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    </a:t>
            </a:r>
            <a:r>
              <a:rPr lang="cs-CZ" sz="1200" b="1" dirty="0" smtClean="0">
                <a:solidFill>
                  <a:schemeClr val="tx1"/>
                </a:solidFill>
              </a:rPr>
              <a:t>         </a:t>
            </a:r>
            <a:r>
              <a:rPr lang="cs-CZ" sz="1200" dirty="0" smtClean="0">
                <a:solidFill>
                  <a:schemeClr val="tx1"/>
                </a:solidFill>
              </a:rPr>
              <a:t>  </a:t>
            </a:r>
            <a:r>
              <a:rPr lang="cs-CZ" sz="1200" b="1" dirty="0" smtClean="0">
                <a:solidFill>
                  <a:schemeClr val="tx1"/>
                </a:solidFill>
              </a:rPr>
              <a:t>  </a:t>
            </a:r>
            <a:r>
              <a:rPr lang="cs-CZ" sz="1200" dirty="0" smtClean="0">
                <a:solidFill>
                  <a:schemeClr val="tx1"/>
                </a:solidFill>
              </a:rPr>
              <a:t>   </a:t>
            </a: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119201" y="4728456"/>
            <a:ext cx="2808312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solidFill>
                  <a:schemeClr val="tx1"/>
                </a:solidFill>
              </a:rPr>
              <a:t>Heydrichův pohřeb</a:t>
            </a:r>
            <a:r>
              <a:rPr lang="cs-CZ" sz="1200" dirty="0" smtClean="0">
                <a:solidFill>
                  <a:schemeClr val="tx1"/>
                </a:solidFill>
              </a:rPr>
              <a:t>       </a:t>
            </a:r>
            <a:r>
              <a:rPr lang="cs-CZ" sz="1200" b="1" dirty="0" smtClean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    </a:t>
            </a:r>
            <a:r>
              <a:rPr lang="cs-CZ" sz="1200" b="1" dirty="0" smtClean="0">
                <a:solidFill>
                  <a:schemeClr val="tx1"/>
                </a:solidFill>
              </a:rPr>
              <a:t>         </a:t>
            </a:r>
            <a:r>
              <a:rPr lang="cs-CZ" sz="1200" dirty="0" smtClean="0">
                <a:solidFill>
                  <a:schemeClr val="tx1"/>
                </a:solidFill>
              </a:rPr>
              <a:t>  </a:t>
            </a:r>
            <a:r>
              <a:rPr lang="cs-CZ" sz="1200" b="1" dirty="0" smtClean="0">
                <a:solidFill>
                  <a:schemeClr val="tx1"/>
                </a:solidFill>
              </a:rPr>
              <a:t>  </a:t>
            </a:r>
            <a:r>
              <a:rPr lang="cs-CZ" sz="1200" dirty="0" smtClean="0">
                <a:solidFill>
                  <a:schemeClr val="tx1"/>
                </a:solidFill>
              </a:rPr>
              <a:t>   </a:t>
            </a: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833" y="3299673"/>
            <a:ext cx="2353966" cy="1541848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953" y="5176972"/>
            <a:ext cx="2167384" cy="1470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248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SITUACE PO ATENTÁTU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98061" y="1844824"/>
            <a:ext cx="8650591" cy="48245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tx1"/>
                </a:solidFill>
              </a:rPr>
              <a:t>tři atentátníci spolu s dalšími čtyřmi výsadkáři se po činu ukryli v podzemní části pravoslavného kostela Cyrila a Metoděje na Novém městě pražském (Resslova ulice)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tx1"/>
                </a:solidFill>
              </a:rPr>
              <a:t>teror a popravy rozzuřeného gestapa psychicky nevydržel skrývající se výsadkář </a:t>
            </a:r>
            <a:r>
              <a:rPr lang="cs-CZ" sz="2200" b="1" dirty="0" smtClean="0">
                <a:solidFill>
                  <a:schemeClr val="tx1"/>
                </a:solidFill>
              </a:rPr>
              <a:t>Karel Čurda</a:t>
            </a:r>
            <a:r>
              <a:rPr lang="cs-CZ" sz="2200" dirty="0" smtClean="0">
                <a:solidFill>
                  <a:schemeClr val="tx1"/>
                </a:solidFill>
              </a:rPr>
              <a:t>, který udal gestapu jména pachatelů atentátu, gestapo následně vypátralo jejich úkryt              a </a:t>
            </a:r>
            <a:r>
              <a:rPr lang="cs-CZ" sz="2200" b="1" dirty="0" smtClean="0">
                <a:solidFill>
                  <a:schemeClr val="tx1"/>
                </a:solidFill>
              </a:rPr>
              <a:t>18. 6. 1942 </a:t>
            </a:r>
            <a:r>
              <a:rPr lang="cs-CZ" sz="2200" dirty="0" smtClean="0">
                <a:solidFill>
                  <a:schemeClr val="tx1"/>
                </a:solidFill>
              </a:rPr>
              <a:t>kostel obklíčilo asi 800 příslušníky SS a gestapa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tx1"/>
                </a:solidFill>
              </a:rPr>
              <a:t>po těžkých bojích nakonec šest ze sedmi parašutistů spáchalo sebevraždu, Jan Kubiš již předtím vykrvácel na následky četných zranění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200" b="1" dirty="0" smtClean="0">
                <a:solidFill>
                  <a:schemeClr val="tx1"/>
                </a:solidFill>
              </a:rPr>
              <a:t>Karel Čurda </a:t>
            </a:r>
            <a:r>
              <a:rPr lang="cs-CZ" sz="2200" dirty="0" smtClean="0">
                <a:solidFill>
                  <a:schemeClr val="tx1"/>
                </a:solidFill>
              </a:rPr>
              <a:t>se na konci války sám přihlásil policii, byl odsouzen k trestu smrti a v roce </a:t>
            </a:r>
            <a:r>
              <a:rPr lang="cs-CZ" sz="2200" b="1" dirty="0" smtClean="0">
                <a:solidFill>
                  <a:schemeClr val="tx1"/>
                </a:solidFill>
              </a:rPr>
              <a:t>1947 popraven </a:t>
            </a:r>
            <a:r>
              <a:rPr lang="cs-CZ" sz="2200" dirty="0" smtClean="0">
                <a:solidFill>
                  <a:schemeClr val="tx1"/>
                </a:solidFill>
              </a:rPr>
              <a:t>      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    </a:t>
            </a:r>
            <a:r>
              <a:rPr lang="cs-CZ" sz="2200" b="1" dirty="0" smtClean="0">
                <a:solidFill>
                  <a:schemeClr val="tx1"/>
                </a:solidFill>
              </a:rPr>
              <a:t>         </a:t>
            </a:r>
            <a:r>
              <a:rPr lang="cs-CZ" sz="2200" dirty="0" smtClean="0">
                <a:solidFill>
                  <a:schemeClr val="tx1"/>
                </a:solidFill>
              </a:rPr>
              <a:t>  </a:t>
            </a:r>
            <a:r>
              <a:rPr lang="cs-CZ" sz="2200" b="1" dirty="0" smtClean="0">
                <a:solidFill>
                  <a:schemeClr val="tx1"/>
                </a:solidFill>
              </a:rPr>
              <a:t>  </a:t>
            </a:r>
            <a:r>
              <a:rPr lang="cs-CZ" sz="2200" dirty="0" smtClean="0">
                <a:solidFill>
                  <a:schemeClr val="tx1"/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276241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SITUACE PO ATENTÁTU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95936" y="4906094"/>
            <a:ext cx="3960440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chemeClr val="tx1"/>
                </a:solidFill>
              </a:rPr>
              <a:t>kostel Cyrila a Metoděje i s pamětní deskou připomínající boje z června 1942 </a:t>
            </a:r>
          </a:p>
        </p:txBody>
      </p:sp>
      <p:pic>
        <p:nvPicPr>
          <p:cNvPr id="5" name="obrázek 4" descr="Soubor:Pravoslavny katedralni chram sv. Cyrila a Metodeje Resslova Praha.jpg">
            <a:hlinkClick r:id="rId3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1960" y="1941215"/>
            <a:ext cx="3528392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7" descr="Soubor:Resslova-Pamatnik-parasutisti.jpg">
            <a:hlinkClick r:id="rId5"/>
          </p:cNvPr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3568" y="1941214"/>
            <a:ext cx="2952328" cy="40800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99495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239" y="764704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DŮSLEDKY ATENTÁTU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98062" y="2132856"/>
            <a:ext cx="8650591" cy="3888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atentát vždy vyvolával a dodnes stále vyvolává rozsáhlé diskuse týkající se jeho hodnocení z hlediska úspěšnosti, dopadu na českou společnost, dalšího vývoje války na našem území atd.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p</a:t>
            </a:r>
            <a:r>
              <a:rPr lang="cs-CZ" sz="2800" dirty="0" smtClean="0">
                <a:solidFill>
                  <a:schemeClr val="tx1"/>
                </a:solidFill>
              </a:rPr>
              <a:t>řed rokem 1989 (i vzhledem k tomu, že šlo o akci nekomunistického odboje) převažovalo spíše negativní hodnocení, dnes je většinou historiků hodnocen kladně  </a:t>
            </a:r>
            <a:r>
              <a:rPr lang="cs-CZ" sz="2200" dirty="0" smtClean="0">
                <a:solidFill>
                  <a:schemeClr val="tx1"/>
                </a:solidFill>
              </a:rPr>
              <a:t>       </a:t>
            </a:r>
            <a:r>
              <a:rPr lang="cs-CZ" sz="2200" b="1" dirty="0" smtClean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    </a:t>
            </a:r>
            <a:r>
              <a:rPr lang="cs-CZ" sz="2200" b="1" dirty="0" smtClean="0">
                <a:solidFill>
                  <a:schemeClr val="tx1"/>
                </a:solidFill>
              </a:rPr>
              <a:t>         </a:t>
            </a:r>
            <a:r>
              <a:rPr lang="cs-CZ" sz="2200" dirty="0" smtClean="0">
                <a:solidFill>
                  <a:schemeClr val="tx1"/>
                </a:solidFill>
              </a:rPr>
              <a:t>  </a:t>
            </a:r>
            <a:r>
              <a:rPr lang="cs-CZ" sz="2200" b="1" dirty="0" smtClean="0">
                <a:solidFill>
                  <a:schemeClr val="tx1"/>
                </a:solidFill>
              </a:rPr>
              <a:t>  </a:t>
            </a:r>
            <a:r>
              <a:rPr lang="cs-CZ" sz="2200" dirty="0" smtClean="0">
                <a:solidFill>
                  <a:schemeClr val="tx1"/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516812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761967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NEGATIVNÍ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DŮSLEDKY 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98061" y="1628800"/>
            <a:ext cx="8650591" cy="41764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rozpoutání nacistického teroru bezprostředně po atentátu</a:t>
            </a:r>
          </a:p>
          <a:p>
            <a:pPr marL="800100" lvl="1" indent="-342900" algn="just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vyhlášení </a:t>
            </a:r>
            <a:r>
              <a:rPr lang="cs-CZ" sz="2000" b="1" dirty="0" smtClean="0">
                <a:solidFill>
                  <a:schemeClr val="tx1"/>
                </a:solidFill>
              </a:rPr>
              <a:t>stanného práva </a:t>
            </a:r>
            <a:r>
              <a:rPr lang="cs-CZ" sz="2000" dirty="0" smtClean="0">
                <a:solidFill>
                  <a:schemeClr val="tx1"/>
                </a:solidFill>
              </a:rPr>
              <a:t>– zásadní omezení občanských práv (zákaz vycházení, poslech cizího rozhlasu), urychlené soudní řízení (tresty bez soudu a zrušená možnost odvolání) a výrazné zpřísnění trestů (rozsudky smrti)</a:t>
            </a:r>
          </a:p>
          <a:p>
            <a:pPr marL="800100" lvl="1" indent="-342900" algn="just">
              <a:buFont typeface="Wingdings" pitchFamily="2" charset="2"/>
              <a:buChar char="Ø"/>
            </a:pPr>
            <a:r>
              <a:rPr lang="cs-CZ" sz="2000" dirty="0">
                <a:solidFill>
                  <a:schemeClr val="tx1"/>
                </a:solidFill>
              </a:rPr>
              <a:t>v</a:t>
            </a:r>
            <a:r>
              <a:rPr lang="cs-CZ" sz="2000" dirty="0" smtClean="0">
                <a:solidFill>
                  <a:schemeClr val="tx1"/>
                </a:solidFill>
              </a:rPr>
              <a:t>yvražděno bylo přes 5 000 Čechů, lidí žili v neustálé úzkosti před zatčením a popravou</a:t>
            </a:r>
          </a:p>
          <a:p>
            <a:pPr marL="800100" lvl="1" indent="-342900" algn="just">
              <a:buFont typeface="Wingdings" pitchFamily="2" charset="2"/>
              <a:buChar char="Ø"/>
            </a:pPr>
            <a:r>
              <a:rPr lang="cs-CZ" sz="2000" dirty="0">
                <a:solidFill>
                  <a:schemeClr val="tx1"/>
                </a:solidFill>
              </a:rPr>
              <a:t>d</a:t>
            </a:r>
            <a:r>
              <a:rPr lang="cs-CZ" sz="2000" dirty="0" smtClean="0">
                <a:solidFill>
                  <a:schemeClr val="tx1"/>
                </a:solidFill>
              </a:rPr>
              <a:t>omácí odboj byl následně terorem na nějakou dobu ochromen</a:t>
            </a:r>
          </a:p>
          <a:p>
            <a:pPr marL="800100" lvl="1" indent="-342900" algn="just">
              <a:buFont typeface="Wingdings" pitchFamily="2" charset="2"/>
              <a:buChar char="Ø"/>
            </a:pPr>
            <a:r>
              <a:rPr lang="cs-CZ" sz="2000" b="1" dirty="0" smtClean="0">
                <a:solidFill>
                  <a:schemeClr val="tx1"/>
                </a:solidFill>
              </a:rPr>
              <a:t>10. 6. 1942</a:t>
            </a:r>
            <a:r>
              <a:rPr lang="cs-CZ" sz="2000" dirty="0" smtClean="0">
                <a:solidFill>
                  <a:schemeClr val="tx1"/>
                </a:solidFill>
              </a:rPr>
              <a:t> došlo k vyhlazení obce </a:t>
            </a:r>
            <a:r>
              <a:rPr lang="cs-CZ" sz="2000" b="1" dirty="0" smtClean="0">
                <a:solidFill>
                  <a:schemeClr val="tx1"/>
                </a:solidFill>
              </a:rPr>
              <a:t>Lidice </a:t>
            </a:r>
            <a:r>
              <a:rPr lang="cs-CZ" sz="2000" dirty="0" smtClean="0">
                <a:solidFill>
                  <a:schemeClr val="tx1"/>
                </a:solidFill>
              </a:rPr>
              <a:t>(poblíž Kladna) – všichni muži postříleni, ženy odvezeny do koncentračních táborů, děti na převýchovu do Německa</a:t>
            </a:r>
          </a:p>
          <a:p>
            <a:pPr marL="800100" lvl="1" indent="-342900" algn="just">
              <a:buFont typeface="Wingdings" pitchFamily="2" charset="2"/>
              <a:buChar char="Ø"/>
            </a:pPr>
            <a:r>
              <a:rPr lang="cs-CZ" sz="2000" dirty="0" smtClean="0">
                <a:solidFill>
                  <a:schemeClr val="tx1"/>
                </a:solidFill>
              </a:rPr>
              <a:t>úděl Lidic potkal 24. 6. 1942 i obec </a:t>
            </a:r>
            <a:r>
              <a:rPr lang="cs-CZ" sz="2000" b="1" dirty="0" smtClean="0">
                <a:solidFill>
                  <a:schemeClr val="tx1"/>
                </a:solidFill>
              </a:rPr>
              <a:t>Ležáky </a:t>
            </a:r>
            <a:r>
              <a:rPr lang="cs-CZ" sz="2000" dirty="0" smtClean="0">
                <a:solidFill>
                  <a:schemeClr val="tx1"/>
                </a:solidFill>
              </a:rPr>
              <a:t>(okolí Chrudimi)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vzhledem k Heydrichovu plánu na úplnou likvidaci českého národa zůstává otázkou, zdali by podobné represe nevypukly, kdyby nadále mohl zůstat Říšským protektorem…   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027335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761967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NEGATIVNÍ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DŮSLEDKY 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379754" y="4091959"/>
            <a:ext cx="2141691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tx1"/>
                </a:solidFill>
              </a:rPr>
              <a:t>Obrázky z Lidic…</a:t>
            </a:r>
          </a:p>
        </p:txBody>
      </p:sp>
      <p:pic>
        <p:nvPicPr>
          <p:cNvPr id="16386" name="Picture 2" descr="http://www.lidice.cz/obec/historie/Lidic%20mustek21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35" y="1988840"/>
            <a:ext cx="2994188" cy="2235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http://www.lidice.cz/obec/historie/jak/107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28" y="4656548"/>
            <a:ext cx="3520601" cy="2083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ile:Lidice-pamatnik detem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1783" y="3042409"/>
            <a:ext cx="3374863" cy="253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708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761967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POZITIVNÍ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DŮSLEDKY 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98061" y="1628800"/>
            <a:ext cx="8650591" cy="468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tx1"/>
                </a:solidFill>
              </a:rPr>
              <a:t>obyvatelé Protektorátu Čechy – Morava se </a:t>
            </a:r>
            <a:r>
              <a:rPr lang="cs-CZ" sz="2200" b="1" dirty="0" smtClean="0">
                <a:solidFill>
                  <a:schemeClr val="tx1"/>
                </a:solidFill>
              </a:rPr>
              <a:t>zbavili osoby Říšského protektora</a:t>
            </a:r>
            <a:r>
              <a:rPr lang="cs-CZ" sz="2200" dirty="0" smtClean="0">
                <a:solidFill>
                  <a:schemeClr val="tx1"/>
                </a:solidFill>
              </a:rPr>
              <a:t>, která rozpoutala krutý teror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</a:rPr>
              <a:t>v</a:t>
            </a:r>
            <a:r>
              <a:rPr lang="cs-CZ" sz="2200" dirty="0" smtClean="0">
                <a:solidFill>
                  <a:schemeClr val="tx1"/>
                </a:solidFill>
              </a:rPr>
              <a:t>ýznamným způsobem </a:t>
            </a:r>
            <a:r>
              <a:rPr lang="cs-CZ" sz="2200" b="1" dirty="0" smtClean="0">
                <a:solidFill>
                  <a:schemeClr val="tx1"/>
                </a:solidFill>
              </a:rPr>
              <a:t>stoupla prestiž československého odboje</a:t>
            </a:r>
            <a:r>
              <a:rPr lang="cs-CZ" sz="2200" dirty="0" smtClean="0">
                <a:solidFill>
                  <a:schemeClr val="tx1"/>
                </a:solidFill>
              </a:rPr>
              <a:t> ve světě</a:t>
            </a:r>
          </a:p>
          <a:p>
            <a:pPr marL="800100" lvl="1" indent="-342900" algn="just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šlo o nejvýznamnější akci odboje za celou válku</a:t>
            </a:r>
          </a:p>
          <a:p>
            <a:pPr marL="800100" lvl="1" indent="-342900" algn="just">
              <a:buFont typeface="Wingdings" pitchFamily="2" charset="2"/>
              <a:buChar char="Ø"/>
            </a:pPr>
            <a:r>
              <a:rPr lang="cs-CZ" sz="2200" dirty="0">
                <a:solidFill>
                  <a:schemeClr val="tx1"/>
                </a:solidFill>
              </a:rPr>
              <a:t>a</a:t>
            </a:r>
            <a:r>
              <a:rPr lang="cs-CZ" sz="2200" dirty="0" smtClean="0">
                <a:solidFill>
                  <a:schemeClr val="tx1"/>
                </a:solidFill>
              </a:rPr>
              <a:t>kce vyvolala značně pozitivní ohlas v západní protifašistické koalici</a:t>
            </a:r>
          </a:p>
          <a:p>
            <a:pPr marL="800100" lvl="1" indent="-342900" algn="just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atentát přiměl </a:t>
            </a:r>
            <a:r>
              <a:rPr lang="cs-CZ" sz="2200" b="1" dirty="0" smtClean="0">
                <a:solidFill>
                  <a:schemeClr val="tx1"/>
                </a:solidFill>
              </a:rPr>
              <a:t>Velkou Británii a Francii odvolat</a:t>
            </a:r>
            <a:r>
              <a:rPr lang="cs-CZ" sz="2200" dirty="0" smtClean="0">
                <a:solidFill>
                  <a:schemeClr val="tx1"/>
                </a:solidFill>
              </a:rPr>
              <a:t> v srpnu 1942 svůj podpis pod </a:t>
            </a:r>
            <a:r>
              <a:rPr lang="cs-CZ" sz="2200" b="1" dirty="0" smtClean="0">
                <a:solidFill>
                  <a:schemeClr val="tx1"/>
                </a:solidFill>
              </a:rPr>
              <a:t>Mnichovskou dohodou</a:t>
            </a:r>
            <a:r>
              <a:rPr lang="cs-CZ" sz="2200" dirty="0" smtClean="0">
                <a:solidFill>
                  <a:schemeClr val="tx1"/>
                </a:solidFill>
              </a:rPr>
              <a:t> (důležité pro poválečné uspořádání) a vedla k oficiálnímu </a:t>
            </a:r>
            <a:r>
              <a:rPr lang="cs-CZ" sz="2200" b="1" dirty="0" smtClean="0">
                <a:solidFill>
                  <a:schemeClr val="tx1"/>
                </a:solidFill>
              </a:rPr>
              <a:t>uznání československé exilové vlády v Londýně pod vedením Edvarda Beneše</a:t>
            </a:r>
          </a:p>
          <a:p>
            <a:pPr marL="800100" lvl="1" indent="-342900" algn="just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tento čin přispěl k tomu, že Československo bylo po konci druhé světové války považováno za vítěznou mocnost </a:t>
            </a:r>
            <a:r>
              <a:rPr lang="cs-CZ" sz="2200" b="1" dirty="0" smtClean="0">
                <a:solidFill>
                  <a:schemeClr val="tx1"/>
                </a:solidFill>
              </a:rPr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311135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761967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DŮSLEDKY 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899592" y="2348880"/>
            <a:ext cx="7128792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sz="4000" dirty="0" smtClean="0">
                <a:solidFill>
                  <a:schemeClr val="tx1"/>
                </a:solidFill>
              </a:rPr>
              <a:t>A CO SI MYSLÍTE VY???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  <a:r>
              <a:rPr lang="cs-CZ" sz="2200" b="1" dirty="0" smtClean="0">
                <a:solidFill>
                  <a:schemeClr val="tx1"/>
                </a:solidFill>
              </a:rPr>
              <a:t>        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019892" y="3897052"/>
            <a:ext cx="7128792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sz="4000" dirty="0" smtClean="0">
                <a:solidFill>
                  <a:schemeClr val="tx1"/>
                </a:solidFill>
              </a:rPr>
              <a:t>ZAJÍMAVÉ!?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  <a:r>
              <a:rPr lang="cs-CZ" sz="2200" b="1" dirty="0" smtClean="0">
                <a:solidFill>
                  <a:schemeClr val="tx1"/>
                </a:solidFill>
              </a:rPr>
              <a:t>        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077216" y="5445224"/>
            <a:ext cx="7128792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sz="4000" dirty="0" smtClean="0">
                <a:solidFill>
                  <a:schemeClr val="tx1"/>
                </a:solidFill>
              </a:rPr>
              <a:t>DĚKUJI ZA POZORNOST.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  <a:r>
              <a:rPr lang="cs-CZ" sz="2200" b="1" dirty="0" smtClean="0">
                <a:solidFill>
                  <a:schemeClr val="tx1"/>
                </a:solidFill>
              </a:rPr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3923477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sz="4400" dirty="0" smtClean="0">
                <a:solidFill>
                  <a:schemeClr val="tx1"/>
                </a:solidFill>
              </a:rPr>
              <a:t>ZDROJE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79512" y="1268760"/>
            <a:ext cx="8784976" cy="50749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dirty="0">
                <a:solidFill>
                  <a:schemeClr val="tx1"/>
                </a:solidFill>
              </a:rPr>
              <a:t>KVAČEK, Robert. </a:t>
            </a:r>
            <a:r>
              <a:rPr lang="cs-CZ" sz="1400" i="1" dirty="0">
                <a:solidFill>
                  <a:schemeClr val="tx1"/>
                </a:solidFill>
              </a:rPr>
              <a:t>České dějiny II</a:t>
            </a:r>
            <a:r>
              <a:rPr lang="cs-CZ" sz="1400" dirty="0">
                <a:solidFill>
                  <a:schemeClr val="tx1"/>
                </a:solidFill>
              </a:rPr>
              <a:t>. Praha: </a:t>
            </a:r>
            <a:r>
              <a:rPr lang="cs-CZ" sz="1400" dirty="0" err="1">
                <a:solidFill>
                  <a:schemeClr val="tx1"/>
                </a:solidFill>
              </a:rPr>
              <a:t>SPl</a:t>
            </a:r>
            <a:r>
              <a:rPr lang="cs-CZ" sz="1400" dirty="0">
                <a:solidFill>
                  <a:schemeClr val="tx1"/>
                </a:solidFill>
              </a:rPr>
              <a:t> - Práce, 2002, ISBN 80-86287-48-3.</a:t>
            </a:r>
          </a:p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KUKLÍK</a:t>
            </a:r>
            <a:r>
              <a:rPr lang="cs-CZ" sz="1400" dirty="0">
                <a:solidFill>
                  <a:schemeClr val="tx1"/>
                </a:solidFill>
              </a:rPr>
              <a:t>, Jan; KUKLÍK, Jan. </a:t>
            </a:r>
            <a:r>
              <a:rPr lang="cs-CZ" sz="1400" i="1" dirty="0">
                <a:solidFill>
                  <a:schemeClr val="tx1"/>
                </a:solidFill>
              </a:rPr>
              <a:t>Dějiny 20. století</a:t>
            </a:r>
            <a:r>
              <a:rPr lang="cs-CZ" sz="1400" dirty="0">
                <a:solidFill>
                  <a:schemeClr val="tx1"/>
                </a:solidFill>
              </a:rPr>
              <a:t>. Praha: SPL, 1999, ISBN 80-86287-15-7. </a:t>
            </a:r>
            <a:endParaRPr lang="cs-CZ" sz="1400" u="sng" dirty="0">
              <a:solidFill>
                <a:schemeClr val="tx1"/>
              </a:solidFill>
              <a:hlinkClick r:id="rId2"/>
            </a:endParaRPr>
          </a:p>
          <a:p>
            <a:pPr algn="l"/>
            <a:r>
              <a:rPr lang="cs-CZ" sz="1400" dirty="0">
                <a:solidFill>
                  <a:schemeClr val="tx1"/>
                </a:solidFill>
              </a:rPr>
              <a:t>AUTOR NEUVEDEN. </a:t>
            </a:r>
            <a:r>
              <a:rPr lang="cs-CZ" sz="1400" i="1" dirty="0">
                <a:solidFill>
                  <a:schemeClr val="tx1"/>
                </a:solidFill>
              </a:rPr>
              <a:t>Pozadí atentátu na Heydricha a Eliášovy </a:t>
            </a:r>
            <a:r>
              <a:rPr lang="cs-CZ" sz="1400" i="1" dirty="0"/>
              <a:t>smrti</a:t>
            </a:r>
            <a:r>
              <a:rPr lang="cs-CZ" sz="1400" dirty="0"/>
              <a:t> [online]. [cit. </a:t>
            </a:r>
            <a:r>
              <a:rPr lang="cs-CZ" sz="1400" dirty="0" smtClean="0"/>
              <a:t>11.6.2013]. </a:t>
            </a:r>
            <a:r>
              <a:rPr lang="cs-CZ" sz="1400" dirty="0"/>
              <a:t>Dostupný na WWW: http://www.militaria.cz/cz/clanky/valky-a-valecnici/pozadi-atentatu-na-heydricha-a-eliasovy-smrti.html </a:t>
            </a:r>
            <a:endParaRPr lang="cs-CZ" sz="1400" dirty="0" smtClean="0">
              <a:solidFill>
                <a:schemeClr val="tx1"/>
              </a:solidFill>
              <a:hlinkClick r:id="rId3"/>
            </a:endParaRPr>
          </a:p>
          <a:p>
            <a:pPr algn="l"/>
            <a:r>
              <a:rPr lang="cs-CZ" sz="1400" dirty="0"/>
              <a:t>AUTOR NEUVEDEN. </a:t>
            </a:r>
            <a:r>
              <a:rPr lang="cs-CZ" sz="1400" i="1" dirty="0"/>
              <a:t>Atentát na Heydricha</a:t>
            </a:r>
            <a:r>
              <a:rPr lang="cs-CZ" sz="1400" dirty="0"/>
              <a:t> [online]. [cit. </a:t>
            </a:r>
            <a:r>
              <a:rPr lang="cs-CZ" sz="1400" dirty="0" smtClean="0"/>
              <a:t>11.6.2013]. </a:t>
            </a:r>
            <a:r>
              <a:rPr lang="cs-CZ" sz="1400" dirty="0"/>
              <a:t>Dostupný na WWW: http://cs.wikipedia.org/wiki/Atent%C3%A1t_na_Heydricha </a:t>
            </a:r>
            <a:endParaRPr lang="cs-CZ" sz="1400" dirty="0" smtClean="0">
              <a:solidFill>
                <a:schemeClr val="tx1"/>
              </a:solidFill>
              <a:hlinkClick r:id="rId4"/>
            </a:endParaRPr>
          </a:p>
          <a:p>
            <a:pPr algn="l"/>
            <a:r>
              <a:rPr lang="cs-CZ" sz="1400" dirty="0"/>
              <a:t>AUTOR NEUVEDEN. </a:t>
            </a:r>
            <a:r>
              <a:rPr lang="cs-CZ" sz="1400" i="1" dirty="0"/>
              <a:t>Odboj</a:t>
            </a:r>
            <a:r>
              <a:rPr lang="cs-CZ" sz="1400" dirty="0"/>
              <a:t> [online]. [cit. </a:t>
            </a:r>
            <a:r>
              <a:rPr lang="cs-CZ" sz="1400" dirty="0" smtClean="0"/>
              <a:t>11.6.2013]. </a:t>
            </a:r>
            <a:r>
              <a:rPr lang="cs-CZ" sz="1400" dirty="0"/>
              <a:t>Dostupný na WWW: http://cs.wikipedia.org/wiki/Odboj </a:t>
            </a:r>
            <a:endParaRPr lang="cs-CZ" sz="1400" dirty="0" smtClean="0">
              <a:solidFill>
                <a:schemeClr val="tx1"/>
              </a:solidFill>
              <a:hlinkClick r:id="rId5"/>
            </a:endParaRPr>
          </a:p>
          <a:p>
            <a:pPr algn="l"/>
            <a:r>
              <a:rPr lang="cs-CZ" sz="1400" dirty="0"/>
              <a:t>AUTOR NEUVEDEN. </a:t>
            </a:r>
            <a:r>
              <a:rPr lang="cs-CZ" sz="1400" i="1" dirty="0"/>
              <a:t>Reinhard Heydrich</a:t>
            </a:r>
            <a:r>
              <a:rPr lang="cs-CZ" sz="1400" dirty="0"/>
              <a:t> [online]. [cit. </a:t>
            </a:r>
            <a:r>
              <a:rPr lang="cs-CZ" sz="1400" dirty="0" smtClean="0"/>
              <a:t>11.6.2013]. </a:t>
            </a:r>
            <a:r>
              <a:rPr lang="cs-CZ" sz="1400" dirty="0"/>
              <a:t>Dostupný na WWW: http://cs.wikipedia.org/wiki/Reinhard_Heydrich </a:t>
            </a:r>
            <a:endParaRPr lang="cs-CZ" sz="1400" dirty="0" smtClean="0">
              <a:solidFill>
                <a:schemeClr val="tx1"/>
              </a:solidFill>
              <a:hlinkClick r:id="rId6"/>
            </a:endParaRPr>
          </a:p>
          <a:p>
            <a:pPr algn="l"/>
            <a:r>
              <a:rPr lang="cs-CZ" sz="1400" dirty="0"/>
              <a:t>AUTOR NEUVEDEN.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</a:t>
            </a:r>
            <a:r>
              <a:rPr lang="cs-CZ" sz="1400" dirty="0" smtClean="0"/>
              <a:t>11.6.2013]. </a:t>
            </a:r>
            <a:r>
              <a:rPr lang="cs-CZ" sz="1400" dirty="0"/>
              <a:t>Dostupný na WWW: http://cs.wikipedia.org/wiki/Soubor:Operace_Anthropoid_-_Jan_Kubi%C5%A1.jpg </a:t>
            </a:r>
            <a:endParaRPr lang="cs-CZ" sz="1400" dirty="0" smtClean="0">
              <a:solidFill>
                <a:schemeClr val="tx1"/>
              </a:solidFill>
              <a:hlinkClick r:id="rId7"/>
            </a:endParaRPr>
          </a:p>
          <a:p>
            <a:pPr algn="l"/>
            <a:r>
              <a:rPr lang="en-US" sz="1400" dirty="0"/>
              <a:t>UNKNOWN. </a:t>
            </a:r>
            <a:r>
              <a:rPr lang="en-US" sz="1400" i="1" dirty="0"/>
              <a:t>Wikimedia Commons</a:t>
            </a:r>
            <a:r>
              <a:rPr lang="en-US" sz="1400" dirty="0"/>
              <a:t> [online]. [cit. </a:t>
            </a:r>
            <a:r>
              <a:rPr lang="cs-CZ" sz="1400" dirty="0" smtClean="0"/>
              <a:t>11</a:t>
            </a:r>
            <a:r>
              <a:rPr lang="en-US" sz="1400" dirty="0" smtClean="0"/>
              <a:t>.</a:t>
            </a:r>
            <a:r>
              <a:rPr lang="cs-CZ" sz="1400" dirty="0" smtClean="0"/>
              <a:t>6</a:t>
            </a:r>
            <a:r>
              <a:rPr lang="en-US" sz="1400" dirty="0" smtClean="0"/>
              <a:t>.201</a:t>
            </a:r>
            <a:r>
              <a:rPr lang="cs-CZ" sz="1400" dirty="0" smtClean="0"/>
              <a:t>3</a:t>
            </a:r>
            <a:r>
              <a:rPr lang="en-US" sz="1400" dirty="0" smtClean="0"/>
              <a:t>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http://commons.wikimedia.org/wiki/File:Operace_Anthropoid_-_Jozef_Gab%C4%8D%C3%ADk.jpg </a:t>
            </a:r>
            <a:endParaRPr lang="cs-CZ" sz="1400" dirty="0" smtClean="0">
              <a:solidFill>
                <a:schemeClr val="tx1"/>
              </a:solidFill>
              <a:hlinkClick r:id="rId8"/>
            </a:endParaRPr>
          </a:p>
          <a:p>
            <a:pPr algn="l"/>
            <a:r>
              <a:rPr lang="cs-CZ" sz="1400" dirty="0"/>
              <a:t>AUTOR NEUVEDEN. </a:t>
            </a:r>
            <a:r>
              <a:rPr lang="cs-CZ" sz="1400" i="1" dirty="0"/>
              <a:t>Jan Kubiš</a:t>
            </a:r>
            <a:r>
              <a:rPr lang="cs-CZ" sz="1400" dirty="0"/>
              <a:t> [online]. [cit. </a:t>
            </a:r>
            <a:r>
              <a:rPr lang="cs-CZ" sz="1400" dirty="0" smtClean="0"/>
              <a:t>11.6.2013]. </a:t>
            </a:r>
            <a:r>
              <a:rPr lang="cs-CZ" sz="1400" dirty="0"/>
              <a:t>Dostupný na WWW: http://cs.wikipedia.org/wiki/Jan_Kubi%C5%A1 </a:t>
            </a:r>
            <a:endParaRPr lang="cs-CZ" sz="1400" dirty="0" smtClean="0">
              <a:solidFill>
                <a:schemeClr val="tx1"/>
              </a:solidFill>
              <a:hlinkClick r:id="rId9"/>
            </a:endParaRPr>
          </a:p>
          <a:p>
            <a:pPr algn="l"/>
            <a:r>
              <a:rPr lang="en-US" sz="1400" dirty="0"/>
              <a:t>GERMAN FEDERAL ARCHIVES. </a:t>
            </a:r>
            <a:r>
              <a:rPr lang="en-US" sz="1400" i="1" dirty="0"/>
              <a:t>Wikimedia Commons</a:t>
            </a:r>
            <a:r>
              <a:rPr lang="en-US" sz="1400" dirty="0"/>
              <a:t> [online]. [cit. </a:t>
            </a:r>
            <a:r>
              <a:rPr lang="cs-CZ" sz="1400" dirty="0" smtClean="0"/>
              <a:t>11</a:t>
            </a:r>
            <a:r>
              <a:rPr lang="en-US" sz="1400" dirty="0" smtClean="0"/>
              <a:t>.</a:t>
            </a:r>
            <a:r>
              <a:rPr lang="cs-CZ" sz="1400" dirty="0" smtClean="0"/>
              <a:t>6</a:t>
            </a:r>
            <a:r>
              <a:rPr lang="en-US" sz="1400" dirty="0" smtClean="0"/>
              <a:t>.201</a:t>
            </a:r>
            <a:r>
              <a:rPr lang="cs-CZ" sz="1400" dirty="0" smtClean="0"/>
              <a:t>3</a:t>
            </a:r>
            <a:r>
              <a:rPr lang="en-US" sz="1400" dirty="0" smtClean="0"/>
              <a:t>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http://commons.wikimedia.org/wiki/File:Bundesarchiv_Bild_146-1969-054-16,_Reinhard_Heydrich.jpg </a:t>
            </a:r>
            <a:endParaRPr lang="cs-CZ" sz="1400" dirty="0" smtClean="0">
              <a:solidFill>
                <a:schemeClr val="tx1"/>
              </a:solidFill>
              <a:hlinkClick r:id="rId10"/>
            </a:endParaRPr>
          </a:p>
          <a:p>
            <a:pPr algn="l"/>
            <a:r>
              <a:rPr lang="en-US" sz="1400" dirty="0"/>
              <a:t>ADMINISTRATION OF PROTECTORATE OF BOHEMIA AND MORAVIA. </a:t>
            </a:r>
            <a:r>
              <a:rPr lang="en-US" sz="1400" i="1" dirty="0"/>
              <a:t>Wikimedia Commons</a:t>
            </a:r>
            <a:r>
              <a:rPr lang="en-US" sz="1400" dirty="0"/>
              <a:t> [online]. [cit. 23.4.2014].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http://commons.wikimedia.org/wiki/File:Josef_Val%C4%8D%C3%ADk.jpg 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1400" dirty="0"/>
              <a:t>KARTOGRAFIE PRAHA. </a:t>
            </a:r>
            <a:r>
              <a:rPr lang="cs-CZ" sz="1400" i="1" dirty="0"/>
              <a:t>weber.fzu.cz</a:t>
            </a:r>
            <a:r>
              <a:rPr lang="cs-CZ" sz="1400" dirty="0"/>
              <a:t> [online]. [cit. </a:t>
            </a:r>
            <a:r>
              <a:rPr lang="cs-CZ" sz="1400" dirty="0" smtClean="0"/>
              <a:t>11.6.2013]. </a:t>
            </a:r>
            <a:r>
              <a:rPr lang="cs-CZ" sz="1400" dirty="0"/>
              <a:t>Dostupný na WWW: http://weber.fzu.cz/obecne/mapa/index.asp?map=1 </a:t>
            </a:r>
            <a:endParaRPr lang="cs-CZ" sz="1400" u="sng" dirty="0">
              <a:hlinkClick r:id="rId11"/>
            </a:endParaRPr>
          </a:p>
          <a:p>
            <a:pPr algn="l"/>
            <a:r>
              <a:rPr lang="en-US" sz="1400" dirty="0"/>
              <a:t>UNKNOWN. </a:t>
            </a:r>
            <a:r>
              <a:rPr lang="en-US" sz="1400" i="1" dirty="0"/>
              <a:t>Wikimedia Commons</a:t>
            </a:r>
            <a:r>
              <a:rPr lang="en-US" sz="1400" dirty="0"/>
              <a:t> [online]. [cit. </a:t>
            </a:r>
            <a:r>
              <a:rPr lang="cs-CZ" sz="1400" dirty="0" smtClean="0"/>
              <a:t>11</a:t>
            </a:r>
            <a:r>
              <a:rPr lang="en-US" sz="1400" dirty="0" smtClean="0"/>
              <a:t>.</a:t>
            </a:r>
            <a:r>
              <a:rPr lang="cs-CZ" sz="1400" dirty="0" smtClean="0"/>
              <a:t>6</a:t>
            </a:r>
            <a:r>
              <a:rPr lang="en-US" sz="1400" dirty="0" smtClean="0"/>
              <a:t>.201</a:t>
            </a:r>
            <a:r>
              <a:rPr lang="cs-CZ" sz="1400" dirty="0" smtClean="0"/>
              <a:t>3</a:t>
            </a:r>
            <a:r>
              <a:rPr lang="en-US" sz="1400" dirty="0" smtClean="0"/>
              <a:t>]. </a:t>
            </a:r>
            <a:r>
              <a:rPr lang="en-US" sz="1400" dirty="0" err="1"/>
              <a:t>Dostupný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WWW: http://en.m.wikipedia.org/wiki/File:Bundesarchiv_Bild_146-1972-039-44,_Heydrich-Attentat.jpg </a:t>
            </a:r>
            <a:endParaRPr lang="cs-CZ" sz="1400" dirty="0" smtClean="0">
              <a:solidFill>
                <a:schemeClr val="tx1"/>
              </a:solidFill>
              <a:hlinkClick r:id="rId12"/>
            </a:endParaRP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32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6864" cy="8668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ATENTÁT NA HEYDRICHA</a:t>
            </a:r>
            <a:br>
              <a:rPr lang="cs-CZ" dirty="0" smtClean="0"/>
            </a:br>
            <a:r>
              <a:rPr lang="cs-CZ" sz="4400" dirty="0" smtClean="0">
                <a:solidFill>
                  <a:schemeClr val="tx1"/>
                </a:solidFill>
              </a:rPr>
              <a:t>ZDROJE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79512" y="1556792"/>
            <a:ext cx="8784976" cy="50749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/>
              <a:t>AUTOR NEUVEDEN. </a:t>
            </a:r>
            <a:r>
              <a:rPr lang="cs-CZ" sz="1600" i="1" dirty="0"/>
              <a:t>Boje v kostele svatých Cyrila a Metoděje</a:t>
            </a:r>
            <a:r>
              <a:rPr lang="cs-CZ" sz="1600" dirty="0"/>
              <a:t> [online]. [cit. </a:t>
            </a:r>
            <a:r>
              <a:rPr lang="cs-CZ" sz="1600" dirty="0" smtClean="0"/>
              <a:t>11.6.2013]. </a:t>
            </a:r>
            <a:r>
              <a:rPr lang="cs-CZ" sz="1600" dirty="0"/>
              <a:t>Dostupný na WWW: http://cs.wikipedia.org/wiki/Boje_v_kostele_sv._Cyrila_a_Metod%C4%9Bje </a:t>
            </a:r>
            <a:endParaRPr lang="cs-CZ" sz="1600" dirty="0" smtClean="0">
              <a:solidFill>
                <a:schemeClr val="tx1"/>
              </a:solidFill>
              <a:hlinkClick r:id="rId2"/>
            </a:endParaRPr>
          </a:p>
          <a:p>
            <a:pPr algn="l"/>
            <a:r>
              <a:rPr lang="pt-BR" sz="1600" dirty="0"/>
              <a:t>AUTOR NEUVEDEN. </a:t>
            </a:r>
            <a:r>
              <a:rPr lang="pt-BR" sz="1600" i="1" dirty="0"/>
              <a:t>hedvicek.blog.cz</a:t>
            </a:r>
            <a:r>
              <a:rPr lang="pt-BR" sz="1600" dirty="0"/>
              <a:t> [online]. [cit. </a:t>
            </a:r>
            <a:r>
              <a:rPr lang="cs-CZ" sz="1600" dirty="0" smtClean="0"/>
              <a:t>11</a:t>
            </a:r>
            <a:r>
              <a:rPr lang="pt-BR" sz="1600" dirty="0" smtClean="0"/>
              <a:t>.</a:t>
            </a:r>
            <a:r>
              <a:rPr lang="cs-CZ" sz="1600" dirty="0" smtClean="0"/>
              <a:t>6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http://hedvicek.blog.cz/1112/pohreb-reinharda-heydricha </a:t>
            </a:r>
            <a:endParaRPr lang="cs-CZ" sz="1600" dirty="0" smtClean="0">
              <a:solidFill>
                <a:schemeClr val="tx1"/>
              </a:solidFill>
              <a:hlinkClick r:id="rId3"/>
            </a:endParaRPr>
          </a:p>
          <a:p>
            <a:pPr algn="l"/>
            <a:r>
              <a:rPr lang="en-US" sz="1600" dirty="0"/>
              <a:t>VÍT, </a:t>
            </a:r>
            <a:r>
              <a:rPr lang="en-US" sz="1600" dirty="0" err="1"/>
              <a:t>Vit</a:t>
            </a:r>
            <a:r>
              <a:rPr lang="en-US" sz="1600" dirty="0"/>
              <a:t>. </a:t>
            </a:r>
            <a:r>
              <a:rPr lang="en-US" sz="1600" i="1" dirty="0"/>
              <a:t>Wikimedia commons</a:t>
            </a:r>
            <a:r>
              <a:rPr lang="en-US" sz="1600" dirty="0"/>
              <a:t> [online]. [cit. </a:t>
            </a:r>
            <a:r>
              <a:rPr lang="cs-CZ" sz="1600" dirty="0" smtClean="0"/>
              <a:t>11</a:t>
            </a:r>
            <a:r>
              <a:rPr lang="en-US" sz="1600" dirty="0" smtClean="0"/>
              <a:t>.</a:t>
            </a:r>
            <a:r>
              <a:rPr lang="cs-CZ" sz="1600" dirty="0" smtClean="0"/>
              <a:t>6</a:t>
            </a:r>
            <a:r>
              <a:rPr lang="en-US" sz="1600" dirty="0" smtClean="0"/>
              <a:t>.201</a:t>
            </a:r>
            <a:r>
              <a:rPr lang="cs-CZ" sz="1600" dirty="0" smtClean="0"/>
              <a:t>3</a:t>
            </a:r>
            <a:r>
              <a:rPr lang="en-US" sz="1600" dirty="0" smtClean="0"/>
              <a:t>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http://commons.wikimedia.org/wiki/File:CaM_-_chr%C3%A1m_zvenku.JPG </a:t>
            </a:r>
            <a:endParaRPr lang="cs-CZ" sz="1600" dirty="0" smtClean="0">
              <a:solidFill>
                <a:schemeClr val="tx1"/>
              </a:solidFill>
              <a:hlinkClick r:id="rId4"/>
            </a:endParaRPr>
          </a:p>
          <a:p>
            <a:pPr algn="l"/>
            <a:r>
              <a:rPr lang="cs-CZ" sz="1600" dirty="0"/>
              <a:t>GROH, Honza.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</a:t>
            </a:r>
            <a:r>
              <a:rPr lang="cs-CZ" sz="1600" dirty="0" smtClean="0"/>
              <a:t>11.6.2013]. </a:t>
            </a:r>
            <a:r>
              <a:rPr lang="cs-CZ" sz="1600" dirty="0"/>
              <a:t>Dostupný na WWW: http://commons.wikimedia.org/wiki/File:Resslova-Pamatnik-parasutisti.jpg </a:t>
            </a:r>
            <a:endParaRPr lang="cs-CZ" sz="1600" dirty="0" smtClean="0"/>
          </a:p>
          <a:p>
            <a:pPr algn="l"/>
            <a:r>
              <a:rPr lang="cs-CZ" sz="1600" dirty="0" smtClean="0"/>
              <a:t>AUTOR </a:t>
            </a:r>
            <a:r>
              <a:rPr lang="cs-CZ" sz="1600" dirty="0"/>
              <a:t>NEUVEDEN. </a:t>
            </a:r>
            <a:r>
              <a:rPr lang="cs-CZ" sz="1600" i="1" dirty="0"/>
              <a:t>Stanné právo</a:t>
            </a:r>
            <a:r>
              <a:rPr lang="cs-CZ" sz="1600" dirty="0"/>
              <a:t> [online]. [cit. </a:t>
            </a:r>
            <a:r>
              <a:rPr lang="cs-CZ" sz="1600" dirty="0" smtClean="0"/>
              <a:t>11.6.2013]. </a:t>
            </a:r>
            <a:r>
              <a:rPr lang="cs-CZ" sz="1600" dirty="0"/>
              <a:t>Dostupný na WWW: http://cs.wikipedia.org/wiki/Stann%C3%A9_pr%C3%A1vo </a:t>
            </a:r>
            <a:endParaRPr lang="cs-CZ" sz="1600" dirty="0" smtClean="0">
              <a:solidFill>
                <a:schemeClr val="tx1"/>
              </a:solidFill>
              <a:hlinkClick r:id="rId5"/>
            </a:endParaRPr>
          </a:p>
          <a:p>
            <a:pPr algn="l"/>
            <a:r>
              <a:rPr lang="cs-CZ" sz="1600" dirty="0"/>
              <a:t>AUTOR NEUVEDEN. </a:t>
            </a:r>
            <a:r>
              <a:rPr lang="cs-CZ" sz="1600" i="1" dirty="0"/>
              <a:t>Lidice</a:t>
            </a:r>
            <a:r>
              <a:rPr lang="cs-CZ" sz="1600" dirty="0"/>
              <a:t> [online]. [cit. </a:t>
            </a:r>
            <a:r>
              <a:rPr lang="cs-CZ" sz="1600" dirty="0" smtClean="0"/>
              <a:t>11.6.2013]. </a:t>
            </a:r>
            <a:r>
              <a:rPr lang="cs-CZ" sz="1600" dirty="0"/>
              <a:t>Dostupný na WWW: http://www.lidice.cz/obec/historie/Stemberka.html </a:t>
            </a:r>
            <a:endParaRPr lang="cs-CZ" sz="1600" dirty="0" smtClean="0">
              <a:solidFill>
                <a:schemeClr val="tx1"/>
              </a:solidFill>
              <a:hlinkClick r:id="rId6"/>
            </a:endParaRPr>
          </a:p>
          <a:p>
            <a:pPr algn="l"/>
            <a:r>
              <a:rPr lang="cs-CZ" sz="1600" dirty="0"/>
              <a:t>GROH, Honza.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</a:t>
            </a:r>
            <a:r>
              <a:rPr lang="cs-CZ" sz="1600" dirty="0" smtClean="0"/>
              <a:t>11.6.2013]. </a:t>
            </a:r>
            <a:r>
              <a:rPr lang="cs-CZ" sz="1600" dirty="0"/>
              <a:t>Dostupný na WWW: http://upload.wikimedia.org/wikipedia/commons/5/52/Lidice-pamatnik_detem.jpg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endParaRPr lang="cs-CZ" sz="1600" dirty="0" smtClean="0">
              <a:solidFill>
                <a:schemeClr val="tx1"/>
              </a:solidFill>
            </a:endParaRPr>
          </a:p>
          <a:p>
            <a:pPr algn="l"/>
            <a:endParaRPr lang="cs-CZ" sz="1600" dirty="0" smtClean="0">
              <a:solidFill>
                <a:schemeClr val="tx1"/>
              </a:solidFill>
            </a:endParaRPr>
          </a:p>
          <a:p>
            <a:pPr algn="l"/>
            <a:endParaRPr lang="cs-CZ" sz="1600" dirty="0" smtClean="0">
              <a:solidFill>
                <a:schemeClr val="tx1"/>
              </a:solidFill>
            </a:endParaRPr>
          </a:p>
          <a:p>
            <a:pPr algn="l"/>
            <a:endParaRPr lang="cs-CZ" sz="1600" dirty="0" smtClean="0">
              <a:solidFill>
                <a:schemeClr val="tx1"/>
              </a:solidFill>
            </a:endParaRPr>
          </a:p>
          <a:p>
            <a:pPr algn="l"/>
            <a:endParaRPr lang="cs-CZ" sz="1600" dirty="0" smtClean="0">
              <a:solidFill>
                <a:schemeClr val="tx1"/>
              </a:solidFill>
            </a:endParaRPr>
          </a:p>
          <a:p>
            <a:pPr algn="l"/>
            <a:endParaRPr lang="cs-CZ" sz="1600" dirty="0" smtClean="0">
              <a:solidFill>
                <a:schemeClr val="tx1"/>
              </a:solidFill>
            </a:endParaRPr>
          </a:p>
          <a:p>
            <a:pPr algn="l"/>
            <a:endParaRPr lang="cs-CZ" sz="1600" dirty="0" smtClean="0">
              <a:solidFill>
                <a:schemeClr val="tx1"/>
              </a:solidFill>
            </a:endParaRPr>
          </a:p>
          <a:p>
            <a:pPr algn="l"/>
            <a:endParaRPr lang="cs-CZ" sz="1600" dirty="0" smtClean="0">
              <a:solidFill>
                <a:schemeClr val="tx1"/>
              </a:solidFill>
            </a:endParaRP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873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570</TotalTime>
  <Words>1800</Words>
  <Application>Microsoft Office PowerPoint</Application>
  <PresentationFormat>Předvádění na obrazovce (4:3)</PresentationFormat>
  <Paragraphs>170</Paragraphs>
  <Slides>22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Prostor</vt:lpstr>
      <vt:lpstr>Prezentace aplikace PowerPoint</vt:lpstr>
      <vt:lpstr>ATENTÁT                 NA HEYDRICHA</vt:lpstr>
      <vt:lpstr>ATENTÁT NA HEYDRICHA ÚVOD</vt:lpstr>
      <vt:lpstr>ATENTÁT NA HEYDRICHA ÚVOD</vt:lpstr>
      <vt:lpstr>ATENTÁT NA HEYDRICHA ÚVOD</vt:lpstr>
      <vt:lpstr>ATENTÁT NA HEYDRICHA ÚVOD</vt:lpstr>
      <vt:lpstr>ATENTÁT NA HEYDRICHA PŘÍPRAVA ATENTÁTU</vt:lpstr>
      <vt:lpstr>ATENTÁT NA HEYDRICHA PŘÍPRAVA ATENTÁTU</vt:lpstr>
      <vt:lpstr>ATENTÁT NA HEYDRICHA VÝSADEK OPERACE</vt:lpstr>
      <vt:lpstr>ATENTÁT NA HEYDRICHA PROVEDENÍ AKCE</vt:lpstr>
      <vt:lpstr>ATENTÁT NA HEYDRICHA PROVEDENÍ AKCE</vt:lpstr>
      <vt:lpstr>ATENTÁT NA HEYDRICHA PROVEDENÍ AKCE</vt:lpstr>
      <vt:lpstr>ATENTÁT NA HEYDRICHA SITUACE PO ATENTÁTU</vt:lpstr>
      <vt:lpstr>ATENTÁT NA HEYDRICHA SITUACE PO ATENTÁTU</vt:lpstr>
      <vt:lpstr>ATENTÁT NA HEYDRICHA SITUACE PO ATENTÁTU</vt:lpstr>
      <vt:lpstr>ATENTÁT NA HEYDRICHA DŮSLEDKY ATENTÁTU</vt:lpstr>
      <vt:lpstr>ATENTÁT NA HEYDRICHA NEGATIVNÍ DŮSLEDKY </vt:lpstr>
      <vt:lpstr>ATENTÁT NA HEYDRICHA NEGATIVNÍ DŮSLEDKY </vt:lpstr>
      <vt:lpstr>ATENTÁT NA HEYDRICHA POZITIVNÍ DŮSLEDKY </vt:lpstr>
      <vt:lpstr>ATENTÁT NA HEYDRICHA DŮSLEDKY </vt:lpstr>
      <vt:lpstr>ATENTÁT NA HEYDRICHA ZDROJE</vt:lpstr>
      <vt:lpstr>ATENTÁT NA HEYDRICHA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96</cp:revision>
  <dcterms:created xsi:type="dcterms:W3CDTF">2013-08-17T06:09:18Z</dcterms:created>
  <dcterms:modified xsi:type="dcterms:W3CDTF">2014-04-23T12:47:58Z</dcterms:modified>
</cp:coreProperties>
</file>