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1BC8"/>
    <a:srgbClr val="E8F90B"/>
    <a:srgbClr val="FFCDCE"/>
    <a:srgbClr val="FF8F8F"/>
    <a:srgbClr val="F1FB6B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VY_32_INOVACE_06_Synonyma a antonyma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2000" dirty="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10. 10.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DE5914-9B7C-4473-9655-AC6D02A6F2B4}" type="presOf" srcId="{4C35D32F-0EAB-4CD7-82EE-45574DC2A586}" destId="{A02C1AC3-4F1B-47BC-9A88-D00EAE61D85A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7C7DB6A5-0455-4311-8465-436E7A06BA22}" type="presOf" srcId="{757F3AB3-0718-4624-B441-E567A8F0AB56}" destId="{333A1088-737F-45CB-B68E-254E46348037}" srcOrd="0" destOrd="0" presId="urn:microsoft.com/office/officeart/2005/8/layout/target3"/>
    <dgm:cxn modelId="{0B58F552-BA92-40EB-ABE4-471E62D057F6}" type="presOf" srcId="{D1D4F407-5343-4D3F-B5B9-D407B03CAEB4}" destId="{AED2198E-93D5-4001-81B4-73124B309672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DF45DA01-2EDA-4B05-9290-E7CE99D3F00E}" type="presOf" srcId="{D1B46980-6531-4606-95E6-44980827E919}" destId="{2CDFEC33-8C2A-49C6-B23B-FA3577B1DCE9}" srcOrd="1" destOrd="0" presId="urn:microsoft.com/office/officeart/2005/8/layout/target3"/>
    <dgm:cxn modelId="{045FEECE-3FF9-4F32-8838-5C9C7E6AFCB9}" type="presOf" srcId="{4865AC3F-78E2-43BA-A56B-7C465B8FCF11}" destId="{FC425D1D-3DF2-408E-A4F8-250CA94A450A}" srcOrd="1" destOrd="0" presId="urn:microsoft.com/office/officeart/2005/8/layout/target3"/>
    <dgm:cxn modelId="{C84DAA4C-A1F0-4B3E-889B-EBF302B11440}" type="presOf" srcId="{D8197B8C-B260-4A16-BDF4-0947B075E274}" destId="{5C0D1B75-263C-4468-B985-565C95B9422B}" srcOrd="1" destOrd="0" presId="urn:microsoft.com/office/officeart/2005/8/layout/target3"/>
    <dgm:cxn modelId="{DED2A42F-0BEC-472D-A299-2549AC92D995}" type="presOf" srcId="{D05761FA-3C71-4DD0-9183-7C99EBE53F4B}" destId="{23526C68-77CF-4757-B0E2-EC80EC09B19D}" srcOrd="1" destOrd="0" presId="urn:microsoft.com/office/officeart/2005/8/layout/target3"/>
    <dgm:cxn modelId="{4D24BDF8-29BE-4752-A193-3F412D232547}" type="presOf" srcId="{4C35D32F-0EAB-4CD7-82EE-45574DC2A586}" destId="{2463512F-938D-4E07-9D5C-7B2E99ABD39E}" srcOrd="0" destOrd="0" presId="urn:microsoft.com/office/officeart/2005/8/layout/target3"/>
    <dgm:cxn modelId="{BE1D0B9B-B5C8-4B49-A8EF-910193596BC1}" type="presOf" srcId="{D05761FA-3C71-4DD0-9183-7C99EBE53F4B}" destId="{6204D4B4-078C-4ACF-B823-77A728483A32}" srcOrd="0" destOrd="0" presId="urn:microsoft.com/office/officeart/2005/8/layout/target3"/>
    <dgm:cxn modelId="{7FCA8599-A127-4FE4-B758-A8FCC1191229}" type="presOf" srcId="{D8197B8C-B260-4A16-BDF4-0947B075E274}" destId="{0F7944D4-5DCA-4B9E-A896-D52854246E44}" srcOrd="0" destOrd="0" presId="urn:microsoft.com/office/officeart/2005/8/layout/target3"/>
    <dgm:cxn modelId="{2617A83C-60BF-46AB-9E1B-1D5B4F13FBD8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0823EB38-B899-4CE1-96D2-6DBD25EFC687}" type="presOf" srcId="{B651F6E3-6281-48DB-9319-2AEAFDAE7572}" destId="{7145B55B-1B24-4B93-A1D4-B8021E4AC78C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7622416-CDBB-49ED-B443-105C3EB9EF2F}" type="presOf" srcId="{B651F6E3-6281-48DB-9319-2AEAFDAE7572}" destId="{70A198DD-41D2-4313-8B5B-1CF1BCF383FB}" srcOrd="1" destOrd="0" presId="urn:microsoft.com/office/officeart/2005/8/layout/target3"/>
    <dgm:cxn modelId="{0DFA4020-E5C1-456D-A6CE-A2614DE9DD90}" type="presOf" srcId="{D1B46980-6531-4606-95E6-44980827E919}" destId="{004736B2-18D3-4D6D-AA18-DF3F81E9E312}" srcOrd="0" destOrd="0" presId="urn:microsoft.com/office/officeart/2005/8/layout/target3"/>
    <dgm:cxn modelId="{5EA38CA1-CC39-41A3-8BD6-C39B001A7A79}" type="presOf" srcId="{4865AC3F-78E2-43BA-A56B-7C465B8FCF11}" destId="{54F8D70D-FB57-4298-A600-D8F61B2A354A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D88C3A0B-D6B1-4893-8ACC-C16FF30C31A0}" type="presParOf" srcId="{333A1088-737F-45CB-B68E-254E46348037}" destId="{F5ABB229-8D3B-4694-996A-96F23CF14429}" srcOrd="0" destOrd="0" presId="urn:microsoft.com/office/officeart/2005/8/layout/target3"/>
    <dgm:cxn modelId="{AACED64F-AB7C-4772-AFA2-D9D0DB89BA6F}" type="presParOf" srcId="{333A1088-737F-45CB-B68E-254E46348037}" destId="{F41139FD-01EE-4571-8B17-4FB00FC51163}" srcOrd="1" destOrd="0" presId="urn:microsoft.com/office/officeart/2005/8/layout/target3"/>
    <dgm:cxn modelId="{C77EDE34-DDD1-4F45-A2C8-015C2FA8E94F}" type="presParOf" srcId="{333A1088-737F-45CB-B68E-254E46348037}" destId="{D005CE8C-CC26-4C3E-AC11-E15060ECD759}" srcOrd="2" destOrd="0" presId="urn:microsoft.com/office/officeart/2005/8/layout/target3"/>
    <dgm:cxn modelId="{DBD82E9A-0961-4CC3-8233-57A1CD730173}" type="presParOf" srcId="{333A1088-737F-45CB-B68E-254E46348037}" destId="{E2699407-A48D-4333-A645-7FA48F1FE3B7}" srcOrd="3" destOrd="0" presId="urn:microsoft.com/office/officeart/2005/8/layout/target3"/>
    <dgm:cxn modelId="{1B3EA4B5-56B5-46AF-8539-C69F45C95FD5}" type="presParOf" srcId="{333A1088-737F-45CB-B68E-254E46348037}" destId="{D5EA2712-68D0-4098-BDE6-B295C6AB6119}" srcOrd="4" destOrd="0" presId="urn:microsoft.com/office/officeart/2005/8/layout/target3"/>
    <dgm:cxn modelId="{20861EDB-4D40-4E78-A4F3-486A3AAA7773}" type="presParOf" srcId="{333A1088-737F-45CB-B68E-254E46348037}" destId="{54F8D70D-FB57-4298-A600-D8F61B2A354A}" srcOrd="5" destOrd="0" presId="urn:microsoft.com/office/officeart/2005/8/layout/target3"/>
    <dgm:cxn modelId="{38F06E8A-9758-4B4B-9BA0-54AFFDF7E49E}" type="presParOf" srcId="{333A1088-737F-45CB-B68E-254E46348037}" destId="{C616B022-AA0C-4D3B-BDBF-093D86622E86}" srcOrd="6" destOrd="0" presId="urn:microsoft.com/office/officeart/2005/8/layout/target3"/>
    <dgm:cxn modelId="{6ED41B5D-6462-462E-8627-476C579386B2}" type="presParOf" srcId="{333A1088-737F-45CB-B68E-254E46348037}" destId="{69684AB7-5B8D-45A5-BC2F-6AF80EB883EF}" srcOrd="7" destOrd="0" presId="urn:microsoft.com/office/officeart/2005/8/layout/target3"/>
    <dgm:cxn modelId="{8AC38BF2-B411-4985-85F9-80F109125741}" type="presParOf" srcId="{333A1088-737F-45CB-B68E-254E46348037}" destId="{004736B2-18D3-4D6D-AA18-DF3F81E9E312}" srcOrd="8" destOrd="0" presId="urn:microsoft.com/office/officeart/2005/8/layout/target3"/>
    <dgm:cxn modelId="{DE7DBE97-2880-4199-B281-63F4AC21391B}" type="presParOf" srcId="{333A1088-737F-45CB-B68E-254E46348037}" destId="{9CCAD005-8609-4003-9C1F-3AFC293FB9F9}" srcOrd="9" destOrd="0" presId="urn:microsoft.com/office/officeart/2005/8/layout/target3"/>
    <dgm:cxn modelId="{186F224B-1CA7-4F64-892F-DBA896F208E0}" type="presParOf" srcId="{333A1088-737F-45CB-B68E-254E46348037}" destId="{0C4087F0-2DA9-4805-A823-C8C5404FEF67}" srcOrd="10" destOrd="0" presId="urn:microsoft.com/office/officeart/2005/8/layout/target3"/>
    <dgm:cxn modelId="{A9966770-70C4-4203-A136-20413AC27F55}" type="presParOf" srcId="{333A1088-737F-45CB-B68E-254E46348037}" destId="{7145B55B-1B24-4B93-A1D4-B8021E4AC78C}" srcOrd="11" destOrd="0" presId="urn:microsoft.com/office/officeart/2005/8/layout/target3"/>
    <dgm:cxn modelId="{761A9997-E2EF-4364-846F-A49552270C00}" type="presParOf" srcId="{333A1088-737F-45CB-B68E-254E46348037}" destId="{6919BCDB-3A39-4371-A415-42187620F612}" srcOrd="12" destOrd="0" presId="urn:microsoft.com/office/officeart/2005/8/layout/target3"/>
    <dgm:cxn modelId="{2986682D-1BE9-4333-8CE0-9466BB1F7E84}" type="presParOf" srcId="{333A1088-737F-45CB-B68E-254E46348037}" destId="{19974A4C-782A-40F8-BDC1-A903A52CB5DC}" srcOrd="13" destOrd="0" presId="urn:microsoft.com/office/officeart/2005/8/layout/target3"/>
    <dgm:cxn modelId="{CD64F249-1EE9-4C57-8634-C5EDEAC9F481}" type="presParOf" srcId="{333A1088-737F-45CB-B68E-254E46348037}" destId="{0F7944D4-5DCA-4B9E-A896-D52854246E44}" srcOrd="14" destOrd="0" presId="urn:microsoft.com/office/officeart/2005/8/layout/target3"/>
    <dgm:cxn modelId="{F93AC142-3953-458E-9BDE-26B42D2A3E6E}" type="presParOf" srcId="{333A1088-737F-45CB-B68E-254E46348037}" destId="{DFC55A8B-2DFD-41AE-A307-96A1D2E66396}" srcOrd="15" destOrd="0" presId="urn:microsoft.com/office/officeart/2005/8/layout/target3"/>
    <dgm:cxn modelId="{E594BB5D-5D42-4B9E-90F3-FDF4030B928A}" type="presParOf" srcId="{333A1088-737F-45CB-B68E-254E46348037}" destId="{EB210E99-FECE-49F2-86FD-20F903E541DE}" srcOrd="16" destOrd="0" presId="urn:microsoft.com/office/officeart/2005/8/layout/target3"/>
    <dgm:cxn modelId="{E09286C3-6561-465A-98E9-92E75C86B399}" type="presParOf" srcId="{333A1088-737F-45CB-B68E-254E46348037}" destId="{2463512F-938D-4E07-9D5C-7B2E99ABD39E}" srcOrd="17" destOrd="0" presId="urn:microsoft.com/office/officeart/2005/8/layout/target3"/>
    <dgm:cxn modelId="{B0A5AC82-7183-4CA5-8A57-66C798D52D9F}" type="presParOf" srcId="{333A1088-737F-45CB-B68E-254E46348037}" destId="{59FE3E3B-A92F-4A98-9A20-76394874AFA6}" srcOrd="18" destOrd="0" presId="urn:microsoft.com/office/officeart/2005/8/layout/target3"/>
    <dgm:cxn modelId="{CE174186-1F6A-41EF-824C-7745E189CC7D}" type="presParOf" srcId="{333A1088-737F-45CB-B68E-254E46348037}" destId="{8EB502EF-CA4F-4140-AFB6-D26D41E73615}" srcOrd="19" destOrd="0" presId="urn:microsoft.com/office/officeart/2005/8/layout/target3"/>
    <dgm:cxn modelId="{05F8AD41-EAA1-4435-A99A-EC7CC699B362}" type="presParOf" srcId="{333A1088-737F-45CB-B68E-254E46348037}" destId="{6204D4B4-078C-4ACF-B823-77A728483A32}" srcOrd="20" destOrd="0" presId="urn:microsoft.com/office/officeart/2005/8/layout/target3"/>
    <dgm:cxn modelId="{77EE8B9F-C59F-43CD-852F-DD19DDD3B8E6}" type="presParOf" srcId="{333A1088-737F-45CB-B68E-254E46348037}" destId="{AED2198E-93D5-4001-81B4-73124B309672}" srcOrd="21" destOrd="0" presId="urn:microsoft.com/office/officeart/2005/8/layout/target3"/>
    <dgm:cxn modelId="{1E167BEA-D13B-4C2F-A3F1-D32B672F1D34}" type="presParOf" srcId="{333A1088-737F-45CB-B68E-254E46348037}" destId="{FC425D1D-3DF2-408E-A4F8-250CA94A450A}" srcOrd="22" destOrd="0" presId="urn:microsoft.com/office/officeart/2005/8/layout/target3"/>
    <dgm:cxn modelId="{93147756-E68A-4536-AAF9-BFB46FB78100}" type="presParOf" srcId="{333A1088-737F-45CB-B68E-254E46348037}" destId="{2CDFEC33-8C2A-49C6-B23B-FA3577B1DCE9}" srcOrd="23" destOrd="0" presId="urn:microsoft.com/office/officeart/2005/8/layout/target3"/>
    <dgm:cxn modelId="{89E649C0-3DA3-4ECE-BD67-DDC7A9639D93}" type="presParOf" srcId="{333A1088-737F-45CB-B68E-254E46348037}" destId="{70A198DD-41D2-4313-8B5B-1CF1BCF383FB}" srcOrd="24" destOrd="0" presId="urn:microsoft.com/office/officeart/2005/8/layout/target3"/>
    <dgm:cxn modelId="{4ADD9802-E1D9-438C-A803-F5E82A1BF8A6}" type="presParOf" srcId="{333A1088-737F-45CB-B68E-254E46348037}" destId="{5C0D1B75-263C-4468-B985-565C95B9422B}" srcOrd="25" destOrd="0" presId="urn:microsoft.com/office/officeart/2005/8/layout/target3"/>
    <dgm:cxn modelId="{3DD236A2-BDFF-464A-A76D-A7D105025874}" type="presParOf" srcId="{333A1088-737F-45CB-B68E-254E46348037}" destId="{A02C1AC3-4F1B-47BC-9A88-D00EAE61D85A}" srcOrd="26" destOrd="0" presId="urn:microsoft.com/office/officeart/2005/8/layout/target3"/>
    <dgm:cxn modelId="{DBEF1D2B-11D5-4A76-9DAF-5B7C2407D2AC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24336" cy="302433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96179" y="0"/>
          <a:ext cx="6552728" cy="30243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496179" y="0"/>
        <a:ext cx="6552728" cy="302433"/>
      </dsp:txXfrm>
    </dsp:sp>
    <dsp:sp modelId="{D5EA2712-68D0-4098-BDE6-B295C6AB6119}">
      <dsp:nvSpPr>
        <dsp:cNvPr id="0" name=""/>
        <dsp:cNvSpPr/>
      </dsp:nvSpPr>
      <dsp:spPr>
        <a:xfrm>
          <a:off x="226824" y="302433"/>
          <a:ext cx="2570686" cy="25706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512168" y="302433"/>
          <a:ext cx="6552728" cy="257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10. 10. 2011</a:t>
          </a:r>
          <a:endParaRPr lang="cs-CZ" sz="2000" kern="1200" dirty="0"/>
        </a:p>
      </dsp:txBody>
      <dsp:txXfrm>
        <a:off x="1512168" y="302433"/>
        <a:ext cx="6552728" cy="302433"/>
      </dsp:txXfrm>
    </dsp:sp>
    <dsp:sp modelId="{69684AB7-5B8D-45A5-BC2F-6AF80EB883EF}">
      <dsp:nvSpPr>
        <dsp:cNvPr id="0" name=""/>
        <dsp:cNvSpPr/>
      </dsp:nvSpPr>
      <dsp:spPr>
        <a:xfrm>
          <a:off x="453649" y="604866"/>
          <a:ext cx="2117036" cy="211703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512168" y="604866"/>
          <a:ext cx="6552728" cy="21170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512168" y="604866"/>
        <a:ext cx="6552728" cy="302433"/>
      </dsp:txXfrm>
    </dsp:sp>
    <dsp:sp modelId="{0C4087F0-2DA9-4805-A823-C8C5404FEF67}">
      <dsp:nvSpPr>
        <dsp:cNvPr id="0" name=""/>
        <dsp:cNvSpPr/>
      </dsp:nvSpPr>
      <dsp:spPr>
        <a:xfrm>
          <a:off x="680474" y="907299"/>
          <a:ext cx="1663386" cy="16633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512168" y="907299"/>
          <a:ext cx="6552728" cy="16633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VY_32_INOVACE_06_Synonyma a antonyma</a:t>
          </a:r>
          <a:endParaRPr lang="cs-CZ" sz="2000" kern="1200" dirty="0"/>
        </a:p>
      </dsp:txBody>
      <dsp:txXfrm>
        <a:off x="1512168" y="907299"/>
        <a:ext cx="6552728" cy="302436"/>
      </dsp:txXfrm>
    </dsp:sp>
    <dsp:sp modelId="{19974A4C-782A-40F8-BDC1-A903A52CB5DC}">
      <dsp:nvSpPr>
        <dsp:cNvPr id="0" name=""/>
        <dsp:cNvSpPr/>
      </dsp:nvSpPr>
      <dsp:spPr>
        <a:xfrm>
          <a:off x="907301" y="1209735"/>
          <a:ext cx="1209733" cy="12097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512168" y="1209735"/>
          <a:ext cx="65527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512168" y="1209735"/>
        <a:ext cx="6552728" cy="302433"/>
      </dsp:txXfrm>
    </dsp:sp>
    <dsp:sp modelId="{EB210E99-FECE-49F2-86FD-20F903E541DE}">
      <dsp:nvSpPr>
        <dsp:cNvPr id="0" name=""/>
        <dsp:cNvSpPr/>
      </dsp:nvSpPr>
      <dsp:spPr>
        <a:xfrm>
          <a:off x="1134126" y="1512168"/>
          <a:ext cx="756083" cy="756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512168" y="1512168"/>
          <a:ext cx="6552728" cy="756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2000" kern="1200" dirty="0" smtClean="0"/>
            <a:t>CZ.1.07/1.4.00/21.1871</a:t>
          </a:r>
          <a:endParaRPr lang="cs-CZ" sz="2000" kern="1200" dirty="0"/>
        </a:p>
      </dsp:txBody>
      <dsp:txXfrm>
        <a:off x="1512168" y="1512168"/>
        <a:ext cx="6552728" cy="302433"/>
      </dsp:txXfrm>
    </dsp:sp>
    <dsp:sp modelId="{8EB502EF-CA4F-4140-AFB6-D26D41E73615}">
      <dsp:nvSpPr>
        <dsp:cNvPr id="0" name=""/>
        <dsp:cNvSpPr/>
      </dsp:nvSpPr>
      <dsp:spPr>
        <a:xfrm>
          <a:off x="1360951" y="1814602"/>
          <a:ext cx="302433" cy="3024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512168" y="1814602"/>
          <a:ext cx="6552728" cy="3024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512168" y="1814602"/>
        <a:ext cx="6552728" cy="3024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302922-F3EC-40F4-B2D4-321A1B28114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A2CC7-36BB-4DCE-AB85-A09C0F786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7381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206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921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80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850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442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012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547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748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13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729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684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1A2C4F-20F8-4FD3-8820-CA5607BCDFD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4F2248-AA27-4166-9057-99FDDD9B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png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8946212"/>
              </p:ext>
            </p:extLst>
          </p:nvPr>
        </p:nvGraphicFramePr>
        <p:xfrm>
          <a:off x="539552" y="908720"/>
          <a:ext cx="8064896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951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3629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DUM pro 2. </a:t>
            </a:r>
            <a:r>
              <a:rPr lang="cs-CZ" smtClean="0"/>
              <a:t>ročník</a:t>
            </a:r>
            <a:endParaRPr lang="cs-CZ" dirty="0" smtClean="0"/>
          </a:p>
          <a:p>
            <a:r>
              <a:rPr lang="cs-CZ" dirty="0" smtClean="0"/>
              <a:t>materiál je určen k výkladu a procvičení učiva : synonyma x antonyma</a:t>
            </a:r>
          </a:p>
          <a:p>
            <a:r>
              <a:rPr lang="cs-CZ" dirty="0" smtClean="0"/>
              <a:t>ve výukové části (snímek 3, 5) se žáci seznamují s pojmy synonyma, antonyma</a:t>
            </a:r>
          </a:p>
          <a:p>
            <a:r>
              <a:rPr lang="cs-CZ" dirty="0" smtClean="0"/>
              <a:t>na snímcích 4, 6, 7 a 8 si děti učivo hravou formou procvičují</a:t>
            </a:r>
            <a:endParaRPr lang="cs-CZ" dirty="0"/>
          </a:p>
        </p:txBody>
      </p:sp>
      <p:pic>
        <p:nvPicPr>
          <p:cNvPr id="4" name="Picture 11" descr="C:\Documents and Settings\Jana\Local Settings\Temporary Internet Files\Content.IE5\PI5YMQ0U\MC90044211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79" y="5397987"/>
            <a:ext cx="1422812" cy="1422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Documents and Settings\Jana\Local Settings\Temporary Internet Files\Content.IE5\PI5YMQ0U\MC90044211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7596336" y="44624"/>
            <a:ext cx="1422812" cy="1422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541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188640"/>
            <a:ext cx="640871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  <a:latin typeface="Bookman Old Style" pitchFamily="18" charset="0"/>
              </a:rPr>
              <a:t>Synonyma </a:t>
            </a:r>
          </a:p>
          <a:p>
            <a:pPr algn="ctr"/>
            <a:r>
              <a:rPr lang="cs-CZ" sz="2800" dirty="0" smtClean="0">
                <a:latin typeface="Bookman Old Style" pitchFamily="18" charset="0"/>
              </a:rPr>
              <a:t>jsou slova stejného nebo podobného významu</a:t>
            </a:r>
            <a:endParaRPr lang="cs-CZ" sz="2800" dirty="0">
              <a:latin typeface="Bookman Old Style" pitchFamily="18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790374" y="2144691"/>
            <a:ext cx="1371552" cy="1948566"/>
            <a:chOff x="790374" y="2144691"/>
            <a:chExt cx="1371552" cy="1948566"/>
          </a:xfrm>
        </p:grpSpPr>
        <p:pic>
          <p:nvPicPr>
            <p:cNvPr id="1026" name="Picture 2" descr="C:\Documents and Settings\Jana\Local Settings\Temporary Internet Files\Content.IE5\CK6ZA9E8\MC900440362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0374" y="2144691"/>
              <a:ext cx="1370563" cy="13705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93774" y="3631592"/>
              <a:ext cx="1368152" cy="461665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fotbal</a:t>
              </a:r>
              <a:endParaRPr lang="cs-CZ" sz="24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411760" y="2112714"/>
            <a:ext cx="1488185" cy="1980544"/>
            <a:chOff x="2411760" y="2112714"/>
            <a:chExt cx="1488185" cy="1980544"/>
          </a:xfrm>
        </p:grpSpPr>
        <p:pic>
          <p:nvPicPr>
            <p:cNvPr id="1027" name="Picture 3" descr="C:\Documents and Settings\Jana\Local Settings\Temporary Internet Files\Content.IE5\93K67UOX\MC900440356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2112714"/>
              <a:ext cx="1371600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2531793" y="3631593"/>
              <a:ext cx="1368152" cy="461665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kopaná</a:t>
              </a:r>
              <a:endParaRPr lang="cs-CZ" sz="24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43596" y="4172128"/>
            <a:ext cx="1417867" cy="2370021"/>
            <a:chOff x="643596" y="4172128"/>
            <a:chExt cx="1417867" cy="2370021"/>
          </a:xfrm>
        </p:grpSpPr>
        <p:pic>
          <p:nvPicPr>
            <p:cNvPr id="1037" name="Picture 13" descr="C:\Documents and Settings\Jana\Local Settings\Temporary Internet Files\Content.IE5\E3XUE8B7\MC90028179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0759" y="4172128"/>
              <a:ext cx="1060704" cy="17858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643596" y="6080484"/>
              <a:ext cx="1368152" cy="461665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kouř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411760" y="4497070"/>
            <a:ext cx="1606990" cy="2045078"/>
            <a:chOff x="2411760" y="4497070"/>
            <a:chExt cx="1606990" cy="2045078"/>
          </a:xfrm>
        </p:grpSpPr>
        <p:pic>
          <p:nvPicPr>
            <p:cNvPr id="1038" name="Picture 14" descr="C:\Documents and Settings\Jana\Local Settings\Temporary Internet Files\Content.IE5\8UMYXVNH\MC90029095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4497070"/>
              <a:ext cx="1606990" cy="12584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2531793" y="6080483"/>
              <a:ext cx="1368152" cy="461665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dým</a:t>
              </a:r>
              <a:endParaRPr lang="cs-CZ" sz="24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449287" y="2020456"/>
            <a:ext cx="1368152" cy="2100061"/>
            <a:chOff x="5449287" y="2020456"/>
            <a:chExt cx="1368152" cy="2100061"/>
          </a:xfrm>
        </p:grpSpPr>
        <p:pic>
          <p:nvPicPr>
            <p:cNvPr id="1033" name="Picture 9" descr="C:\Documents and Settings\Jana\Local Settings\Temporary Internet Files\Content.IE5\CK6ZA9E8\MC900232613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0112" y="2020456"/>
              <a:ext cx="1237327" cy="16170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5449287" y="3658852"/>
              <a:ext cx="1368152" cy="461665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kluk</a:t>
              </a:r>
              <a:endParaRPr lang="cs-CZ" sz="24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7060015" y="2073888"/>
            <a:ext cx="1368152" cy="2029373"/>
            <a:chOff x="7060015" y="2073888"/>
            <a:chExt cx="1368152" cy="2029373"/>
          </a:xfrm>
        </p:grpSpPr>
        <p:pic>
          <p:nvPicPr>
            <p:cNvPr id="1036" name="Picture 12" descr="C:\Documents and Settings\Jana\Local Settings\Temporary Internet Files\Content.IE5\KJRJUKIT\MC900232155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52595" y="2073888"/>
              <a:ext cx="782991" cy="15121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7060015" y="3641596"/>
              <a:ext cx="1368152" cy="461665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chlapec</a:t>
              </a:r>
              <a:endParaRPr lang="cs-CZ" sz="2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569754" y="4497070"/>
            <a:ext cx="1847088" cy="2053009"/>
            <a:chOff x="5569754" y="4497070"/>
            <a:chExt cx="1847088" cy="2053009"/>
          </a:xfrm>
        </p:grpSpPr>
        <p:pic>
          <p:nvPicPr>
            <p:cNvPr id="1040" name="Picture 16" descr="C:\Documents and Settings\Jana\Local Settings\Temporary Internet Files\Content.IE5\93K67UOX\MC900037073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9754" y="4497070"/>
              <a:ext cx="1847088" cy="1536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5580112" y="6088414"/>
              <a:ext cx="1368152" cy="461665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tlustý</a:t>
              </a:r>
              <a:endParaRPr lang="cs-CZ" sz="2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176084" y="4326444"/>
            <a:ext cx="1665268" cy="2254814"/>
            <a:chOff x="7176084" y="4326444"/>
            <a:chExt cx="1665268" cy="2254814"/>
          </a:xfrm>
        </p:grpSpPr>
        <p:pic>
          <p:nvPicPr>
            <p:cNvPr id="1042" name="Picture 18" descr="C:\Documents and Settings\Jana\Local Settings\Temporary Internet Files\Content.IE5\KJRJUKIT\MC900441386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76084" y="4326444"/>
              <a:ext cx="1665268" cy="17540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7416297" y="6119593"/>
              <a:ext cx="1368152" cy="461665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obézní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402760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Jana\Local Settings\Temporary Internet Files\Content.IE5\CK6ZA9E8\MC9004418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56" y="5532900"/>
            <a:ext cx="744547" cy="1075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ana\Local Settings\Temporary Internet Files\Content.IE5\75S19SFW\MC900230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74" y="1574909"/>
            <a:ext cx="1415573" cy="1036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Jana\Local Settings\Temporary Internet Files\Content.IE5\8UMYXVNH\MC90043391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93" y="4087390"/>
            <a:ext cx="1326194" cy="132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Jana\Local Settings\Temporary Internet Files\Content.IE5\IQZRG32A\MC9003590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0305" y="5611003"/>
            <a:ext cx="1057991" cy="919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886071" y="2674372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lékař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19805" y="2816223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doktor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91680" y="4571527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silnice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00955" y="3455142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cesta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2611614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beruška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79912" y="6071182"/>
            <a:ext cx="2410238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slunéčko sedmitečné</a:t>
            </a:r>
            <a:endParaRPr lang="cs-CZ" sz="2000" dirty="0"/>
          </a:p>
        </p:txBody>
      </p:sp>
      <p:pic>
        <p:nvPicPr>
          <p:cNvPr id="2060" name="Picture 12" descr="C:\Documents and Settings\Jana\Local Settings\Temporary Internet Files\Content.IE5\E3XUE8B7\MC9002903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38" y="2740198"/>
            <a:ext cx="1208001" cy="126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2015859" y="5717927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sirka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19805" y="3895644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zápalka</a:t>
            </a:r>
            <a:endParaRPr lang="cs-CZ" sz="2400" dirty="0"/>
          </a:p>
        </p:txBody>
      </p:sp>
      <p:pic>
        <p:nvPicPr>
          <p:cNvPr id="2061" name="Picture 13" descr="C:\Documents and Settings\Jana\Local Settings\Temporary Internet Files\Content.IE5\E3XUE8B7\MC9000584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968" y="1449130"/>
            <a:ext cx="1148664" cy="1009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4139952" y="4247909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šnek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60621" y="1775335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pic>
        <p:nvPicPr>
          <p:cNvPr id="2062" name="Picture 14" descr="C:\Documents and Settings\Jana\Local Settings\Temporary Internet Files\Content.IE5\CK6ZA9E8\MC9002320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079" y="2674372"/>
            <a:ext cx="1059480" cy="115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6372200" y="5731547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brečet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123728" y="1761372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plakat</a:t>
            </a:r>
            <a:endParaRPr lang="cs-CZ" sz="2400" dirty="0"/>
          </a:p>
        </p:txBody>
      </p:sp>
      <p:pic>
        <p:nvPicPr>
          <p:cNvPr id="2064" name="Picture 16" descr="C:\Documents and Settings\Jana\Local Settings\Temporary Internet Files\Content.IE5\93K67UOX\MC9003898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590" y="4138786"/>
            <a:ext cx="1050227" cy="1141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2375756" y="3685975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telefon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779912" y="5072043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mobil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3" y="103714"/>
            <a:ext cx="5544616" cy="954107"/>
          </a:xfrm>
          <a:prstGeom prst="rect">
            <a:avLst/>
          </a:prstGeom>
          <a:solidFill>
            <a:srgbClr val="FFCDCE"/>
          </a:solidFill>
          <a:ln>
            <a:solidFill>
              <a:srgbClr val="FF8F8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Najdi kartičky se synonymy a přiřaď  je ke správnému obrázku.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11989" y="1631596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paní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964635" y="5072042"/>
            <a:ext cx="1368152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žena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4441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88640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okman Old Style" pitchFamily="18" charset="0"/>
              </a:rPr>
              <a:t>Antonyma</a:t>
            </a:r>
            <a:r>
              <a:rPr lang="cs-CZ" sz="440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  <a:latin typeface="Bookman Old Style" pitchFamily="18" charset="0"/>
              </a:rPr>
              <a:t> </a:t>
            </a:r>
          </a:p>
          <a:p>
            <a:pPr algn="ctr"/>
            <a:r>
              <a:rPr lang="cs-CZ" sz="2800" dirty="0" smtClean="0">
                <a:latin typeface="Bookman Old Style" pitchFamily="18" charset="0"/>
              </a:rPr>
              <a:t>jsou slova opačného významu</a:t>
            </a:r>
            <a:endParaRPr lang="cs-CZ" sz="2800" dirty="0">
              <a:latin typeface="Bookman Old Style" pitchFamily="18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71476" y="2517307"/>
            <a:ext cx="1368152" cy="1898884"/>
            <a:chOff x="271476" y="2517307"/>
            <a:chExt cx="1368152" cy="1898884"/>
          </a:xfrm>
        </p:grpSpPr>
        <p:pic>
          <p:nvPicPr>
            <p:cNvPr id="3075" name="Picture 3" descr="C:\Documents and Settings\Jana\Local Settings\Temporary Internet Files\Content.IE5\93K67UOX\MC90021520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985" y="2517307"/>
              <a:ext cx="865671" cy="1007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271476" y="3954526"/>
              <a:ext cx="1368152" cy="461665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malý</a:t>
              </a:r>
              <a:endParaRPr lang="cs-CZ" sz="2400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907704" y="1388969"/>
            <a:ext cx="2123111" cy="3027221"/>
            <a:chOff x="1907704" y="1388969"/>
            <a:chExt cx="2123111" cy="3027221"/>
          </a:xfrm>
        </p:grpSpPr>
        <p:sp>
          <p:nvSpPr>
            <p:cNvPr id="9" name="TextovéPole 8"/>
            <p:cNvSpPr txBox="1"/>
            <p:nvPr/>
          </p:nvSpPr>
          <p:spPr>
            <a:xfrm>
              <a:off x="2288631" y="3954525"/>
              <a:ext cx="1368152" cy="461665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velký</a:t>
              </a:r>
              <a:endParaRPr lang="cs-CZ" sz="2400" dirty="0"/>
            </a:p>
          </p:txBody>
        </p:sp>
        <p:pic>
          <p:nvPicPr>
            <p:cNvPr id="10" name="Picture 3" descr="C:\Documents and Settings\Jana\Local Settings\Temporary Internet Files\Content.IE5\93K67UOX\MC90021520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704" y="1388969"/>
              <a:ext cx="2123111" cy="24697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6698032" y="1617131"/>
            <a:ext cx="1945843" cy="2695282"/>
            <a:chOff x="6698032" y="1617131"/>
            <a:chExt cx="1945843" cy="2695282"/>
          </a:xfrm>
        </p:grpSpPr>
        <p:pic>
          <p:nvPicPr>
            <p:cNvPr id="3079" name="Picture 7" descr="C:\Documents and Settings\Jana\Local Settings\Temporary Internet Files\Content.IE5\CK6ZA9E8\MC90034912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8032" y="1617131"/>
              <a:ext cx="1945843" cy="17684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092280" y="3850748"/>
              <a:ext cx="1368152" cy="461665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čert</a:t>
              </a:r>
              <a:endParaRPr lang="cs-CZ" sz="24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214464" y="1787148"/>
            <a:ext cx="1526250" cy="2533010"/>
            <a:chOff x="5214464" y="1787148"/>
            <a:chExt cx="1526250" cy="2533010"/>
          </a:xfrm>
        </p:grpSpPr>
        <p:pic>
          <p:nvPicPr>
            <p:cNvPr id="3078" name="Picture 6" descr="C:\Documents and Settings\Jana\Local Settings\Temporary Internet Files\Content.IE5\93K67UOX\MC90023260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4464" y="1787148"/>
              <a:ext cx="1442519" cy="18650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5372562" y="3858493"/>
              <a:ext cx="1368152" cy="461665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anděl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95536" y="4869160"/>
            <a:ext cx="1797050" cy="1829817"/>
            <a:chOff x="395536" y="4869160"/>
            <a:chExt cx="1797050" cy="1829817"/>
          </a:xfrm>
        </p:grpSpPr>
        <p:pic>
          <p:nvPicPr>
            <p:cNvPr id="3080" name="Picture 8" descr="C:\Documents and Settings\Jana\Local Settings\Temporary Internet Files\Content.IE5\KJRJUKIT\MC90043459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4869160"/>
              <a:ext cx="1797050" cy="1231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39552" y="6237312"/>
              <a:ext cx="1368152" cy="461665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spát</a:t>
              </a:r>
              <a:endParaRPr lang="cs-CZ" sz="2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320643" y="4718273"/>
            <a:ext cx="1368152" cy="1980703"/>
            <a:chOff x="2320643" y="4718273"/>
            <a:chExt cx="1368152" cy="1980703"/>
          </a:xfrm>
        </p:grpSpPr>
        <p:pic>
          <p:nvPicPr>
            <p:cNvPr id="3081" name="Picture 9" descr="C:\Documents and Settings\Jana\Local Settings\Temporary Internet Files\Content.IE5\75S19SFW\MC900438167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8635" y="4718273"/>
              <a:ext cx="1108144" cy="1402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2320643" y="6237311"/>
              <a:ext cx="1368152" cy="461665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bdít</a:t>
              </a:r>
              <a:endParaRPr lang="cs-CZ" sz="24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372562" y="4848091"/>
            <a:ext cx="1368152" cy="1761365"/>
            <a:chOff x="5372562" y="4848091"/>
            <a:chExt cx="1368152" cy="1761365"/>
          </a:xfrm>
        </p:grpSpPr>
        <p:pic>
          <p:nvPicPr>
            <p:cNvPr id="3082" name="Picture 10" descr="C:\Documents and Settings\Jana\Local Settings\Temporary Internet Files\Content.IE5\CK6ZA9E8\MC900199239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4266" y="4848091"/>
              <a:ext cx="464744" cy="10396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5372562" y="6147791"/>
              <a:ext cx="1368152" cy="461665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studený</a:t>
              </a:r>
              <a:endParaRPr lang="cs-CZ" sz="24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7092280" y="4478630"/>
            <a:ext cx="1368152" cy="2124163"/>
            <a:chOff x="7092280" y="4478630"/>
            <a:chExt cx="1368152" cy="2124163"/>
          </a:xfrm>
        </p:grpSpPr>
        <p:pic>
          <p:nvPicPr>
            <p:cNvPr id="3083" name="Picture 11" descr="C:\Documents and Settings\Jana\Local Settings\Temporary Internet Files\Content.IE5\93K67UOX\MC900352087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2962" y="4478630"/>
              <a:ext cx="1247470" cy="14619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7092280" y="6141128"/>
              <a:ext cx="1368152" cy="461665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horký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66773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>
            <a:grpSpLocks noChangeAspect="1"/>
          </p:cNvGrpSpPr>
          <p:nvPr/>
        </p:nvGrpSpPr>
        <p:grpSpPr>
          <a:xfrm>
            <a:off x="179513" y="730562"/>
            <a:ext cx="1805173" cy="1398606"/>
            <a:chOff x="3059832" y="838444"/>
            <a:chExt cx="2256466" cy="1748257"/>
          </a:xfrm>
        </p:grpSpPr>
        <p:sp>
          <p:nvSpPr>
            <p:cNvPr id="38" name="Puzzle2"/>
            <p:cNvSpPr>
              <a:spLocks noChangeAspect="1" noEditPoints="1" noChangeArrowheads="1"/>
            </p:cNvSpPr>
            <p:nvPr/>
          </p:nvSpPr>
          <p:spPr bwMode="auto">
            <a:xfrm>
              <a:off x="3059832" y="838444"/>
              <a:ext cx="2256466" cy="1748257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513874" y="1378984"/>
              <a:ext cx="1296143" cy="369332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večer</a:t>
              </a:r>
            </a:p>
          </p:txBody>
        </p:sp>
      </p:grpSp>
      <p:grpSp>
        <p:nvGrpSpPr>
          <p:cNvPr id="44" name="Skupina 43"/>
          <p:cNvGrpSpPr>
            <a:grpSpLocks noChangeAspect="1"/>
          </p:cNvGrpSpPr>
          <p:nvPr/>
        </p:nvGrpSpPr>
        <p:grpSpPr>
          <a:xfrm>
            <a:off x="192335" y="2154991"/>
            <a:ext cx="1805173" cy="1398606"/>
            <a:chOff x="3059832" y="838444"/>
            <a:chExt cx="2256466" cy="1748257"/>
          </a:xfrm>
        </p:grpSpPr>
        <p:sp>
          <p:nvSpPr>
            <p:cNvPr id="45" name="Puzzle2"/>
            <p:cNvSpPr>
              <a:spLocks noChangeAspect="1" noEditPoints="1" noChangeArrowheads="1"/>
            </p:cNvSpPr>
            <p:nvPr/>
          </p:nvSpPr>
          <p:spPr bwMode="auto">
            <a:xfrm>
              <a:off x="3059832" y="838444"/>
              <a:ext cx="2256466" cy="1748257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513874" y="1378984"/>
              <a:ext cx="1296143" cy="369332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starý</a:t>
              </a:r>
            </a:p>
          </p:txBody>
        </p:sp>
      </p:grpSp>
      <p:grpSp>
        <p:nvGrpSpPr>
          <p:cNvPr id="47" name="Skupina 46"/>
          <p:cNvGrpSpPr>
            <a:grpSpLocks noChangeAspect="1"/>
          </p:cNvGrpSpPr>
          <p:nvPr/>
        </p:nvGrpSpPr>
        <p:grpSpPr>
          <a:xfrm>
            <a:off x="179513" y="3588565"/>
            <a:ext cx="1805173" cy="1398606"/>
            <a:chOff x="3059832" y="838444"/>
            <a:chExt cx="2256466" cy="1748257"/>
          </a:xfrm>
        </p:grpSpPr>
        <p:sp>
          <p:nvSpPr>
            <p:cNvPr id="48" name="Puzzle2"/>
            <p:cNvSpPr>
              <a:spLocks noChangeAspect="1" noEditPoints="1" noChangeArrowheads="1"/>
            </p:cNvSpPr>
            <p:nvPr/>
          </p:nvSpPr>
          <p:spPr bwMode="auto">
            <a:xfrm>
              <a:off x="3059832" y="838444"/>
              <a:ext cx="2256466" cy="1748257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513874" y="1378984"/>
              <a:ext cx="1296143" cy="369332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vlevo</a:t>
              </a:r>
            </a:p>
          </p:txBody>
        </p:sp>
      </p:grpSp>
      <p:grpSp>
        <p:nvGrpSpPr>
          <p:cNvPr id="50" name="Skupina 49"/>
          <p:cNvGrpSpPr>
            <a:grpSpLocks noChangeAspect="1"/>
          </p:cNvGrpSpPr>
          <p:nvPr/>
        </p:nvGrpSpPr>
        <p:grpSpPr>
          <a:xfrm>
            <a:off x="158617" y="5013176"/>
            <a:ext cx="1805173" cy="1398606"/>
            <a:chOff x="3059832" y="838444"/>
            <a:chExt cx="2256466" cy="1748257"/>
          </a:xfrm>
        </p:grpSpPr>
        <p:sp>
          <p:nvSpPr>
            <p:cNvPr id="51" name="Puzzle2"/>
            <p:cNvSpPr>
              <a:spLocks noChangeAspect="1" noEditPoints="1" noChangeArrowheads="1"/>
            </p:cNvSpPr>
            <p:nvPr/>
          </p:nvSpPr>
          <p:spPr bwMode="auto">
            <a:xfrm>
              <a:off x="3059832" y="838444"/>
              <a:ext cx="2256466" cy="1748257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513874" y="1378984"/>
              <a:ext cx="1296143" cy="369332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zlo</a:t>
              </a:r>
            </a:p>
          </p:txBody>
        </p:sp>
      </p:grpSp>
      <p:grpSp>
        <p:nvGrpSpPr>
          <p:cNvPr id="53" name="Skupina 52"/>
          <p:cNvGrpSpPr>
            <a:grpSpLocks noChangeAspect="1"/>
          </p:cNvGrpSpPr>
          <p:nvPr/>
        </p:nvGrpSpPr>
        <p:grpSpPr>
          <a:xfrm>
            <a:off x="6825970" y="2175951"/>
            <a:ext cx="1088383" cy="1788065"/>
            <a:chOff x="6588224" y="665491"/>
            <a:chExt cx="1360479" cy="2235081"/>
          </a:xfrm>
        </p:grpSpPr>
        <p:sp>
          <p:nvSpPr>
            <p:cNvPr id="54" name="Puzzle4"/>
            <p:cNvSpPr>
              <a:spLocks noChangeAspect="1" noEditPoints="1" noChangeArrowheads="1"/>
            </p:cNvSpPr>
            <p:nvPr/>
          </p:nvSpPr>
          <p:spPr bwMode="auto">
            <a:xfrm>
              <a:off x="6588224" y="665491"/>
              <a:ext cx="1360479" cy="2235081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noFill/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678074" y="1234788"/>
              <a:ext cx="1206154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/>
                <a:t>dobro</a:t>
              </a:r>
            </a:p>
          </p:txBody>
        </p:sp>
      </p:grpSp>
      <p:grpSp>
        <p:nvGrpSpPr>
          <p:cNvPr id="59" name="Skupina 58"/>
          <p:cNvGrpSpPr>
            <a:grpSpLocks noChangeAspect="1"/>
          </p:cNvGrpSpPr>
          <p:nvPr/>
        </p:nvGrpSpPr>
        <p:grpSpPr>
          <a:xfrm>
            <a:off x="6978370" y="4623717"/>
            <a:ext cx="1088383" cy="1788065"/>
            <a:chOff x="6588224" y="665491"/>
            <a:chExt cx="1360479" cy="2235081"/>
          </a:xfrm>
          <a:solidFill>
            <a:schemeClr val="bg1"/>
          </a:solidFill>
        </p:grpSpPr>
        <p:sp>
          <p:nvSpPr>
            <p:cNvPr id="60" name="Puzzle4"/>
            <p:cNvSpPr>
              <a:spLocks noChangeAspect="1" noEditPoints="1" noChangeArrowheads="1"/>
            </p:cNvSpPr>
            <p:nvPr/>
          </p:nvSpPr>
          <p:spPr bwMode="auto">
            <a:xfrm>
              <a:off x="6588224" y="665491"/>
              <a:ext cx="1360479" cy="2235081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6679927" y="1234788"/>
              <a:ext cx="1177073" cy="369332"/>
            </a:xfrm>
            <a:prstGeom prst="rect">
              <a:avLst/>
            </a:prstGeom>
            <a:grp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/>
                <a:t>mladý</a:t>
              </a:r>
            </a:p>
          </p:txBody>
        </p:sp>
      </p:grpSp>
      <p:grpSp>
        <p:nvGrpSpPr>
          <p:cNvPr id="56" name="Skupina 55"/>
          <p:cNvGrpSpPr>
            <a:grpSpLocks noChangeAspect="1"/>
          </p:cNvGrpSpPr>
          <p:nvPr/>
        </p:nvGrpSpPr>
        <p:grpSpPr>
          <a:xfrm>
            <a:off x="7803408" y="3274697"/>
            <a:ext cx="1088383" cy="1788065"/>
            <a:chOff x="6588224" y="665491"/>
            <a:chExt cx="1360479" cy="2235081"/>
          </a:xfrm>
        </p:grpSpPr>
        <p:sp>
          <p:nvSpPr>
            <p:cNvPr id="57" name="Puzzle4"/>
            <p:cNvSpPr>
              <a:spLocks noChangeAspect="1" noEditPoints="1" noChangeArrowheads="1"/>
            </p:cNvSpPr>
            <p:nvPr/>
          </p:nvSpPr>
          <p:spPr bwMode="auto">
            <a:xfrm>
              <a:off x="6588224" y="665491"/>
              <a:ext cx="1360479" cy="2235081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chemeClr val="bg1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685887" y="1234788"/>
              <a:ext cx="1221798" cy="369332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/>
                <a:t>ráno</a:t>
              </a:r>
            </a:p>
          </p:txBody>
        </p:sp>
      </p:grpSp>
      <p:grpSp>
        <p:nvGrpSpPr>
          <p:cNvPr id="17" name="Skupina 16"/>
          <p:cNvGrpSpPr>
            <a:grpSpLocks noChangeAspect="1"/>
          </p:cNvGrpSpPr>
          <p:nvPr/>
        </p:nvGrpSpPr>
        <p:grpSpPr>
          <a:xfrm>
            <a:off x="7380312" y="570005"/>
            <a:ext cx="1088383" cy="1788065"/>
            <a:chOff x="6588224" y="665491"/>
            <a:chExt cx="1360479" cy="2235081"/>
          </a:xfrm>
          <a:solidFill>
            <a:schemeClr val="bg1"/>
          </a:solidFill>
        </p:grpSpPr>
        <p:sp>
          <p:nvSpPr>
            <p:cNvPr id="39" name="Puzzle4"/>
            <p:cNvSpPr>
              <a:spLocks noChangeAspect="1" noEditPoints="1" noChangeArrowheads="1"/>
            </p:cNvSpPr>
            <p:nvPr/>
          </p:nvSpPr>
          <p:spPr bwMode="auto">
            <a:xfrm>
              <a:off x="6588224" y="665491"/>
              <a:ext cx="1360479" cy="2235081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700188" y="1235132"/>
              <a:ext cx="1180769" cy="369332"/>
            </a:xfrm>
            <a:prstGeom prst="rect">
              <a:avLst/>
            </a:prstGeom>
            <a:grp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100" dirty="0" smtClean="0"/>
                <a:t>vpravo</a:t>
              </a:r>
            </a:p>
          </p:txBody>
        </p:sp>
      </p:grpSp>
      <p:sp>
        <p:nvSpPr>
          <p:cNvPr id="62" name="TextovéPole 61"/>
          <p:cNvSpPr txBox="1"/>
          <p:nvPr/>
        </p:nvSpPr>
        <p:spPr>
          <a:xfrm>
            <a:off x="1447056" y="108272"/>
            <a:ext cx="624464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Přiřaď k sobě dílky puzzle s antonymy. Kliknutím na černý dílek si svoje řešení zkontroluj.</a:t>
            </a:r>
            <a:endParaRPr lang="cs-CZ" sz="2400" dirty="0"/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8731712" y="6467028"/>
            <a:ext cx="254528" cy="260648"/>
          </a:xfrm>
          <a:prstGeom prst="actionButtonForwardNext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66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726 -0.03216 C -0.08334 -0.0384 -0.08907 -0.03909 -0.09584 -0.04118 C -0.10486 -0.04395 -0.11372 -0.04858 -0.12275 -0.05135 C -0.12587 -0.05506 -0.1283 -0.05552 -0.13247 -0.05691 C -0.14584 -0.06616 -0.16146 -0.07264 -0.17552 -0.07981 C -0.18368 -0.08837 -0.19271 -0.09484 -0.20122 -0.10294 C -0.20695 -0.10849 -0.21268 -0.11798 -0.21962 -0.12006 C -0.22292 -0.12653 -0.22813 -0.12954 -0.23247 -0.1344 C -0.24393 -0.14735 -0.26129 -0.15383 -0.27552 -0.16008 C -0.28282 -0.17048 -0.29427 -0.17719 -0.30452 -0.18159 C -0.31927 -0.19801 -0.33507 -0.21282 -0.3507 -0.22739 C -0.35851 -0.23456 -0.35504 -0.23271 -0.36042 -0.23896 C -0.36545 -0.24497 -0.37118 -0.24775 -0.37657 -0.25353 C -0.39011 -0.26741 -0.36476 -0.24404 -0.38507 -0.26324 C -0.39618 -0.27365 -0.40591 -0.28082 -0.41841 -0.28753 C -0.42309 -0.29008 -0.43247 -0.2947 -0.43247 -0.29447 C -0.44184 -0.30326 -0.45521 -0.30488 -0.4658 -0.31067 C -0.47049 -0.31321 -0.47969 -0.31946 -0.47969 -0.31899 C -0.48334 -0.32362 -0.48802 -0.32362 -0.49271 -0.32501 C -0.49809 -0.32986 -0.50226 -0.33148 -0.50886 -0.33357 C -0.51459 -0.33912 -0.52188 -0.34027 -0.52813 -0.34351 C -0.54219 -0.35045 -0.55452 -0.35924 -0.5691 -0.36364 C -0.58143 -0.37173 -0.59532 -0.37451 -0.60886 -0.37636 C -0.61927 -0.37937 -0.62952 -0.38214 -0.63993 -0.38469 C -0.64566 -0.38469 -0.65139 -0.38446 -0.65712 -0.38353 C -0.66163 -0.38284 -0.6625 -0.37775 -0.6658 -0.37497 C -0.66945 -0.37197 -0.67969 -0.37358 -0.68056 -0.37358 " pathEditMode="relative" rAng="0" ptsTypes="ffffffffffffffffffffffffffA">
                                      <p:cBhvr>
                                        <p:cTn id="1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174" y="-176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719 -0.02544 C -0.07778 -0.03539 -0.08142 -0.0539 -0.09236 -0.06407 C -0.09392 -0.06731 -0.09601 -0.07009 -0.09722 -0.07356 C -0.09879 -0.07795 -0.10208 -0.08651 -0.10208 -0.08628 C -0.10521 -0.12005 -0.10938 -0.15938 -0.12135 -0.18922 C -0.13056 -0.21189 -0.14219 -0.23294 -0.15382 -0.25353 C -0.15868 -0.26209 -0.16354 -0.27527 -0.16944 -0.28244 C -0.17431 -0.28846 -0.18924 -0.30118 -0.19479 -0.3065 C -0.21788 -0.3294 -0.24774 -0.35739 -0.27674 -0.3641 C -0.29566 -0.37682 -0.31632 -0.38006 -0.33698 -0.38515 C -0.34427 -0.387 -0.35139 -0.38977 -0.35868 -0.39139 C -0.42743 -0.38931 -0.49583 -0.38607 -0.56476 -0.38515 C -0.56667 -0.38469 -0.56892 -0.38469 -0.57066 -0.38353 C -0.57222 -0.3826 -0.57326 -0.38052 -0.57431 -0.37867 C -0.57517 -0.37728 -0.57552 -0.37474 -0.57674 -0.37381 C -0.57899 -0.37196 -0.58403 -0.37057 -0.58403 -0.37034 C -0.58438 -0.36849 -0.58438 -0.36595 -0.58524 -0.3641 C -0.58611 -0.36248 -0.58889 -0.36109 -0.58889 -0.36086 " pathEditMode="relative" rAng="0" ptsTypes="fffffffffffffffffA">
                                      <p:cBhvr>
                                        <p:cTn id="2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94" y="-182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7 -0.03701 C -0.08334 -0.0391 -0.09098 -0.04002 -0.09844 -0.04349 C -0.11146 -0.0428 -0.15938 -0.04604 -0.18282 -0.03563 C -0.23542 -0.01249 -0.27813 0.04025 -0.3165 0.09137 C -0.32657 0.10479 -0.33837 0.11589 -0.34792 0.12977 C -0.35104 0.13416 -0.35295 0.13995 -0.35625 0.14434 C -0.35747 0.14596 -0.35868 0.14758 -0.3599 0.1492 C -0.36302 0.161 -0.35816 0.14527 -0.36598 0.15868 C -0.36771 0.16146 -0.36806 0.16539 -0.36962 0.1684 C -0.37136 0.17187 -0.3757 0.17557 -0.37795 0.17788 C -0.38282 0.1876 -0.39653 0.20333 -0.40452 0.2068 C -0.40816 0.21166 -0.41893 0.22415 -0.42379 0.226 C -0.43733 0.24358 -0.45417 0.257 -0.46962 0.27111 C -0.48681 0.28707 -0.49948 0.30372 -0.52014 0.31112 C -0.52604 0.31644 -0.53368 0.32061 -0.54063 0.32246 C -0.5467 0.32732 -0.55295 0.33148 -0.5599 0.33379 C -0.56111 0.33426 -0.56684 0.33588 -0.56841 0.33703 C -0.57934 0.3449 -0.58837 0.35693 -0.59966 0.3641 C -0.60226 0.36757 -0.60556 0.37034 -0.60816 0.37381 C -0.61354 0.38098 -0.61702 0.39047 -0.62257 0.39787 C -0.62466 0.40643 -0.62309 0.40134 -0.62865 0.41244 C -0.63021 0.41568 -0.63351 0.42193 -0.63351 0.42216 C -0.63559 0.43025 -0.63473 0.42517 -0.63473 0.43812 " pathEditMode="relative" rAng="0" ptsTypes="ffffffffffffffffffffffA">
                                      <p:cBhvr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03" y="232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343 -0.03654 C -0.10677 -0.03423 -0.13906 -0.02428 -0.17222 -0.01873 C -0.17968 -0.01596 -0.18767 -0.01503 -0.19514 -0.01226 C -0.21771 -0.0037 -0.23889 0.00833 -0.26007 0.02129 C -0.26371 0.0236 -0.26788 0.02452 -0.271 0.02776 C -0.27899 0.03563 -0.28889 0.04002 -0.29635 0.04858 C -0.31493 0.06986 -0.29705 0.05483 -0.31441 0.06801 C -0.31718 0.08189 -0.33073 0.09785 -0.33732 0.10965 C -0.34027 0.11474 -0.34566 0.12561 -0.34566 0.12584 C -0.34757 0.13301 -0.35069 0.13764 -0.35538 0.1418 C -0.35833 0.15129 -0.36267 0.16401 -0.36736 0.17234 C -0.36979 0.17673 -0.37309 0.1802 -0.37465 0.18506 C -0.37691 0.19246 -0.37673 0.19385 -0.38055 0.19963 C -0.38541 0.20704 -0.39062 0.21421 -0.39514 0.22207 C -0.40017 0.23063 -0.40364 0.24035 -0.40833 0.24937 C -0.41389 0.26001 -0.42152 0.27134 -0.4276 0.28152 C -0.43767 0.29887 -0.45312 0.31044 -0.46614 0.32316 C -0.47274 0.32964 -0.48038 0.33681 -0.48663 0.34398 C -0.48802 0.34537 -0.48854 0.34814 -0.49027 0.34884 C -0.49496 0.35046 -0.49982 0.34999 -0.50468 0.35046 C -0.51458 0.35925 -0.52291 0.37058 -0.53368 0.37775 C -0.53854 0.38724 -0.54705 0.39232 -0.55416 0.39857 C -0.55677 0.40088 -0.55868 0.40435 -0.56128 0.40667 C -0.56614 0.41638 -0.56232 0.41152 -0.57708 0.41152 " pathEditMode="relative" rAng="0" ptsTypes="fffffffffffffffffffffffA">
                                      <p:cBhvr>
                                        <p:cTn id="3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91" y="226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6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>
            <a:grpSpLocks noChangeAspect="1"/>
          </p:cNvGrpSpPr>
          <p:nvPr/>
        </p:nvGrpSpPr>
        <p:grpSpPr>
          <a:xfrm>
            <a:off x="179513" y="730562"/>
            <a:ext cx="1805173" cy="1398606"/>
            <a:chOff x="3059832" y="838444"/>
            <a:chExt cx="2256466" cy="1748257"/>
          </a:xfrm>
        </p:grpSpPr>
        <p:sp>
          <p:nvSpPr>
            <p:cNvPr id="38" name="Puzzle2"/>
            <p:cNvSpPr>
              <a:spLocks noChangeAspect="1" noEditPoints="1" noChangeArrowheads="1"/>
            </p:cNvSpPr>
            <p:nvPr/>
          </p:nvSpPr>
          <p:spPr bwMode="auto">
            <a:xfrm>
              <a:off x="3059832" y="838444"/>
              <a:ext cx="2256466" cy="1748257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513874" y="1378984"/>
              <a:ext cx="1296143" cy="369332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daleko</a:t>
              </a:r>
            </a:p>
          </p:txBody>
        </p:sp>
      </p:grpSp>
      <p:grpSp>
        <p:nvGrpSpPr>
          <p:cNvPr id="44" name="Skupina 43"/>
          <p:cNvGrpSpPr>
            <a:grpSpLocks noChangeAspect="1"/>
          </p:cNvGrpSpPr>
          <p:nvPr/>
        </p:nvGrpSpPr>
        <p:grpSpPr>
          <a:xfrm>
            <a:off x="192335" y="2154991"/>
            <a:ext cx="1805173" cy="1398606"/>
            <a:chOff x="3059832" y="838444"/>
            <a:chExt cx="2256466" cy="1748257"/>
          </a:xfrm>
        </p:grpSpPr>
        <p:sp>
          <p:nvSpPr>
            <p:cNvPr id="45" name="Puzzle2"/>
            <p:cNvSpPr>
              <a:spLocks noChangeAspect="1" noEditPoints="1" noChangeArrowheads="1"/>
            </p:cNvSpPr>
            <p:nvPr/>
          </p:nvSpPr>
          <p:spPr bwMode="auto">
            <a:xfrm>
              <a:off x="3059832" y="838444"/>
              <a:ext cx="2256466" cy="1748257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513874" y="1378984"/>
              <a:ext cx="1296143" cy="369332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měkký</a:t>
              </a:r>
            </a:p>
          </p:txBody>
        </p:sp>
      </p:grpSp>
      <p:grpSp>
        <p:nvGrpSpPr>
          <p:cNvPr id="47" name="Skupina 46"/>
          <p:cNvGrpSpPr>
            <a:grpSpLocks noChangeAspect="1"/>
          </p:cNvGrpSpPr>
          <p:nvPr/>
        </p:nvGrpSpPr>
        <p:grpSpPr>
          <a:xfrm>
            <a:off x="179513" y="3588565"/>
            <a:ext cx="1805173" cy="1398606"/>
            <a:chOff x="3059832" y="838444"/>
            <a:chExt cx="2256466" cy="1748257"/>
          </a:xfrm>
        </p:grpSpPr>
        <p:sp>
          <p:nvSpPr>
            <p:cNvPr id="48" name="Puzzle2"/>
            <p:cNvSpPr>
              <a:spLocks noChangeAspect="1" noEditPoints="1" noChangeArrowheads="1"/>
            </p:cNvSpPr>
            <p:nvPr/>
          </p:nvSpPr>
          <p:spPr bwMode="auto">
            <a:xfrm>
              <a:off x="3059832" y="838444"/>
              <a:ext cx="2256466" cy="1748257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513874" y="1378984"/>
              <a:ext cx="1296143" cy="369332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před</a:t>
              </a:r>
            </a:p>
          </p:txBody>
        </p:sp>
      </p:grpSp>
      <p:grpSp>
        <p:nvGrpSpPr>
          <p:cNvPr id="50" name="Skupina 49"/>
          <p:cNvGrpSpPr>
            <a:grpSpLocks noChangeAspect="1"/>
          </p:cNvGrpSpPr>
          <p:nvPr/>
        </p:nvGrpSpPr>
        <p:grpSpPr>
          <a:xfrm>
            <a:off x="158617" y="5013176"/>
            <a:ext cx="1805173" cy="1398606"/>
            <a:chOff x="3059832" y="838444"/>
            <a:chExt cx="2256466" cy="1748257"/>
          </a:xfrm>
        </p:grpSpPr>
        <p:sp>
          <p:nvSpPr>
            <p:cNvPr id="51" name="Puzzle2"/>
            <p:cNvSpPr>
              <a:spLocks noChangeAspect="1" noEditPoints="1" noChangeArrowheads="1"/>
            </p:cNvSpPr>
            <p:nvPr/>
          </p:nvSpPr>
          <p:spPr bwMode="auto">
            <a:xfrm>
              <a:off x="3059832" y="838444"/>
              <a:ext cx="2256466" cy="1748257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chemeClr val="tx1"/>
            </a:soli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513874" y="1378984"/>
              <a:ext cx="1296143" cy="369332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uvnitř</a:t>
              </a:r>
            </a:p>
          </p:txBody>
        </p:sp>
      </p:grpSp>
      <p:grpSp>
        <p:nvGrpSpPr>
          <p:cNvPr id="53" name="Skupina 52"/>
          <p:cNvGrpSpPr>
            <a:grpSpLocks noChangeAspect="1"/>
          </p:cNvGrpSpPr>
          <p:nvPr/>
        </p:nvGrpSpPr>
        <p:grpSpPr>
          <a:xfrm>
            <a:off x="6825970" y="2175951"/>
            <a:ext cx="1088383" cy="1788065"/>
            <a:chOff x="6588224" y="665491"/>
            <a:chExt cx="1360479" cy="2235081"/>
          </a:xfrm>
          <a:solidFill>
            <a:schemeClr val="bg1"/>
          </a:solidFill>
        </p:grpSpPr>
        <p:sp>
          <p:nvSpPr>
            <p:cNvPr id="54" name="Puzzle4"/>
            <p:cNvSpPr>
              <a:spLocks noChangeAspect="1" noEditPoints="1" noChangeArrowheads="1"/>
            </p:cNvSpPr>
            <p:nvPr/>
          </p:nvSpPr>
          <p:spPr bwMode="auto">
            <a:xfrm>
              <a:off x="6588224" y="665491"/>
              <a:ext cx="1360479" cy="2235081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662689" y="1234788"/>
              <a:ext cx="1244995" cy="369332"/>
            </a:xfrm>
            <a:prstGeom prst="rect">
              <a:avLst/>
            </a:prstGeom>
            <a:grp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/>
                <a:t>venku</a:t>
              </a:r>
            </a:p>
          </p:txBody>
        </p:sp>
      </p:grpSp>
      <p:grpSp>
        <p:nvGrpSpPr>
          <p:cNvPr id="56" name="Skupina 55"/>
          <p:cNvGrpSpPr>
            <a:grpSpLocks noChangeAspect="1"/>
          </p:cNvGrpSpPr>
          <p:nvPr/>
        </p:nvGrpSpPr>
        <p:grpSpPr>
          <a:xfrm>
            <a:off x="7781374" y="3274697"/>
            <a:ext cx="1088383" cy="1788065"/>
            <a:chOff x="6588224" y="665491"/>
            <a:chExt cx="1360479" cy="2235081"/>
          </a:xfrm>
          <a:solidFill>
            <a:schemeClr val="bg1"/>
          </a:solidFill>
        </p:grpSpPr>
        <p:sp>
          <p:nvSpPr>
            <p:cNvPr id="57" name="Puzzle4"/>
            <p:cNvSpPr>
              <a:spLocks noChangeAspect="1" noEditPoints="1" noChangeArrowheads="1"/>
            </p:cNvSpPr>
            <p:nvPr/>
          </p:nvSpPr>
          <p:spPr bwMode="auto">
            <a:xfrm>
              <a:off x="6588224" y="665491"/>
              <a:ext cx="1360479" cy="2235081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685887" y="1234788"/>
              <a:ext cx="1221798" cy="369332"/>
            </a:xfrm>
            <a:prstGeom prst="rect">
              <a:avLst/>
            </a:prstGeom>
            <a:grp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/>
                <a:t>blízko</a:t>
              </a:r>
            </a:p>
          </p:txBody>
        </p:sp>
      </p:grpSp>
      <p:grpSp>
        <p:nvGrpSpPr>
          <p:cNvPr id="59" name="Skupina 58"/>
          <p:cNvGrpSpPr>
            <a:grpSpLocks noChangeAspect="1"/>
          </p:cNvGrpSpPr>
          <p:nvPr/>
        </p:nvGrpSpPr>
        <p:grpSpPr>
          <a:xfrm>
            <a:off x="6978370" y="4623717"/>
            <a:ext cx="1088383" cy="1788065"/>
            <a:chOff x="6588224" y="665491"/>
            <a:chExt cx="1360479" cy="2235081"/>
          </a:xfrm>
          <a:solidFill>
            <a:schemeClr val="bg1"/>
          </a:solidFill>
        </p:grpSpPr>
        <p:sp>
          <p:nvSpPr>
            <p:cNvPr id="60" name="Puzzle4"/>
            <p:cNvSpPr>
              <a:spLocks noChangeAspect="1" noEditPoints="1" noChangeArrowheads="1"/>
            </p:cNvSpPr>
            <p:nvPr/>
          </p:nvSpPr>
          <p:spPr bwMode="auto">
            <a:xfrm>
              <a:off x="6588224" y="665491"/>
              <a:ext cx="1360479" cy="2235081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6679927" y="1234788"/>
              <a:ext cx="1177073" cy="369332"/>
            </a:xfrm>
            <a:prstGeom prst="rect">
              <a:avLst/>
            </a:prstGeom>
            <a:grp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/>
                <a:t>za</a:t>
              </a:r>
            </a:p>
          </p:txBody>
        </p:sp>
      </p:grpSp>
      <p:grpSp>
        <p:nvGrpSpPr>
          <p:cNvPr id="17" name="Skupina 16"/>
          <p:cNvGrpSpPr>
            <a:grpSpLocks noChangeAspect="1"/>
          </p:cNvGrpSpPr>
          <p:nvPr/>
        </p:nvGrpSpPr>
        <p:grpSpPr>
          <a:xfrm>
            <a:off x="7380312" y="514920"/>
            <a:ext cx="1088383" cy="1788065"/>
            <a:chOff x="6588224" y="665491"/>
            <a:chExt cx="1360479" cy="2235081"/>
          </a:xfrm>
          <a:solidFill>
            <a:schemeClr val="bg1"/>
          </a:solidFill>
        </p:grpSpPr>
        <p:sp>
          <p:nvSpPr>
            <p:cNvPr id="39" name="Puzzle4"/>
            <p:cNvSpPr>
              <a:spLocks noChangeAspect="1" noEditPoints="1" noChangeArrowheads="1"/>
            </p:cNvSpPr>
            <p:nvPr/>
          </p:nvSpPr>
          <p:spPr bwMode="auto">
            <a:xfrm>
              <a:off x="6588224" y="665491"/>
              <a:ext cx="1360479" cy="2235081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678607" y="1234788"/>
              <a:ext cx="1154336" cy="369332"/>
            </a:xfrm>
            <a:prstGeom prst="rect">
              <a:avLst/>
            </a:prstGeom>
            <a:grpFill/>
          </p:spPr>
          <p:txBody>
            <a:bodyPr wrap="square" rtlCol="0" anchor="ctr">
              <a:noAutofit/>
            </a:bodyPr>
            <a:lstStyle/>
            <a:p>
              <a:pPr algn="ctr"/>
              <a:r>
                <a:rPr lang="cs-CZ" sz="2400" dirty="0" smtClean="0"/>
                <a:t>tvrdý</a:t>
              </a: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1403648" y="55353"/>
            <a:ext cx="624464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Přiřaď k sobě dílky puzzle s antonymy. Kliknutím na černý dílek si svoje řešení zkontroluj.</a:t>
            </a:r>
            <a:endParaRPr lang="cs-CZ" sz="2400" dirty="0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731712" y="6467028"/>
            <a:ext cx="254528" cy="260648"/>
          </a:xfrm>
          <a:prstGeom prst="actionButtonForwardNext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765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674 0.00254 C -0.10469 -0.01319 -0.13386 -0.01411 -0.16337 -0.02151 C -0.19861 -0.0303 -0.23438 -0.03609 -0.26945 -0.04557 C -0.27934 -0.04835 -0.28733 -0.05367 -0.29722 -0.05529 C -0.31372 -0.062 -0.33004 -0.06708 -0.34653 -0.07449 C -0.36077 -0.0886 -0.33629 -0.06523 -0.37066 -0.08744 C -0.38559 -0.09692 -0.40087 -0.10572 -0.4165 -0.11312 C -0.42275 -0.11612 -0.42709 -0.12399 -0.43212 -0.12908 C -0.44202 -0.13926 -0.45347 -0.14758 -0.46233 -0.15961 C -0.47275 -0.17395 -0.48056 -0.192 -0.49115 -0.20611 C -0.49341 -0.21536 -0.5 -0.22253 -0.50434 -0.23017 C -0.51945 -0.25654 -0.53229 -0.28753 -0.55261 -0.3072 C -0.56875 -0.32293 -0.55209 -0.31275 -0.5658 -0.32015 C -0.57448 -0.33172 -0.5665 -0.32223 -0.57674 -0.33125 C -0.57969 -0.3338 -0.58507 -0.33935 -0.58507 -0.33935 C -0.59011 -0.35277 -0.59514 -0.35068 -0.60313 -0.35693 C -0.61146 -0.36341 -0.61893 -0.37058 -0.62847 -0.37312 C -0.62969 -0.37428 -0.63073 -0.37567 -0.63212 -0.37636 C -0.63438 -0.37775 -0.63941 -0.3796 -0.63941 -0.3796 C -0.6467 -0.37914 -0.65382 -0.37867 -0.66111 -0.37798 C -0.66511 -0.37752 -0.6691 -0.37752 -0.67309 -0.37636 C -0.67448 -0.3759 -0.67674 -0.37312 -0.67674 -0.37312 " pathEditMode="relative" ptsTypes="fffffffffffffffffffffA">
                                      <p:cBhvr>
                                        <p:cTn id="1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743 -0.03516 C -0.07986 -0.03678 -0.08195 -0.03979 -0.08473 -0.04002 C -0.0915 -0.04071 -0.10226 -0.03123 -0.10886 -0.02869 C -0.12622 -0.0118 -0.14236 0.00671 -0.15938 0.02429 C -0.16823 0.02035 -0.16407 0.02082 -0.17639 0.03724 C -0.18316 0.04626 -0.1908 0.05598 -0.1967 0.06616 C -0.20782 0.08536 -0.18802 0.0576 -0.204 0.07888 C -0.20677 0.09391 -0.21945 0.11149 -0.22934 0.11913 C -0.23386 0.13069 -0.24271 0.13925 -0.24983 0.14781 C -0.27604 0.1795 -0.24167 0.13902 -0.26181 0.16562 C -0.27188 0.17904 -0.28247 0.1913 -0.29202 0.20564 C -0.30226 0.22091 -0.31285 0.24404 -0.32813 0.25075 C -0.35139 0.24959 -0.37466 0.24797 -0.39792 0.24751 C -0.40886 0.24728 -0.41979 0.25098 -0.43056 0.24913 C -0.43629 0.24821 -0.44063 0.24103 -0.44618 0.23941 C -0.45365 0.23733 -0.46146 0.23826 -0.4691 0.2378 C -0.48004 0.23571 -0.49202 0.23224 -0.50278 0.22808 C -0.50955 0.22554 -0.51493 0.22183 -0.52205 0.22022 C -0.53785 0.22137 -0.5533 0.22322 -0.5691 0.22507 C -0.57657 0.22785 -0.58438 0.22924 -0.59202 0.23132 C -0.59393 0.23086 -0.59601 0.23062 -0.59792 0.2297 C -0.59966 0.22901 -0.60104 0.22669 -0.60278 0.22646 C -0.60695 0.22577 -0.61493 0.23132 -0.61493 0.23132 C -0.62136 0.24034 -0.62379 0.2378 -0.6342 0.2378 " pathEditMode="relative" ptsTypes="fffffffffffffffffffffffA"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84 -0.03516 C -0.06927 -0.03932 -0.0691 -0.04395 -0.07066 -0.04788 C -0.07535 -0.06037 -0.08993 -0.08235 -0.09965 -0.08813 C -0.10538 -0.0916 -0.11163 -0.09253 -0.11771 -0.09461 C -0.125 -0.10016 -0.13247 -0.10132 -0.14063 -0.10409 C -0.15174 -0.10779 -0.16163 -0.11473 -0.17309 -0.11705 C -0.1816 -0.12075 -0.18906 -0.12144 -0.19844 -0.12352 C -0.21458 -0.12723 -0.23038 -0.13255 -0.2467 -0.13463 C -0.25469 -0.1374 -0.2625 -0.13833 -0.27066 -0.13949 C -0.27813 -0.14272 -0.28594 -0.14342 -0.29358 -0.14596 C -0.30903 -0.15128 -0.325 -0.1536 -0.34063 -0.15868 C -0.3467 -0.16077 -0.3526 -0.16354 -0.35868 -0.16516 C -0.36528 -0.16701 -0.3717 -0.16724 -0.37795 -0.17002 C -0.44028 -0.16956 -0.50243 -0.16933 -0.56476 -0.1684 C -0.57014 -0.1684 -0.58038 -0.16354 -0.58038 -0.16331 C -0.58455 -0.15522 -0.58056 -0.16123 -0.58646 -0.15707 C -0.58767 -0.15614 -0.58993 -0.15383 -0.58993 -0.1536 " pathEditMode="relative" rAng="0" ptsTypes="ffffffffffffffffA">
                                      <p:cBhvr>
                                        <p:cTn id="2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76" y="-6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1 -0.05251 C -0.08958 -0.05042 -0.08923 -0.04811 -0.10468 -0.03978 C -0.1059 -0.04025 -0.10712 -0.0421 -0.10833 -0.0414 C -0.11059 -0.04025 -0.11146 -0.03701 -0.11319 -0.03492 C -0.11753 -0.0296 -0.12465 -0.02428 -0.12882 -0.02035 C -0.15052 -4.50844E-6 -0.16927 0.02337 -0.18784 0.04858 C -0.19583 0.05945 -0.20399 0.06986 -0.21198 0.08074 C -0.21389 0.08351 -0.2158 0.08606 -0.21788 0.08883 C -0.21944 0.09091 -0.22274 0.09508 -0.22274 0.09531 C -0.225 0.10711 -0.23298 0.10803 -0.23715 0.12075 C -0.24722 0.15198 -0.26909 0.18714 -0.29027 0.20588 C -0.29427 0.21652 -0.30868 0.23202 -0.31545 0.23965 C -0.31632 0.24058 -0.32847 0.25284 -0.3335 0.25723 C -0.33593 0.25932 -0.3408 0.26371 -0.3408 0.26394 C -0.34045 0.26533 -0.33871 0.26718 -0.33958 0.26857 C -0.34132 0.27134 -0.34444 0.27181 -0.34687 0.27343 C -0.35191 0.27713 -0.3559 0.28222 -0.36128 0.28453 C -0.36284 0.28638 -0.36857 0.29401 -0.37222 0.29263 C -0.375 0.29147 -0.37934 0.28615 -0.37934 0.28638 C -0.37968 0.28453 -0.37934 0.28175 -0.38055 0.28129 C -0.38906 0.27759 -0.39132 0.29471 -0.39739 0.29748 C -0.39982 0.29864 -0.40468 0.30072 -0.40468 0.30095 C -0.3993 0.30257 -0.3967 0.30142 -0.39496 0.30859 C -0.39757 0.32871 -0.39392 0.30928 -0.39982 0.32478 C -0.40052 0.32663 -0.40034 0.32917 -0.40104 0.33102 C -0.40277 0.33565 -0.40712 0.34398 -0.40712 0.34421 C -0.40937 0.35578 -0.41493 0.36642 -0.42031 0.37613 C -0.42309 0.38724 -0.41909 0.37498 -0.42517 0.384 C -0.43593 0.39996 -0.42517 0.38932 -0.4335 0.39695 C -0.4375 0.40505 -0.44375 0.40528 -0.45052 0.40667 C -0.4658 0.41384 -0.53246 0.41083 -0.54444 0.41129 C -0.55208 0.41337 -0.55989 0.41615 -0.56736 0.41939 C -0.56857 0.41823 -0.56996 0.41754 -0.571 0.41615 C -0.57205 0.41476 -0.57239 0.41245 -0.57343 0.41129 C -0.5743 0.41037 -0.57691 0.40967 -0.57691 0.40991 " pathEditMode="relative" rAng="0" ptsTypes="ffffffffffffffffffffffffffffffffffA">
                                      <p:cBhvr>
                                        <p:cTn id="3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95" y="235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2880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nahoře - dole</a:t>
            </a:r>
            <a:endParaRPr lang="cs-CZ" sz="2400" dirty="0"/>
          </a:p>
        </p:txBody>
      </p:sp>
      <p:sp>
        <p:nvSpPr>
          <p:cNvPr id="3" name="Slunce 2"/>
          <p:cNvSpPr/>
          <p:nvPr/>
        </p:nvSpPr>
        <p:spPr>
          <a:xfrm>
            <a:off x="2363231" y="1416986"/>
            <a:ext cx="792088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3282082" y="1463588"/>
            <a:ext cx="864096" cy="698884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9506" y="252864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míč - balon</a:t>
            </a:r>
            <a:endParaRPr lang="cs-CZ" sz="2400" dirty="0"/>
          </a:p>
        </p:txBody>
      </p:sp>
      <p:sp>
        <p:nvSpPr>
          <p:cNvPr id="10" name="Slunce 9"/>
          <p:cNvSpPr/>
          <p:nvPr/>
        </p:nvSpPr>
        <p:spPr>
          <a:xfrm>
            <a:off x="2357005" y="2363429"/>
            <a:ext cx="792088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3275856" y="2410031"/>
            <a:ext cx="864096" cy="698884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53824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ostrý - tupý</a:t>
            </a:r>
            <a:endParaRPr lang="cs-CZ" sz="2400" dirty="0"/>
          </a:p>
        </p:txBody>
      </p:sp>
      <p:sp>
        <p:nvSpPr>
          <p:cNvPr id="13" name="Slunce 12"/>
          <p:cNvSpPr/>
          <p:nvPr/>
        </p:nvSpPr>
        <p:spPr>
          <a:xfrm>
            <a:off x="2357005" y="3353576"/>
            <a:ext cx="792088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3275856" y="3400178"/>
            <a:ext cx="864096" cy="698884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4531933"/>
            <a:ext cx="2014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ošklivý - hezký</a:t>
            </a:r>
            <a:endParaRPr lang="cs-CZ" sz="2400" dirty="0"/>
          </a:p>
        </p:txBody>
      </p:sp>
      <p:sp>
        <p:nvSpPr>
          <p:cNvPr id="19" name="Slunce 18"/>
          <p:cNvSpPr/>
          <p:nvPr/>
        </p:nvSpPr>
        <p:spPr>
          <a:xfrm>
            <a:off x="2355273" y="4336248"/>
            <a:ext cx="792088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3274124" y="4371833"/>
            <a:ext cx="864096" cy="698884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9754" y="547580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holka - dívka</a:t>
            </a:r>
            <a:endParaRPr lang="cs-CZ" sz="2400" dirty="0"/>
          </a:p>
        </p:txBody>
      </p:sp>
      <p:sp>
        <p:nvSpPr>
          <p:cNvPr id="24" name="Slunce 23"/>
          <p:cNvSpPr/>
          <p:nvPr/>
        </p:nvSpPr>
        <p:spPr>
          <a:xfrm>
            <a:off x="2363231" y="5269107"/>
            <a:ext cx="792088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3282082" y="5315709"/>
            <a:ext cx="864096" cy="698884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494552" y="164123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utíkat - běžet</a:t>
            </a:r>
            <a:endParaRPr lang="cs-CZ" sz="2400" dirty="0"/>
          </a:p>
        </p:txBody>
      </p:sp>
      <p:sp>
        <p:nvSpPr>
          <p:cNvPr id="30" name="Slunce 29"/>
          <p:cNvSpPr/>
          <p:nvPr/>
        </p:nvSpPr>
        <p:spPr>
          <a:xfrm>
            <a:off x="6539695" y="1429421"/>
            <a:ext cx="792088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1" name="Mrak 30"/>
          <p:cNvSpPr/>
          <p:nvPr/>
        </p:nvSpPr>
        <p:spPr>
          <a:xfrm>
            <a:off x="7458546" y="1476023"/>
            <a:ext cx="864096" cy="698884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54190" y="2528641"/>
            <a:ext cx="2082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krátký - dlouhý</a:t>
            </a:r>
            <a:endParaRPr lang="cs-CZ" sz="2400" dirty="0"/>
          </a:p>
        </p:txBody>
      </p:sp>
      <p:sp>
        <p:nvSpPr>
          <p:cNvPr id="35" name="Slunce 34"/>
          <p:cNvSpPr/>
          <p:nvPr/>
        </p:nvSpPr>
        <p:spPr>
          <a:xfrm>
            <a:off x="6534255" y="2316827"/>
            <a:ext cx="792088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6" name="Mrak 35"/>
          <p:cNvSpPr/>
          <p:nvPr/>
        </p:nvSpPr>
        <p:spPr>
          <a:xfrm>
            <a:off x="7453106" y="2363429"/>
            <a:ext cx="864096" cy="698884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540937" y="351878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brzy - pozdě</a:t>
            </a:r>
            <a:endParaRPr lang="cs-CZ" sz="2400" dirty="0"/>
          </a:p>
        </p:txBody>
      </p:sp>
      <p:sp>
        <p:nvSpPr>
          <p:cNvPr id="40" name="Slunce 39"/>
          <p:cNvSpPr/>
          <p:nvPr/>
        </p:nvSpPr>
        <p:spPr>
          <a:xfrm>
            <a:off x="6580640" y="3306974"/>
            <a:ext cx="792088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1" name="Mrak 40"/>
          <p:cNvSpPr/>
          <p:nvPr/>
        </p:nvSpPr>
        <p:spPr>
          <a:xfrm>
            <a:off x="7499491" y="3353576"/>
            <a:ext cx="864096" cy="698884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355976" y="4495935"/>
            <a:ext cx="2046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mluvit - mlčet</a:t>
            </a:r>
            <a:endParaRPr lang="cs-CZ" sz="2400" dirty="0"/>
          </a:p>
        </p:txBody>
      </p:sp>
      <p:sp>
        <p:nvSpPr>
          <p:cNvPr id="45" name="Slunce 44"/>
          <p:cNvSpPr/>
          <p:nvPr/>
        </p:nvSpPr>
        <p:spPr>
          <a:xfrm>
            <a:off x="6570026" y="4284121"/>
            <a:ext cx="792088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6" name="Mrak 45"/>
          <p:cNvSpPr/>
          <p:nvPr/>
        </p:nvSpPr>
        <p:spPr>
          <a:xfrm>
            <a:off x="7488877" y="4330723"/>
            <a:ext cx="864096" cy="698884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246986" y="5389995"/>
            <a:ext cx="22621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sněžit - chumelit</a:t>
            </a:r>
            <a:endParaRPr lang="cs-CZ" sz="2400" dirty="0"/>
          </a:p>
        </p:txBody>
      </p:sp>
      <p:sp>
        <p:nvSpPr>
          <p:cNvPr id="50" name="Slunce 49"/>
          <p:cNvSpPr/>
          <p:nvPr/>
        </p:nvSpPr>
        <p:spPr>
          <a:xfrm>
            <a:off x="6575859" y="5211232"/>
            <a:ext cx="792088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1" name="Mrak 50"/>
          <p:cNvSpPr/>
          <p:nvPr/>
        </p:nvSpPr>
        <p:spPr>
          <a:xfrm>
            <a:off x="7494710" y="5268851"/>
            <a:ext cx="864096" cy="698884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30738" y="332656"/>
            <a:ext cx="7632849" cy="49244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600" dirty="0" smtClean="0"/>
              <a:t>Urči, jestli dvojice slov jsou synonyma nebo antonyma.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4078967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8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0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1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2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1" dur="250" autoRev="1" fill="remove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2" dur="250" autoRev="1" fill="remove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3" dur="250" autoRev="1" fill="remove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250" autoRev="1" fill="remove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5" grpId="0" animBg="1"/>
      <p:bldP spid="10" grpId="0" animBg="1"/>
      <p:bldP spid="11" grpId="0" animBg="1"/>
      <p:bldP spid="11" grpId="1" animBg="1"/>
      <p:bldP spid="13" grpId="0" animBg="1"/>
      <p:bldP spid="13" grpId="1" animBg="1"/>
      <p:bldP spid="14" grpId="0" animBg="1"/>
      <p:bldP spid="19" grpId="0" animBg="1"/>
      <p:bldP spid="19" grpId="1" animBg="1"/>
      <p:bldP spid="20" grpId="0" animBg="1"/>
      <p:bldP spid="24" grpId="0" animBg="1"/>
      <p:bldP spid="25" grpId="0" animBg="1"/>
      <p:bldP spid="25" grpId="1" animBg="1"/>
      <p:bldP spid="30" grpId="0" animBg="1"/>
      <p:bldP spid="31" grpId="0" animBg="1"/>
      <p:bldP spid="31" grpId="1" animBg="1"/>
      <p:bldP spid="35" grpId="0" animBg="1"/>
      <p:bldP spid="35" grpId="1" animBg="1"/>
      <p:bldP spid="36" grpId="0" animBg="1"/>
      <p:bldP spid="40" grpId="0" animBg="1"/>
      <p:bldP spid="40" grpId="1" animBg="1"/>
      <p:bldP spid="41" grpId="0" animBg="1"/>
      <p:bldP spid="45" grpId="0" animBg="1"/>
      <p:bldP spid="45" grpId="1" animBg="1"/>
      <p:bldP spid="46" grpId="0" animBg="1"/>
      <p:bldP spid="50" grpId="0" animBg="1"/>
      <p:bldP spid="51" grpId="0" animBg="1"/>
      <p:bldP spid="51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</a:t>
            </a:r>
            <a:r>
              <a:rPr lang="cs-CZ" sz="2700" dirty="0" smtClean="0"/>
              <a:t>office.microsoft.com/cs-cz/images</a:t>
            </a:r>
            <a:r>
              <a:rPr lang="cs-CZ" sz="27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37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271</Words>
  <Application>Microsoft Office PowerPoint</Application>
  <PresentationFormat>Předvádění na obrazovce (4:3)</PresentationFormat>
  <Paragraphs>99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06_Synonyma a antonyma</dc:title>
  <dc:creator/>
  <dc:description>ZŠ Hnátnice</dc:description>
  <cp:lastModifiedBy/>
  <cp:revision>1</cp:revision>
  <dcterms:created xsi:type="dcterms:W3CDTF">2011-10-10T19:16:48Z</dcterms:created>
  <dcterms:modified xsi:type="dcterms:W3CDTF">2012-03-12T14:27:06Z</dcterms:modified>
</cp:coreProperties>
</file>