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29"/>
  </p:notesMasterIdLst>
  <p:sldIdLst>
    <p:sldId id="286" r:id="rId2"/>
    <p:sldId id="287" r:id="rId3"/>
    <p:sldId id="256" r:id="rId4"/>
    <p:sldId id="261" r:id="rId5"/>
    <p:sldId id="259" r:id="rId6"/>
    <p:sldId id="262" r:id="rId7"/>
    <p:sldId id="265" r:id="rId8"/>
    <p:sldId id="274" r:id="rId9"/>
    <p:sldId id="267" r:id="rId10"/>
    <p:sldId id="264" r:id="rId11"/>
    <p:sldId id="260" r:id="rId12"/>
    <p:sldId id="271" r:id="rId13"/>
    <p:sldId id="272" r:id="rId14"/>
    <p:sldId id="270" r:id="rId15"/>
    <p:sldId id="269" r:id="rId16"/>
    <p:sldId id="275" r:id="rId17"/>
    <p:sldId id="277" r:id="rId18"/>
    <p:sldId id="280" r:id="rId19"/>
    <p:sldId id="281" r:id="rId20"/>
    <p:sldId id="282" r:id="rId21"/>
    <p:sldId id="283" r:id="rId22"/>
    <p:sldId id="285" r:id="rId23"/>
    <p:sldId id="284" r:id="rId24"/>
    <p:sldId id="279" r:id="rId25"/>
    <p:sldId id="276" r:id="rId26"/>
    <p:sldId id="258" r:id="rId27"/>
    <p:sldId id="28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7E29E"/>
    <a:srgbClr val="F3ED05"/>
    <a:srgbClr val="FBFB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3905" autoAdjust="0"/>
  </p:normalViewPr>
  <p:slideViewPr>
    <p:cSldViewPr>
      <p:cViewPr>
        <p:scale>
          <a:sx n="80" d="100"/>
          <a:sy n="80" d="100"/>
        </p:scale>
        <p:origin x="-1002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69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VY_32_INOVACE_09_Pády s Koblížkem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31. 10.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147037-AC55-45F8-9F12-60679355A7FA}" type="presOf" srcId="{4C35D32F-0EAB-4CD7-82EE-45574DC2A586}" destId="{2463512F-938D-4E07-9D5C-7B2E99ABD39E}" srcOrd="0" destOrd="0" presId="urn:microsoft.com/office/officeart/2005/8/layout/target3"/>
    <dgm:cxn modelId="{5FAE942A-2CD3-4FD3-B62C-62A37632BD05}" type="presOf" srcId="{4865AC3F-78E2-43BA-A56B-7C465B8FCF11}" destId="{FC425D1D-3DF2-408E-A4F8-250CA94A450A}" srcOrd="1" destOrd="0" presId="urn:microsoft.com/office/officeart/2005/8/layout/target3"/>
    <dgm:cxn modelId="{E2AEC808-A267-470B-BF03-FE13B872C49F}" type="presOf" srcId="{D05761FA-3C71-4DD0-9183-7C99EBE53F4B}" destId="{23526C68-77CF-4757-B0E2-EC80EC09B19D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3B22512C-0539-40E4-8203-3A8D3AA6FBD0}" type="presOf" srcId="{D8197B8C-B260-4A16-BDF4-0947B075E274}" destId="{0F7944D4-5DCA-4B9E-A896-D52854246E44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5BAE8B21-21A2-473F-B1B7-986ADE0971A0}" type="presOf" srcId="{B651F6E3-6281-48DB-9319-2AEAFDAE7572}" destId="{7145B55B-1B24-4B93-A1D4-B8021E4AC78C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C1559A6-DC42-44EA-9536-3365BB348A22}" type="presOf" srcId="{D1B46980-6531-4606-95E6-44980827E919}" destId="{004736B2-18D3-4D6D-AA18-DF3F81E9E312}" srcOrd="0" destOrd="0" presId="urn:microsoft.com/office/officeart/2005/8/layout/target3"/>
    <dgm:cxn modelId="{C146428D-E75F-4098-B87D-C8EE6EB94DF8}" type="presOf" srcId="{D1D4F407-5343-4D3F-B5B9-D407B03CAEB4}" destId="{D005CE8C-CC26-4C3E-AC11-E15060ECD759}" srcOrd="0" destOrd="0" presId="urn:microsoft.com/office/officeart/2005/8/layout/target3"/>
    <dgm:cxn modelId="{6109D80C-30A8-4118-A71B-AB68F3C8D58A}" type="presOf" srcId="{D05761FA-3C71-4DD0-9183-7C99EBE53F4B}" destId="{6204D4B4-078C-4ACF-B823-77A728483A32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EDE06874-4EA8-45A2-BE1E-CDE02BEED0F9}" type="presOf" srcId="{D8197B8C-B260-4A16-BDF4-0947B075E274}" destId="{5C0D1B75-263C-4468-B985-565C95B9422B}" srcOrd="1" destOrd="0" presId="urn:microsoft.com/office/officeart/2005/8/layout/target3"/>
    <dgm:cxn modelId="{0B35C8EF-881F-4527-8DC8-B07DBB3C4D7F}" type="presOf" srcId="{B651F6E3-6281-48DB-9319-2AEAFDAE7572}" destId="{70A198DD-41D2-4313-8B5B-1CF1BCF383FB}" srcOrd="1" destOrd="0" presId="urn:microsoft.com/office/officeart/2005/8/layout/target3"/>
    <dgm:cxn modelId="{FBFD91E2-FA40-4DEC-A83C-CF42EAF62950}" type="presOf" srcId="{4C35D32F-0EAB-4CD7-82EE-45574DC2A586}" destId="{A02C1AC3-4F1B-47BC-9A88-D00EAE61D85A}" srcOrd="1" destOrd="0" presId="urn:microsoft.com/office/officeart/2005/8/layout/target3"/>
    <dgm:cxn modelId="{90155FC5-760D-4A5E-8D7D-79C325FABC7D}" type="presOf" srcId="{757F3AB3-0718-4624-B441-E567A8F0AB56}" destId="{333A1088-737F-45CB-B68E-254E46348037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6D7A5746-919B-4309-B030-EA96C3AF1B60}" type="presOf" srcId="{D1D4F407-5343-4D3F-B5B9-D407B03CAEB4}" destId="{AED2198E-93D5-4001-81B4-73124B309672}" srcOrd="1" destOrd="0" presId="urn:microsoft.com/office/officeart/2005/8/layout/target3"/>
    <dgm:cxn modelId="{0CD2F9AA-26A3-41C6-837D-7DF784DCC749}" type="presOf" srcId="{D1B46980-6531-4606-95E6-44980827E919}" destId="{2CDFEC33-8C2A-49C6-B23B-FA3577B1DCE9}" srcOrd="1" destOrd="0" presId="urn:microsoft.com/office/officeart/2005/8/layout/target3"/>
    <dgm:cxn modelId="{4F281B17-5662-440E-809E-0ADD0648C45C}" type="presOf" srcId="{4865AC3F-78E2-43BA-A56B-7C465B8FCF11}" destId="{54F8D70D-FB57-4298-A600-D8F61B2A354A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F81D4AE-A1C0-4340-963B-0EEC1415522B}" type="presParOf" srcId="{333A1088-737F-45CB-B68E-254E46348037}" destId="{F5ABB229-8D3B-4694-996A-96F23CF14429}" srcOrd="0" destOrd="0" presId="urn:microsoft.com/office/officeart/2005/8/layout/target3"/>
    <dgm:cxn modelId="{5D1BE554-C7BA-4ED9-BDA2-7061240A203B}" type="presParOf" srcId="{333A1088-737F-45CB-B68E-254E46348037}" destId="{F41139FD-01EE-4571-8B17-4FB00FC51163}" srcOrd="1" destOrd="0" presId="urn:microsoft.com/office/officeart/2005/8/layout/target3"/>
    <dgm:cxn modelId="{4151CC33-1A88-4A91-8909-211E1E81185B}" type="presParOf" srcId="{333A1088-737F-45CB-B68E-254E46348037}" destId="{D005CE8C-CC26-4C3E-AC11-E15060ECD759}" srcOrd="2" destOrd="0" presId="urn:microsoft.com/office/officeart/2005/8/layout/target3"/>
    <dgm:cxn modelId="{AF0DC3F7-F9F6-42E6-8266-F539EE5876F2}" type="presParOf" srcId="{333A1088-737F-45CB-B68E-254E46348037}" destId="{E2699407-A48D-4333-A645-7FA48F1FE3B7}" srcOrd="3" destOrd="0" presId="urn:microsoft.com/office/officeart/2005/8/layout/target3"/>
    <dgm:cxn modelId="{517585C6-CAD7-404B-9CBA-5913691B9E45}" type="presParOf" srcId="{333A1088-737F-45CB-B68E-254E46348037}" destId="{D5EA2712-68D0-4098-BDE6-B295C6AB6119}" srcOrd="4" destOrd="0" presId="urn:microsoft.com/office/officeart/2005/8/layout/target3"/>
    <dgm:cxn modelId="{5C1A6055-3A85-476E-BC6C-395F7BF42D6E}" type="presParOf" srcId="{333A1088-737F-45CB-B68E-254E46348037}" destId="{54F8D70D-FB57-4298-A600-D8F61B2A354A}" srcOrd="5" destOrd="0" presId="urn:microsoft.com/office/officeart/2005/8/layout/target3"/>
    <dgm:cxn modelId="{741BDD31-6FAF-4EF7-9891-4AFF0E0CF7E1}" type="presParOf" srcId="{333A1088-737F-45CB-B68E-254E46348037}" destId="{C616B022-AA0C-4D3B-BDBF-093D86622E86}" srcOrd="6" destOrd="0" presId="urn:microsoft.com/office/officeart/2005/8/layout/target3"/>
    <dgm:cxn modelId="{639E8F3F-0043-4B06-9ADB-2BC3866D5652}" type="presParOf" srcId="{333A1088-737F-45CB-B68E-254E46348037}" destId="{69684AB7-5B8D-45A5-BC2F-6AF80EB883EF}" srcOrd="7" destOrd="0" presId="urn:microsoft.com/office/officeart/2005/8/layout/target3"/>
    <dgm:cxn modelId="{8B617EB0-0327-4AAB-BFCE-C2B15BF018C3}" type="presParOf" srcId="{333A1088-737F-45CB-B68E-254E46348037}" destId="{004736B2-18D3-4D6D-AA18-DF3F81E9E312}" srcOrd="8" destOrd="0" presId="urn:microsoft.com/office/officeart/2005/8/layout/target3"/>
    <dgm:cxn modelId="{B53AB219-EB38-46A2-BD3F-95B2D47BA742}" type="presParOf" srcId="{333A1088-737F-45CB-B68E-254E46348037}" destId="{9CCAD005-8609-4003-9C1F-3AFC293FB9F9}" srcOrd="9" destOrd="0" presId="urn:microsoft.com/office/officeart/2005/8/layout/target3"/>
    <dgm:cxn modelId="{80F00F44-0491-457F-BEE4-E611625B0EC9}" type="presParOf" srcId="{333A1088-737F-45CB-B68E-254E46348037}" destId="{0C4087F0-2DA9-4805-A823-C8C5404FEF67}" srcOrd="10" destOrd="0" presId="urn:microsoft.com/office/officeart/2005/8/layout/target3"/>
    <dgm:cxn modelId="{9512BB7C-018D-49D4-BFFE-00E40BE77371}" type="presParOf" srcId="{333A1088-737F-45CB-B68E-254E46348037}" destId="{7145B55B-1B24-4B93-A1D4-B8021E4AC78C}" srcOrd="11" destOrd="0" presId="urn:microsoft.com/office/officeart/2005/8/layout/target3"/>
    <dgm:cxn modelId="{C30EAB51-26BC-4661-AA73-EF7E0F55ADC4}" type="presParOf" srcId="{333A1088-737F-45CB-B68E-254E46348037}" destId="{6919BCDB-3A39-4371-A415-42187620F612}" srcOrd="12" destOrd="0" presId="urn:microsoft.com/office/officeart/2005/8/layout/target3"/>
    <dgm:cxn modelId="{DBFF5EE9-89CB-4C30-82DC-4F5A493EC878}" type="presParOf" srcId="{333A1088-737F-45CB-B68E-254E46348037}" destId="{19974A4C-782A-40F8-BDC1-A903A52CB5DC}" srcOrd="13" destOrd="0" presId="urn:microsoft.com/office/officeart/2005/8/layout/target3"/>
    <dgm:cxn modelId="{371038BF-3A8D-4EBC-92DC-B2C72F52DB31}" type="presParOf" srcId="{333A1088-737F-45CB-B68E-254E46348037}" destId="{0F7944D4-5DCA-4B9E-A896-D52854246E44}" srcOrd="14" destOrd="0" presId="urn:microsoft.com/office/officeart/2005/8/layout/target3"/>
    <dgm:cxn modelId="{B582792E-F920-4DEA-9738-92173128DF82}" type="presParOf" srcId="{333A1088-737F-45CB-B68E-254E46348037}" destId="{DFC55A8B-2DFD-41AE-A307-96A1D2E66396}" srcOrd="15" destOrd="0" presId="urn:microsoft.com/office/officeart/2005/8/layout/target3"/>
    <dgm:cxn modelId="{1BB58216-DA06-4F82-9CC1-3549ECBCB20E}" type="presParOf" srcId="{333A1088-737F-45CB-B68E-254E46348037}" destId="{EB210E99-FECE-49F2-86FD-20F903E541DE}" srcOrd="16" destOrd="0" presId="urn:microsoft.com/office/officeart/2005/8/layout/target3"/>
    <dgm:cxn modelId="{FAA4ABCF-E0E8-4D53-89F1-DC8563A9B865}" type="presParOf" srcId="{333A1088-737F-45CB-B68E-254E46348037}" destId="{2463512F-938D-4E07-9D5C-7B2E99ABD39E}" srcOrd="17" destOrd="0" presId="urn:microsoft.com/office/officeart/2005/8/layout/target3"/>
    <dgm:cxn modelId="{83D6199D-2BFB-469A-9CEA-DFD7E2B50A4C}" type="presParOf" srcId="{333A1088-737F-45CB-B68E-254E46348037}" destId="{59FE3E3B-A92F-4A98-9A20-76394874AFA6}" srcOrd="18" destOrd="0" presId="urn:microsoft.com/office/officeart/2005/8/layout/target3"/>
    <dgm:cxn modelId="{5F48AB75-4647-4C70-96F8-3D076F97AE8C}" type="presParOf" srcId="{333A1088-737F-45CB-B68E-254E46348037}" destId="{8EB502EF-CA4F-4140-AFB6-D26D41E73615}" srcOrd="19" destOrd="0" presId="urn:microsoft.com/office/officeart/2005/8/layout/target3"/>
    <dgm:cxn modelId="{EAFB3955-AF73-4BF0-8AD9-23681EFCBCC4}" type="presParOf" srcId="{333A1088-737F-45CB-B68E-254E46348037}" destId="{6204D4B4-078C-4ACF-B823-77A728483A32}" srcOrd="20" destOrd="0" presId="urn:microsoft.com/office/officeart/2005/8/layout/target3"/>
    <dgm:cxn modelId="{6E2F677B-4BFD-4DB6-B4B0-C55CF7661FC4}" type="presParOf" srcId="{333A1088-737F-45CB-B68E-254E46348037}" destId="{AED2198E-93D5-4001-81B4-73124B309672}" srcOrd="21" destOrd="0" presId="urn:microsoft.com/office/officeart/2005/8/layout/target3"/>
    <dgm:cxn modelId="{C9235C6C-E820-4886-9E7E-952FA9D064D6}" type="presParOf" srcId="{333A1088-737F-45CB-B68E-254E46348037}" destId="{FC425D1D-3DF2-408E-A4F8-250CA94A450A}" srcOrd="22" destOrd="0" presId="urn:microsoft.com/office/officeart/2005/8/layout/target3"/>
    <dgm:cxn modelId="{A56597AA-7BC4-419F-9993-C89D6C365EE0}" type="presParOf" srcId="{333A1088-737F-45CB-B68E-254E46348037}" destId="{2CDFEC33-8C2A-49C6-B23B-FA3577B1DCE9}" srcOrd="23" destOrd="0" presId="urn:microsoft.com/office/officeart/2005/8/layout/target3"/>
    <dgm:cxn modelId="{F60D51B9-E1D0-4C20-BAA2-335D90BFAFED}" type="presParOf" srcId="{333A1088-737F-45CB-B68E-254E46348037}" destId="{70A198DD-41D2-4313-8B5B-1CF1BCF383FB}" srcOrd="24" destOrd="0" presId="urn:microsoft.com/office/officeart/2005/8/layout/target3"/>
    <dgm:cxn modelId="{4F4C97F5-1E4D-4C39-89B4-5DCFBAAA7EED}" type="presParOf" srcId="{333A1088-737F-45CB-B68E-254E46348037}" destId="{5C0D1B75-263C-4468-B985-565C95B9422B}" srcOrd="25" destOrd="0" presId="urn:microsoft.com/office/officeart/2005/8/layout/target3"/>
    <dgm:cxn modelId="{AC5FB727-E53D-4CB5-BFDE-46CAFD5ADFE5}" type="presParOf" srcId="{333A1088-737F-45CB-B68E-254E46348037}" destId="{A02C1AC3-4F1B-47BC-9A88-D00EAE61D85A}" srcOrd="26" destOrd="0" presId="urn:microsoft.com/office/officeart/2005/8/layout/target3"/>
    <dgm:cxn modelId="{E96E2BA2-9BF5-4585-9B8B-1DD3E8335BD4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60087" y="0"/>
          <a:ext cx="6588732" cy="29523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460087" y="0"/>
        <a:ext cx="6588732" cy="295232"/>
      </dsp:txXfrm>
    </dsp:sp>
    <dsp:sp modelId="{D5EA2712-68D0-4098-BDE6-B295C6AB6119}">
      <dsp:nvSpPr>
        <dsp:cNvPr id="0" name=""/>
        <dsp:cNvSpPr/>
      </dsp:nvSpPr>
      <dsp:spPr>
        <a:xfrm>
          <a:off x="221424" y="295232"/>
          <a:ext cx="2509479" cy="25094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76164" y="295232"/>
          <a:ext cx="6588732" cy="25094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31. 10. 2011</a:t>
          </a:r>
          <a:endParaRPr lang="cs-CZ" sz="2000" kern="1200" dirty="0"/>
        </a:p>
      </dsp:txBody>
      <dsp:txXfrm>
        <a:off x="1476164" y="295232"/>
        <a:ext cx="6588732" cy="295232"/>
      </dsp:txXfrm>
    </dsp:sp>
    <dsp:sp modelId="{69684AB7-5B8D-45A5-BC2F-6AF80EB883EF}">
      <dsp:nvSpPr>
        <dsp:cNvPr id="0" name=""/>
        <dsp:cNvSpPr/>
      </dsp:nvSpPr>
      <dsp:spPr>
        <a:xfrm>
          <a:off x="442848" y="590464"/>
          <a:ext cx="2066630" cy="20666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76164" y="590464"/>
          <a:ext cx="6588732" cy="20666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476164" y="590464"/>
        <a:ext cx="6588732" cy="295232"/>
      </dsp:txXfrm>
    </dsp:sp>
    <dsp:sp modelId="{0C4087F0-2DA9-4805-A823-C8C5404FEF67}">
      <dsp:nvSpPr>
        <dsp:cNvPr id="0" name=""/>
        <dsp:cNvSpPr/>
      </dsp:nvSpPr>
      <dsp:spPr>
        <a:xfrm>
          <a:off x="664273" y="885697"/>
          <a:ext cx="1623781" cy="16237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76164" y="885697"/>
          <a:ext cx="6588732" cy="16237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VY_32_INOVACE_09_Pády s Koblížkem</a:t>
          </a:r>
          <a:endParaRPr lang="cs-CZ" sz="2000" kern="1200" dirty="0"/>
        </a:p>
      </dsp:txBody>
      <dsp:txXfrm>
        <a:off x="1476164" y="885697"/>
        <a:ext cx="6588732" cy="295235"/>
      </dsp:txXfrm>
    </dsp:sp>
    <dsp:sp modelId="{19974A4C-782A-40F8-BDC1-A903A52CB5DC}">
      <dsp:nvSpPr>
        <dsp:cNvPr id="0" name=""/>
        <dsp:cNvSpPr/>
      </dsp:nvSpPr>
      <dsp:spPr>
        <a:xfrm>
          <a:off x="885699" y="1180932"/>
          <a:ext cx="1180929" cy="11809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76164" y="1180932"/>
          <a:ext cx="6588732" cy="11809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76164" y="1180932"/>
        <a:ext cx="6588732" cy="295232"/>
      </dsp:txXfrm>
    </dsp:sp>
    <dsp:sp modelId="{EB210E99-FECE-49F2-86FD-20F903E541DE}">
      <dsp:nvSpPr>
        <dsp:cNvPr id="0" name=""/>
        <dsp:cNvSpPr/>
      </dsp:nvSpPr>
      <dsp:spPr>
        <a:xfrm>
          <a:off x="1107123" y="1476164"/>
          <a:ext cx="738081" cy="7380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76164" y="1476164"/>
          <a:ext cx="6588732" cy="7380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476164" y="1476164"/>
        <a:ext cx="6588732" cy="295232"/>
      </dsp:txXfrm>
    </dsp:sp>
    <dsp:sp modelId="{8EB502EF-CA4F-4140-AFB6-D26D41E73615}">
      <dsp:nvSpPr>
        <dsp:cNvPr id="0" name=""/>
        <dsp:cNvSpPr/>
      </dsp:nvSpPr>
      <dsp:spPr>
        <a:xfrm>
          <a:off x="1328547" y="1771397"/>
          <a:ext cx="295232" cy="295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76164" y="1771397"/>
          <a:ext cx="6588732" cy="295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76164" y="1771397"/>
        <a:ext cx="6588732" cy="2952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140002-7D55-46EA-A8CC-D2A6858C839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6A5B08-E406-448F-BA68-98484CB442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592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4025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4025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402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4025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4025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4025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4025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4025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2523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2523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2523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čtvrtý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2523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pátý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2523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šestý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2523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sedmý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2523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špatně!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A5B08-E406-448F-BA68-98484CB44255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252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244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063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097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167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414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206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383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010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096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902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315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E96CC-A30C-44F1-A782-0B4D6D39953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F48C97-9FD1-4416-B9B1-61666EA7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587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9.wmf"/><Relationship Id="rId10" Type="http://schemas.openxmlformats.org/officeDocument/2006/relationships/image" Target="../media/image10.wmf"/><Relationship Id="rId4" Type="http://schemas.openxmlformats.org/officeDocument/2006/relationships/image" Target="../media/image5.png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1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6.png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5.gif"/><Relationship Id="rId3" Type="http://schemas.openxmlformats.org/officeDocument/2006/relationships/image" Target="../media/image9.wmf"/><Relationship Id="rId7" Type="http://schemas.openxmlformats.org/officeDocument/2006/relationships/image" Target="../media/image5.png"/><Relationship Id="rId12" Type="http://schemas.openxmlformats.org/officeDocument/2006/relationships/image" Target="../media/image1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11" Type="http://schemas.openxmlformats.org/officeDocument/2006/relationships/image" Target="../media/image13.wmf"/><Relationship Id="rId5" Type="http://schemas.openxmlformats.org/officeDocument/2006/relationships/image" Target="../media/image8.png"/><Relationship Id="rId10" Type="http://schemas.openxmlformats.org/officeDocument/2006/relationships/image" Target="../media/image7.png"/><Relationship Id="rId4" Type="http://schemas.openxmlformats.org/officeDocument/2006/relationships/image" Target="../media/image11.png"/><Relationship Id="rId9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1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1.png"/><Relationship Id="rId5" Type="http://schemas.openxmlformats.org/officeDocument/2006/relationships/image" Target="../media/image9.wmf"/><Relationship Id="rId10" Type="http://schemas.openxmlformats.org/officeDocument/2006/relationships/image" Target="../media/image16.wmf"/><Relationship Id="rId4" Type="http://schemas.openxmlformats.org/officeDocument/2006/relationships/image" Target="../media/image19.png"/><Relationship Id="rId9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1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22.png"/><Relationship Id="rId9" Type="http://schemas.openxmlformats.org/officeDocument/2006/relationships/image" Target="../media/image12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16.wmf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audio" Target="../media/audio1.wav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4.xml"/><Relationship Id="rId11" Type="http://schemas.openxmlformats.org/officeDocument/2006/relationships/image" Target="../media/image28.png"/><Relationship Id="rId5" Type="http://schemas.openxmlformats.org/officeDocument/2006/relationships/image" Target="../media/image15.gif"/><Relationship Id="rId10" Type="http://schemas.openxmlformats.org/officeDocument/2006/relationships/image" Target="../media/image27.png"/><Relationship Id="rId4" Type="http://schemas.openxmlformats.org/officeDocument/2006/relationships/image" Target="../media/image16.wmf"/><Relationship Id="rId9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audio" Target="../media/audio1.wav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4.xml"/><Relationship Id="rId11" Type="http://schemas.openxmlformats.org/officeDocument/2006/relationships/image" Target="../media/image28.png"/><Relationship Id="rId5" Type="http://schemas.openxmlformats.org/officeDocument/2006/relationships/image" Target="../media/image15.gif"/><Relationship Id="rId10" Type="http://schemas.openxmlformats.org/officeDocument/2006/relationships/image" Target="../media/image27.png"/><Relationship Id="rId4" Type="http://schemas.openxmlformats.org/officeDocument/2006/relationships/image" Target="../media/image16.wmf"/><Relationship Id="rId9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audio" Target="../media/audio1.wav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4.xml"/><Relationship Id="rId11" Type="http://schemas.openxmlformats.org/officeDocument/2006/relationships/image" Target="../media/image28.png"/><Relationship Id="rId5" Type="http://schemas.openxmlformats.org/officeDocument/2006/relationships/image" Target="../media/image15.gif"/><Relationship Id="rId10" Type="http://schemas.openxmlformats.org/officeDocument/2006/relationships/image" Target="../media/image27.png"/><Relationship Id="rId4" Type="http://schemas.openxmlformats.org/officeDocument/2006/relationships/image" Target="../media/image16.wmf"/><Relationship Id="rId9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audio" Target="../media/audio1.wav"/><Relationship Id="rId7" Type="http://schemas.openxmlformats.org/officeDocument/2006/relationships/slide" Target="slide24.xml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8.png"/><Relationship Id="rId5" Type="http://schemas.openxmlformats.org/officeDocument/2006/relationships/image" Target="../media/image15.gif"/><Relationship Id="rId10" Type="http://schemas.openxmlformats.org/officeDocument/2006/relationships/image" Target="../media/image27.png"/><Relationship Id="rId4" Type="http://schemas.openxmlformats.org/officeDocument/2006/relationships/image" Target="../media/image16.wmf"/><Relationship Id="rId9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audio" Target="../media/audio1.wav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4.xml"/><Relationship Id="rId11" Type="http://schemas.openxmlformats.org/officeDocument/2006/relationships/image" Target="../media/image28.png"/><Relationship Id="rId5" Type="http://schemas.openxmlformats.org/officeDocument/2006/relationships/image" Target="../media/image15.gif"/><Relationship Id="rId10" Type="http://schemas.openxmlformats.org/officeDocument/2006/relationships/image" Target="../media/image27.png"/><Relationship Id="rId4" Type="http://schemas.openxmlformats.org/officeDocument/2006/relationships/image" Target="../media/image16.wmf"/><Relationship Id="rId9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audio" Target="../media/audio1.wav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4.xml"/><Relationship Id="rId11" Type="http://schemas.openxmlformats.org/officeDocument/2006/relationships/image" Target="../media/image28.png"/><Relationship Id="rId5" Type="http://schemas.openxmlformats.org/officeDocument/2006/relationships/image" Target="../media/image15.gif"/><Relationship Id="rId10" Type="http://schemas.openxmlformats.org/officeDocument/2006/relationships/image" Target="../media/image27.png"/><Relationship Id="rId4" Type="http://schemas.openxmlformats.org/officeDocument/2006/relationships/image" Target="../media/image16.wmf"/><Relationship Id="rId9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audio" Target="../media/audio1.wav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4.xml"/><Relationship Id="rId11" Type="http://schemas.openxmlformats.org/officeDocument/2006/relationships/image" Target="../media/image28.png"/><Relationship Id="rId5" Type="http://schemas.openxmlformats.org/officeDocument/2006/relationships/image" Target="../media/image15.gif"/><Relationship Id="rId10" Type="http://schemas.openxmlformats.org/officeDocument/2006/relationships/image" Target="../media/image27.png"/><Relationship Id="rId4" Type="http://schemas.openxmlformats.org/officeDocument/2006/relationships/image" Target="../media/image16.wmf"/><Relationship Id="rId9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16.wmf"/><Relationship Id="rId7" Type="http://schemas.openxmlformats.org/officeDocument/2006/relationships/image" Target="../media/image26.png"/><Relationship Id="rId12" Type="http://schemas.openxmlformats.org/officeDocument/2006/relationships/image" Target="../media/image31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15.gif"/><Relationship Id="rId9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5592223"/>
              </p:ext>
            </p:extLst>
          </p:nvPr>
        </p:nvGraphicFramePr>
        <p:xfrm>
          <a:off x="539552" y="908720"/>
          <a:ext cx="8064896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85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84576"/>
          </a:xfrm>
        </p:spPr>
        <p:txBody>
          <a:bodyPr>
            <a:noAutofit/>
          </a:bodyPr>
          <a:lstStyle/>
          <a:p>
            <a:r>
              <a:rPr lang="cs-CZ" sz="2100" dirty="0" smtClean="0"/>
              <a:t>materiál je určen pro 3. ročník k prezentaci a procvičení pádů podstatných jmen</a:t>
            </a:r>
          </a:p>
          <a:p>
            <a:r>
              <a:rPr lang="cs-CZ" sz="2100" dirty="0" smtClean="0"/>
              <a:t>snímky 3 – 10 slouží k prezentaci učiva pomocí pohádky O Koblížkovi</a:t>
            </a:r>
          </a:p>
          <a:p>
            <a:r>
              <a:rPr lang="cs-CZ" sz="2100" dirty="0" smtClean="0"/>
              <a:t>na snímku 11 děti doplňují slova ve správném pádu podle obrázku (snímek lze vytisknout a použít  ke zopakování pohádky v příští hodině)</a:t>
            </a:r>
          </a:p>
          <a:p>
            <a:r>
              <a:rPr lang="cs-CZ" sz="2100" dirty="0" smtClean="0"/>
              <a:t>snímky 12, 13 : žáci vyprávějí pohádku a doplňují pádové otázky a slova v příslušném pádu</a:t>
            </a:r>
          </a:p>
          <a:p>
            <a:r>
              <a:rPr lang="cs-CZ" sz="2100" dirty="0" smtClean="0"/>
              <a:t>na snímku 15 děti přiřazují pádovou otázku ke Koblížkovi se správným číslem (přetažením nebo fixem)</a:t>
            </a:r>
          </a:p>
          <a:p>
            <a:r>
              <a:rPr lang="cs-CZ" sz="2100" dirty="0" smtClean="0"/>
              <a:t>snímky 17 – 23 slouží k procvičení určování pádu; děti určují pád podstatného jména kliknutím na správný pařez, v případě špatné odpovědi se děti kliknutím na muchomůrku vrátí zpět a odpovídají znovu</a:t>
            </a:r>
          </a:p>
          <a:p>
            <a:pPr marL="0" indent="0">
              <a:buNone/>
            </a:pPr>
            <a:endParaRPr lang="cs-CZ" sz="2200" dirty="0" smtClean="0"/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80966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Documents and Settings\Jana\Local Settings\Temporary Internet Files\Content.IE5\IQZRG32A\MC900232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0"/>
            <a:ext cx="6616717" cy="686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51441" y="3573016"/>
            <a:ext cx="2880320" cy="14700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n w="3175">
                  <a:solidFill>
                    <a:schemeClr val="tx1"/>
                  </a:solidFill>
                </a:ln>
                <a:solidFill>
                  <a:schemeClr val="accent2">
                    <a:lumMod val="75000"/>
                  </a:schemeClr>
                </a:solidFill>
                <a:latin typeface="Harrington" pitchFamily="82" charset="0"/>
              </a:rPr>
              <a:t>Pády s </a:t>
            </a:r>
            <a:br>
              <a:rPr lang="cs-CZ" sz="3200" b="1" dirty="0" smtClean="0">
                <a:ln w="3175">
                  <a:solidFill>
                    <a:schemeClr val="tx1"/>
                  </a:solidFill>
                </a:ln>
                <a:solidFill>
                  <a:schemeClr val="accent2">
                    <a:lumMod val="75000"/>
                  </a:schemeClr>
                </a:solidFill>
                <a:latin typeface="Harrington" pitchFamily="82" charset="0"/>
              </a:rPr>
            </a:br>
            <a:r>
              <a:rPr lang="cs-CZ" sz="3200" b="1" dirty="0" smtClean="0">
                <a:ln w="3175">
                  <a:solidFill>
                    <a:schemeClr val="tx1"/>
                  </a:solidFill>
                </a:ln>
                <a:solidFill>
                  <a:schemeClr val="accent2">
                    <a:lumMod val="75000"/>
                  </a:schemeClr>
                </a:solidFill>
                <a:latin typeface="Harrington" pitchFamily="82" charset="0"/>
              </a:rPr>
              <a:t>Koblížkem</a:t>
            </a:r>
            <a:endParaRPr lang="cs-CZ" sz="3200" b="1" dirty="0">
              <a:ln w="3175">
                <a:solidFill>
                  <a:schemeClr val="tx1"/>
                </a:solidFill>
              </a:ln>
              <a:solidFill>
                <a:schemeClr val="accent2">
                  <a:lumMod val="75000"/>
                </a:schemeClr>
              </a:solidFill>
              <a:latin typeface="Harringto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688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Skupina 40"/>
          <p:cNvGrpSpPr>
            <a:grpSpLocks noChangeAspect="1"/>
          </p:cNvGrpSpPr>
          <p:nvPr/>
        </p:nvGrpSpPr>
        <p:grpSpPr>
          <a:xfrm>
            <a:off x="1215235" y="2221547"/>
            <a:ext cx="2911870" cy="3658867"/>
            <a:chOff x="1904482" y="2852936"/>
            <a:chExt cx="1733863" cy="2102221"/>
          </a:xfrm>
        </p:grpSpPr>
        <p:cxnSp>
          <p:nvCxnSpPr>
            <p:cNvPr id="42" name="Přímá spojnice 41"/>
            <p:cNvCxnSpPr>
              <a:endCxn id="52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ál 43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spojnice 44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spojnice 45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spojnice 46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Měsíc 47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Měsíc 48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Vývojový diagram: spojnice 49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1" name="Přímá spojnice 50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Vývojový diagram: spojnice 51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3" name="Přímá spojnice 52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Vývojový diagram: ruční vstup 53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Vývojový diagram: ruční vstup 54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372472" y="620687"/>
            <a:ext cx="2576066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Kdo, co ?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  <a:latin typeface="Imprint MT Shadow" pitchFamily="82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72472" y="2060848"/>
            <a:ext cx="2576066" cy="707886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u="sng" dirty="0" smtClean="0"/>
              <a:t>Koblížek</a:t>
            </a:r>
            <a:endParaRPr lang="cs-CZ" sz="4000" u="sng" dirty="0"/>
          </a:p>
        </p:txBody>
      </p:sp>
    </p:spTree>
    <p:extLst>
      <p:ext uri="{BB962C8B-B14F-4D97-AF65-F5344CB8AC3E}">
        <p14:creationId xmlns:p14="http://schemas.microsoft.com/office/powerpoint/2010/main" val="653561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2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32504" y="404664"/>
            <a:ext cx="6836596" cy="6336704"/>
            <a:chOff x="644203" y="-9756"/>
            <a:chExt cx="6836596" cy="6336704"/>
          </a:xfrm>
        </p:grpSpPr>
        <p:grpSp>
          <p:nvGrpSpPr>
            <p:cNvPr id="4" name="Skupina 3"/>
            <p:cNvGrpSpPr/>
            <p:nvPr/>
          </p:nvGrpSpPr>
          <p:grpSpPr>
            <a:xfrm>
              <a:off x="644203" y="-9756"/>
              <a:ext cx="6836596" cy="6336704"/>
              <a:chOff x="635419" y="113827"/>
              <a:chExt cx="6836596" cy="6336704"/>
            </a:xfrm>
          </p:grpSpPr>
          <p:pic>
            <p:nvPicPr>
              <p:cNvPr id="2" name="Picture 10" descr="C:\Documents and Settings\Jana\Local Settings\Temporary Internet Files\Content.IE5\93K67UOX\MC900233790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5419" y="113827"/>
                <a:ext cx="6836596" cy="63367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3" name="Picture 5"/>
              <p:cNvPicPr>
                <a:picLocks noChangeAspect="1" noChangeArrowheads="1"/>
              </p:cNvPicPr>
              <p:nvPr/>
            </p:nvPicPr>
            <p:blipFill>
              <a:blip r:embed="rId3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03785" y="4293097"/>
                <a:ext cx="1224136" cy="8482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" name="Obdélník 2"/>
              <p:cNvSpPr/>
              <p:nvPr/>
            </p:nvSpPr>
            <p:spPr>
              <a:xfrm>
                <a:off x="4275552" y="4523145"/>
                <a:ext cx="468000" cy="432000"/>
              </a:xfrm>
              <a:prstGeom prst="rect">
                <a:avLst/>
              </a:prstGeom>
              <a:solidFill>
                <a:srgbClr val="FBFBFB"/>
              </a:solidFill>
              <a:ln>
                <a:solidFill>
                  <a:srgbClr val="FBFBF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 rot="1167827">
              <a:off x="4148641" y="4585356"/>
              <a:ext cx="741859" cy="399308"/>
              <a:chOff x="507721" y="2535975"/>
              <a:chExt cx="2498347" cy="2498347"/>
            </a:xfrm>
            <a:scene3d>
              <a:camera prst="isometricTopUp"/>
              <a:lightRig rig="threePt" dir="t"/>
            </a:scene3d>
          </p:grpSpPr>
          <p:sp>
            <p:nvSpPr>
              <p:cNvPr id="12" name="Ovál 11"/>
              <p:cNvSpPr/>
              <p:nvPr/>
            </p:nvSpPr>
            <p:spPr>
              <a:xfrm>
                <a:off x="507721" y="2535975"/>
                <a:ext cx="2498347" cy="2498347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946020" y="2974274"/>
                <a:ext cx="1621747" cy="1621747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15" name="Skupina 14"/>
          <p:cNvGrpSpPr/>
          <p:nvPr/>
        </p:nvGrpSpPr>
        <p:grpSpPr>
          <a:xfrm>
            <a:off x="3678571" y="4873770"/>
            <a:ext cx="475780" cy="530819"/>
            <a:chOff x="1904482" y="2852936"/>
            <a:chExt cx="1733863" cy="2102221"/>
          </a:xfrm>
        </p:grpSpPr>
        <p:cxnSp>
          <p:nvCxnSpPr>
            <p:cNvPr id="16" name="Přímá spojnice 15"/>
            <p:cNvCxnSpPr>
              <a:endCxn id="26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vál 17"/>
            <p:cNvSpPr>
              <a:spLocks noChangeAspect="1"/>
            </p:cNvSpPr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Měsíc 21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Měsíc 22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nice 24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Vývojový diagram: spojnice 25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nice 26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Vývojový diagram: ruční vstup 27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ruční vstup 28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6449751" y="2788186"/>
            <a:ext cx="2576066" cy="14465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 Koho, čeho ?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  <a:latin typeface="Imprint MT Shadow" pitchFamily="82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49751" y="1340768"/>
            <a:ext cx="2576066" cy="707886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utekl 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256259" y="5018818"/>
            <a:ext cx="2866167" cy="707886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 </a:t>
            </a:r>
            <a:r>
              <a:rPr lang="cs-CZ" sz="4000" u="sng" dirty="0" smtClean="0"/>
              <a:t>chaloupky</a:t>
            </a:r>
            <a:endParaRPr lang="cs-CZ" sz="4000" u="sng" dirty="0"/>
          </a:p>
        </p:txBody>
      </p:sp>
    </p:spTree>
    <p:extLst>
      <p:ext uri="{BB962C8B-B14F-4D97-AF65-F5344CB8AC3E}">
        <p14:creationId xmlns:p14="http://schemas.microsoft.com/office/powerpoint/2010/main" val="119939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037E-7 C 0.01112 0.0051 -0.00694 -0.00277 0.02205 0.00301 C 0.025 0.00371 0.02744 0.00649 0.03021 0.00764 C 0.03525 0.0095 0.04028 0.01019 0.04532 0.01227 C 0.04809 0.01598 0.05122 0.01713 0.05469 0.02014 C 0.05504 0.02176 0.05504 0.02362 0.05591 0.02477 C 0.05695 0.02616 0.06459 0.03033 0.06632 0.03102 C 0.06771 0.0338 0.06823 0.0375 0.0698 0.04028 C 0.07171 0.04329 0.07657 0.04723 0.07917 0.04954 C 0.08125 0.05926 0.08351 0.0632 0.0908 0.06667 C 0.0941 0.07338 0.10105 0.07755 0.10591 0.08218 C 0.10973 0.08588 0.1132 0.0919 0.11754 0.09445 C 0.1198 0.09584 0.1224 0.09584 0.12448 0.09769 C 0.12796 0.1007 0.12969 0.10371 0.13369 0.10533 C 0.13785 0.11088 0.14254 0.11274 0.14775 0.11621 C 0.14844 0.11783 0.14879 0.11991 0.15 0.12084 C 0.15209 0.12269 0.15695 0.12408 0.15695 0.12408 C 0.16285 0.12987 0.16841 0.13565 0.17448 0.14098 C 0.17865 0.14468 0.18108 0.14977 0.18612 0.15186 C 0.18976 0.1595 0.19584 0.16528 0.20122 0.17061 C 0.20348 0.17269 0.20591 0.17454 0.20816 0.17663 C 0.20903 0.17732 0.20955 0.17917 0.21042 0.17987 C 0.21146 0.18079 0.21407 0.18125 0.21407 0.18125 " pathEditMode="relative" ptsTypes="ffffffffffffffffffffffA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2000">
              <a:schemeClr val="accent1">
                <a:tint val="44500"/>
                <a:satMod val="160000"/>
              </a:schemeClr>
            </a:gs>
            <a:gs pos="25000">
              <a:srgbClr val="D7E29E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725" y="-303430"/>
            <a:ext cx="190500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621" y="-303431"/>
            <a:ext cx="192405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055" y="2567437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4547539" y="-11987"/>
            <a:ext cx="4966261" cy="7023111"/>
            <a:chOff x="4547539" y="-11987"/>
            <a:chExt cx="4966261" cy="7023111"/>
          </a:xfrm>
        </p:grpSpPr>
        <p:pic>
          <p:nvPicPr>
            <p:cNvPr id="4102" name="Picture 6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547539" y="692696"/>
              <a:ext cx="3362325" cy="4381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2" name="Picture 17" descr="C:\Documents and Settings\Jana\Local Settings\Temporary Internet Files\Content.IE5\CK6ZA9E8\MC900324466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2472" y="2177686"/>
              <a:ext cx="1638199" cy="30086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13" name="Picture 17" descr="C:\Documents and Settings\Jana\Local Settings\Temporary Internet Files\Content.IE5\CK6ZA9E8\MC900324466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51279" y="3610806"/>
              <a:ext cx="990295" cy="18187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1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68646" y="-11987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94725" y="1161412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7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781256" y="0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7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906642" y="997824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702" y="1653986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8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29841" y="2063805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7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987494" y="2510060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8441" y="4077072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12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1504" y="4725144"/>
              <a:ext cx="1905000" cy="22859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110" name="Picture 1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34025" y="4345091"/>
              <a:ext cx="1924050" cy="26660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1" name="Skupina 40"/>
          <p:cNvGrpSpPr/>
          <p:nvPr/>
        </p:nvGrpSpPr>
        <p:grpSpPr>
          <a:xfrm>
            <a:off x="2268830" y="3975654"/>
            <a:ext cx="1272910" cy="1599456"/>
            <a:chOff x="1904482" y="2852936"/>
            <a:chExt cx="1733863" cy="2102221"/>
          </a:xfrm>
        </p:grpSpPr>
        <p:cxnSp>
          <p:nvCxnSpPr>
            <p:cNvPr id="42" name="Přímá spojnice 41"/>
            <p:cNvCxnSpPr>
              <a:endCxn id="52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ál 43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spojnice 44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spojnice 45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spojnice 46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Měsíc 47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Měsíc 48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Vývojový diagram: spojnice 49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1" name="Přímá spojnice 50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Vývojový diagram: spojnice 51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3" name="Přímá spojnice 52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Vývojový diagram: ruční vstup 53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Vývojový diagram: ruční vstup 54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2457246" y="2156117"/>
            <a:ext cx="2027493" cy="707886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 </a:t>
            </a:r>
            <a:r>
              <a:rPr lang="cs-CZ" sz="4000" u="sng" dirty="0" smtClean="0"/>
              <a:t>lesu</a:t>
            </a:r>
            <a:r>
              <a:rPr lang="cs-CZ" sz="4000" dirty="0" smtClean="0"/>
              <a:t>,</a:t>
            </a:r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04549" y="997824"/>
            <a:ext cx="4968552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ke</a:t>
            </a:r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Komu, čemu ?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  <a:latin typeface="Imprint MT Shadow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5062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2000">
              <a:schemeClr val="accent1">
                <a:tint val="44500"/>
                <a:satMod val="160000"/>
              </a:schemeClr>
            </a:gs>
            <a:gs pos="25000">
              <a:srgbClr val="D7E29E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Picture 1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621" y="-303431"/>
            <a:ext cx="192405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4" name="Picture 1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725" y="-303430"/>
            <a:ext cx="190500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17" descr="C:\Documents and Settings\Jana\Local Settings\Temporary Internet Files\Content.IE5\CK6ZA9E8\MC9003244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845" y="2883137"/>
            <a:ext cx="966581" cy="1775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372" y="2060662"/>
            <a:ext cx="2797484" cy="2597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1" name="Picture 6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47539" y="692696"/>
            <a:ext cx="3362325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4" descr="C:\Documents and Settings\Jana\Local Settings\Temporary Internet Files\Content.IE5\IQZRG32A\MC9000245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68470" y="4182887"/>
            <a:ext cx="4438411" cy="2726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" name="Skupina 40"/>
          <p:cNvGrpSpPr/>
          <p:nvPr/>
        </p:nvGrpSpPr>
        <p:grpSpPr>
          <a:xfrm>
            <a:off x="1152306" y="4363580"/>
            <a:ext cx="777942" cy="956452"/>
            <a:chOff x="1904482" y="2852936"/>
            <a:chExt cx="1733863" cy="2102221"/>
          </a:xfrm>
        </p:grpSpPr>
        <p:cxnSp>
          <p:nvCxnSpPr>
            <p:cNvPr id="42" name="Přímá spojnice 41"/>
            <p:cNvCxnSpPr>
              <a:endCxn id="52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ál 43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spojnice 44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spojnice 45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spojnice 46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Měsíc 47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Měsíc 48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Vývojový diagram: spojnice 49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1" name="Přímá spojnice 50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Vývojový diagram: spojnice 51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3" name="Přímá spojnice 52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Vývojový diagram: ruční vstup 53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Vývojový diagram: ruční vstup 54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9" name="Picture 7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055" y="2567437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" name="Picture 17" descr="C:\Documents and Settings\Jana\Local Settings\Temporary Internet Files\Content.IE5\CK6ZA9E8\MC9003244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472" y="2177686"/>
            <a:ext cx="1638199" cy="300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17" descr="C:\Documents and Settings\Jana\Local Settings\Temporary Internet Files\Content.IE5\CK6ZA9E8\MC9003244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279" y="3610806"/>
            <a:ext cx="990295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8646" y="-11987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725" y="1161412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7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81256" y="0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" name="Picture 7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06642" y="997824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702" y="1653986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841" y="2063805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7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87494" y="2510060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1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441" y="4077072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1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25" y="4345091"/>
            <a:ext cx="1924050" cy="2666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" name="Picture 1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504" y="4725144"/>
            <a:ext cx="1905000" cy="2285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8" name="TextovéPole 117"/>
          <p:cNvSpPr txBox="1"/>
          <p:nvPr/>
        </p:nvSpPr>
        <p:spPr>
          <a:xfrm>
            <a:off x="188640" y="1141810"/>
            <a:ext cx="2945826" cy="7694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Koho, co ?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  <a:latin typeface="Imprint MT Shadow" pitchFamily="82" charset="0"/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165974" y="2139559"/>
            <a:ext cx="2799565" cy="1323439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u="sng" dirty="0" smtClean="0"/>
              <a:t>zajíčka, vlka </a:t>
            </a:r>
            <a:r>
              <a:rPr lang="cs-CZ" sz="4000" dirty="0" smtClean="0"/>
              <a:t>a </a:t>
            </a:r>
            <a:r>
              <a:rPr lang="cs-CZ" sz="4000" u="sng" dirty="0" smtClean="0"/>
              <a:t>medvěda</a:t>
            </a:r>
            <a:r>
              <a:rPr lang="cs-CZ" sz="4000" dirty="0" smtClean="0"/>
              <a:t>,</a:t>
            </a:r>
            <a:endParaRPr lang="cs-CZ" sz="4000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475716" y="115932"/>
            <a:ext cx="2368769" cy="707886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schemeClr val="tx1"/>
                </a:solidFill>
                <a:cs typeface="Arial" pitchFamily="34" charset="0"/>
              </a:rPr>
              <a:t>kde potkal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56125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1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4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2657 0.10176 L -0.24167 -0.03585 C -0.22275 -0.06822 -0.19618 -0.08164 -0.16858 -0.08164 C -0.13594 -0.08164 -0.11077 -0.06822 -0.09237 -0.03585 L -0.00556 0.10176 " pathEditMode="relative" rAng="0" ptsTypes="FffFF">
                                      <p:cBhvr>
                                        <p:cTn id="20" dur="1000" spd="-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42" y="-9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25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/>
      <p:bldP spid="119" grpId="0" animBg="1"/>
      <p:bldP spid="1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2000">
              <a:schemeClr val="accent1">
                <a:tint val="44500"/>
                <a:satMod val="160000"/>
              </a:schemeClr>
            </a:gs>
            <a:gs pos="25000">
              <a:srgbClr val="D7E29E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372" y="2060662"/>
            <a:ext cx="2797484" cy="2597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5" name="Picture 1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621" y="-303431"/>
            <a:ext cx="192405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4" name="Picture 1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725" y="-303430"/>
            <a:ext cx="190500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17" descr="C:\Documents and Settings\Jana\Local Settings\Temporary Internet Files\Content.IE5\CK6ZA9E8\MC9003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845" y="2883137"/>
            <a:ext cx="966581" cy="1775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6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47539" y="692696"/>
            <a:ext cx="3362325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17" descr="C:\Documents and Settings\Jana\Local Settings\Temporary Internet Files\Content.IE5\CK6ZA9E8\MC9003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250" y="3609271"/>
            <a:ext cx="955289" cy="17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C:\Documents and Settings\Jana\Local Settings\Temporary Internet Files\Content.IE5\IQZRG32A\MC9000245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68470" y="4182887"/>
            <a:ext cx="4438411" cy="2726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" name="Skupina 40"/>
          <p:cNvGrpSpPr/>
          <p:nvPr/>
        </p:nvGrpSpPr>
        <p:grpSpPr>
          <a:xfrm>
            <a:off x="1152306" y="4363580"/>
            <a:ext cx="777942" cy="956452"/>
            <a:chOff x="1904482" y="2852936"/>
            <a:chExt cx="1733863" cy="2102221"/>
          </a:xfrm>
        </p:grpSpPr>
        <p:cxnSp>
          <p:nvCxnSpPr>
            <p:cNvPr id="42" name="Přímá spojnice 41"/>
            <p:cNvCxnSpPr>
              <a:endCxn id="52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ál 43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spojnice 44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spojnice 45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spojnice 46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Měsíc 47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Měsíc 48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Vývojový diagram: spojnice 49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1" name="Přímá spojnice 50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Vývojový diagram: spojnice 51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3" name="Přímá spojnice 52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Vývojový diagram: ruční vstup 53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Vývojový diagram: ruční vstup 54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9" name="Picture 7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055" y="2567437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" name="Picture 17" descr="C:\Documents and Settings\Jana\Local Settings\Temporary Internet Files\Content.IE5\CK6ZA9E8\MC9003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472" y="2177686"/>
            <a:ext cx="1638199" cy="300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17" descr="C:\Documents and Settings\Jana\Local Settings\Temporary Internet Files\Content.IE5\CK6ZA9E8\MC9003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279" y="3610806"/>
            <a:ext cx="990295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8646" y="-11987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725" y="1161412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7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81256" y="0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" name="Picture 7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06642" y="997824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702" y="1653986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841" y="2063805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7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87494" y="2510060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1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441" y="4077072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1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25" y="4345091"/>
            <a:ext cx="1924050" cy="2666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" name="Picture 1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504" y="4725144"/>
            <a:ext cx="1905000" cy="2285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4871637" y="2304"/>
            <a:ext cx="3744867" cy="2363804"/>
            <a:chOff x="4385302" y="-7156"/>
            <a:chExt cx="3744867" cy="2363804"/>
          </a:xfrm>
        </p:grpSpPr>
        <p:sp>
          <p:nvSpPr>
            <p:cNvPr id="59" name="Oválný popisek 58"/>
            <p:cNvSpPr/>
            <p:nvPr/>
          </p:nvSpPr>
          <p:spPr>
            <a:xfrm>
              <a:off x="4456961" y="-7156"/>
              <a:ext cx="3584613" cy="2354344"/>
            </a:xfrm>
            <a:prstGeom prst="wedgeEllipseCallout">
              <a:avLst>
                <a:gd name="adj1" fmla="val -60106"/>
                <a:gd name="adj2" fmla="val 132461"/>
              </a:avLst>
            </a:prstGeom>
            <a:solidFill>
              <a:srgbClr val="D7E29E"/>
            </a:solidFill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4000" dirty="0"/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4385302" y="-7156"/>
              <a:ext cx="3744867" cy="2363804"/>
              <a:chOff x="4872422" y="-9460"/>
              <a:chExt cx="3744867" cy="2363804"/>
            </a:xfrm>
          </p:grpSpPr>
          <p:sp>
            <p:nvSpPr>
              <p:cNvPr id="58" name="Oválný popisek 57"/>
              <p:cNvSpPr/>
              <p:nvPr/>
            </p:nvSpPr>
            <p:spPr>
              <a:xfrm>
                <a:off x="4952550" y="-9460"/>
                <a:ext cx="3584613" cy="2354344"/>
              </a:xfrm>
              <a:prstGeom prst="wedgeEllipseCallout">
                <a:avLst>
                  <a:gd name="adj1" fmla="val -65407"/>
                  <a:gd name="adj2" fmla="val 38643"/>
                </a:avLst>
              </a:prstGeom>
              <a:solidFill>
                <a:srgbClr val="D7E29E"/>
              </a:solidFill>
              <a:ln/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4000" dirty="0"/>
              </a:p>
            </p:txBody>
          </p:sp>
          <p:grpSp>
            <p:nvGrpSpPr>
              <p:cNvPr id="2" name="Skupina 1"/>
              <p:cNvGrpSpPr/>
              <p:nvPr/>
            </p:nvGrpSpPr>
            <p:grpSpPr>
              <a:xfrm>
                <a:off x="4872422" y="0"/>
                <a:ext cx="3744867" cy="2354344"/>
                <a:chOff x="4872422" y="0"/>
                <a:chExt cx="3744867" cy="2354344"/>
              </a:xfrm>
            </p:grpSpPr>
            <p:sp>
              <p:nvSpPr>
                <p:cNvPr id="56" name="Oválný popisek 55"/>
                <p:cNvSpPr/>
                <p:nvPr/>
              </p:nvSpPr>
              <p:spPr>
                <a:xfrm>
                  <a:off x="4952550" y="0"/>
                  <a:ext cx="3584613" cy="2354344"/>
                </a:xfrm>
                <a:prstGeom prst="wedgeEllipseCallout">
                  <a:avLst>
                    <a:gd name="adj1" fmla="val -75677"/>
                    <a:gd name="adj2" fmla="val 108754"/>
                  </a:avLst>
                </a:prstGeom>
                <a:solidFill>
                  <a:srgbClr val="D7E29E"/>
                </a:solidFill>
                <a:ln/>
              </p:spPr>
              <p:style>
                <a:lnRef idx="2">
                  <a:schemeClr val="accent3"/>
                </a:lnRef>
                <a:fillRef idx="1">
                  <a:schemeClr val="lt1"/>
                </a:fillRef>
                <a:effectRef idx="0">
                  <a:schemeClr val="accent3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 sz="4000" dirty="0"/>
                </a:p>
              </p:txBody>
            </p:sp>
            <p:sp>
              <p:nvSpPr>
                <p:cNvPr id="57" name="TextovéPole 56"/>
                <p:cNvSpPr txBox="1"/>
                <p:nvPr/>
              </p:nvSpPr>
              <p:spPr>
                <a:xfrm>
                  <a:off x="4872422" y="207676"/>
                  <a:ext cx="3744867" cy="193899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4000" u="sng" dirty="0" smtClean="0"/>
                    <a:t>„Koblížku</a:t>
                  </a:r>
                  <a:r>
                    <a:rPr lang="cs-CZ" sz="4000" dirty="0" smtClean="0"/>
                    <a:t>, </a:t>
                  </a:r>
                  <a:r>
                    <a:rPr lang="cs-CZ" sz="4000" u="sng" dirty="0" smtClean="0"/>
                    <a:t>Koblížku</a:t>
                  </a:r>
                  <a:r>
                    <a:rPr lang="cs-CZ" sz="4000" dirty="0" smtClean="0"/>
                    <a:t>, já tě sním!“</a:t>
                  </a:r>
                  <a:endParaRPr lang="cs-CZ" sz="4000" dirty="0"/>
                </a:p>
              </p:txBody>
            </p:sp>
          </p:grpSp>
        </p:grpSp>
      </p:grpSp>
      <p:sp>
        <p:nvSpPr>
          <p:cNvPr id="60" name="TextovéPole 59"/>
          <p:cNvSpPr txBox="1"/>
          <p:nvPr/>
        </p:nvSpPr>
        <p:spPr>
          <a:xfrm>
            <a:off x="236894" y="701776"/>
            <a:ext cx="2846414" cy="243143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kteří ho </a:t>
            </a:r>
          </a:p>
          <a:p>
            <a:pPr algn="ctr"/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oslovili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zavolali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něho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  <a:latin typeface="Imprint MT Shadow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451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2000">
              <a:schemeClr val="accent1">
                <a:tint val="44500"/>
                <a:satMod val="160000"/>
              </a:schemeClr>
            </a:gs>
            <a:gs pos="25000">
              <a:srgbClr val="D7E29E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17" descr="C:\Documents and Settings\Jana\Local Settings\Temporary Internet Files\Content.IE5\CK6ZA9E8\MC9003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250" y="3609271"/>
            <a:ext cx="955289" cy="17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372" y="2060662"/>
            <a:ext cx="2797484" cy="2597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47539" y="692696"/>
            <a:ext cx="3362325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0" name="Picture 4" descr="C:\Documents and Settings\Jana\Local Settings\Temporary Internet Files\Content.IE5\IQZRG32A\MC9000245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68470" y="4182887"/>
            <a:ext cx="4438411" cy="2726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7" descr="C:\Documents and Settings\Jana\Local Settings\Temporary Internet Files\Content.IE5\CK6ZA9E8\MC9003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472" y="2177686"/>
            <a:ext cx="1638199" cy="300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725" y="-303430"/>
            <a:ext cx="190500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3" name="Picture 17" descr="C:\Documents and Settings\Jana\Local Settings\Temporary Internet Files\Content.IE5\CK6ZA9E8\MC9003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279" y="3610806"/>
            <a:ext cx="990295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621" y="-303431"/>
            <a:ext cx="192405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8646" y="-11987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725" y="1161412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81256" y="0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7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06642" y="997824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702" y="1653986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841" y="2063805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055" y="2567437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87494" y="2510060"/>
            <a:ext cx="3514725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5" descr="C:\Documents and Settings\Jana\Local Settings\Temporary Internet Files\Content.IE5\CK6ZA9E8\MC9003513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441" y="4077072"/>
            <a:ext cx="1645154" cy="28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504" y="4725144"/>
            <a:ext cx="1905000" cy="2285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25" y="4345091"/>
            <a:ext cx="1924050" cy="2666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179511" y="129263"/>
            <a:ext cx="4102065" cy="2587764"/>
            <a:chOff x="467544" y="188640"/>
            <a:chExt cx="4392488" cy="2587764"/>
          </a:xfrm>
        </p:grpSpPr>
        <p:pic>
          <p:nvPicPr>
            <p:cNvPr id="34" name="Picture 5" descr="C:\Documents and Settings\Jana\Local Settings\Temporary Internet Files\Content.IE5\CK6ZA9E8\MC900240569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0286" y="579075"/>
              <a:ext cx="1606071" cy="16977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4" descr="C:\Documents and Settings\Jana\Local Settings\Temporary Internet Files\Content.IE5\93K67UOX\MC900343525[1].wmf"/>
            <p:cNvPicPr>
              <a:picLocks noChangeAspect="1" noChangeArrowheads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0921"/>
            <a:stretch/>
          </p:blipFill>
          <p:spPr bwMode="auto">
            <a:xfrm flipH="1">
              <a:off x="2973470" y="641401"/>
              <a:ext cx="879409" cy="16354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bláček 2"/>
            <p:cNvSpPr/>
            <p:nvPr/>
          </p:nvSpPr>
          <p:spPr>
            <a:xfrm>
              <a:off x="467544" y="188640"/>
              <a:ext cx="4392488" cy="2587764"/>
            </a:xfrm>
            <a:prstGeom prst="cloudCallout">
              <a:avLst>
                <a:gd name="adj1" fmla="val -8066"/>
                <a:gd name="adj2" fmla="val 112004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23" name="Picture 3" descr="C:\Documents and Settings\Jana\Local Settings\Temporary Internet Files\Content.IE5\RSBZXVRJ\MM900213486[1].gif"/>
            <p:cNvPicPr>
              <a:picLocks noChangeAspect="1" noChangeArrowheads="1" noCrop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4530" y="2161244"/>
              <a:ext cx="1295400" cy="6000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9" name="TextovéPole 38"/>
          <p:cNvSpPr txBox="1"/>
          <p:nvPr/>
        </p:nvSpPr>
        <p:spPr>
          <a:xfrm>
            <a:off x="5555562" y="529611"/>
            <a:ext cx="3430463" cy="1938992"/>
          </a:xfrm>
          <a:prstGeom prst="rect">
            <a:avLst/>
          </a:prstGeom>
          <a:solidFill>
            <a:srgbClr val="D7E29E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cs typeface="Arial" pitchFamily="34" charset="0"/>
              </a:rPr>
              <a:t> Koblížek jim</a:t>
            </a:r>
            <a:endParaRPr lang="cs-CZ" sz="4000" dirty="0" smtClean="0"/>
          </a:p>
          <a:p>
            <a:pPr algn="ctr"/>
            <a:r>
              <a:rPr lang="cs-CZ" sz="4000" dirty="0" smtClean="0">
                <a:solidFill>
                  <a:schemeClr val="tx1"/>
                </a:solidFill>
                <a:cs typeface="Arial" pitchFamily="34" charset="0"/>
              </a:rPr>
              <a:t>zazpíval písničku</a:t>
            </a:r>
            <a:endParaRPr lang="cs-CZ" sz="4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233480" y="2868394"/>
            <a:ext cx="3841515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Kom, čem ?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  <a:latin typeface="Imprint MT Shadow" pitchFamily="82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872259" y="4177643"/>
            <a:ext cx="2835259" cy="1323439"/>
          </a:xfrm>
          <a:prstGeom prst="rect">
            <a:avLst/>
          </a:prstGeom>
          <a:solidFill>
            <a:srgbClr val="D7E29E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cs typeface="Arial" pitchFamily="34" charset="0"/>
              </a:rPr>
              <a:t>o </a:t>
            </a:r>
            <a:r>
              <a:rPr lang="cs-CZ" sz="4000" u="sng" dirty="0" smtClean="0">
                <a:solidFill>
                  <a:schemeClr val="tx1"/>
                </a:solidFill>
                <a:cs typeface="Arial" pitchFamily="34" charset="0"/>
              </a:rPr>
              <a:t>babičce</a:t>
            </a:r>
            <a:r>
              <a:rPr lang="cs-CZ" sz="4000" dirty="0" smtClean="0">
                <a:solidFill>
                  <a:schemeClr val="tx1"/>
                </a:solidFill>
                <a:cs typeface="Arial" pitchFamily="34" charset="0"/>
              </a:rPr>
              <a:t> a </a:t>
            </a:r>
            <a:r>
              <a:rPr lang="cs-CZ" sz="4000" u="sng" dirty="0" smtClean="0">
                <a:solidFill>
                  <a:schemeClr val="tx1"/>
                </a:solidFill>
                <a:cs typeface="Arial" pitchFamily="34" charset="0"/>
              </a:rPr>
              <a:t>dědečkovi</a:t>
            </a:r>
            <a:endParaRPr lang="cs-CZ" sz="4000" u="sng" dirty="0"/>
          </a:p>
        </p:txBody>
      </p:sp>
      <p:grpSp>
        <p:nvGrpSpPr>
          <p:cNvPr id="61" name="Skupina 60"/>
          <p:cNvGrpSpPr/>
          <p:nvPr/>
        </p:nvGrpSpPr>
        <p:grpSpPr>
          <a:xfrm>
            <a:off x="1152306" y="4363580"/>
            <a:ext cx="777942" cy="956452"/>
            <a:chOff x="1904482" y="2852936"/>
            <a:chExt cx="1733863" cy="2102221"/>
          </a:xfrm>
        </p:grpSpPr>
        <p:cxnSp>
          <p:nvCxnSpPr>
            <p:cNvPr id="62" name="Přímá spojnice 61"/>
            <p:cNvCxnSpPr>
              <a:endCxn id="72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ál 63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spojnice 64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spojnice 65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ývojový diagram: spojnice 66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Měsíc 67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Měsíc 68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0" name="Vývojový diagram: spojnice 69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1" name="Přímá spojnice 70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Vývojový diagram: spojnice 71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3" name="Přímá spojnice 72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Vývojový diagram: ruční vstup 73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ruční vstup 74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39552" y="5868134"/>
            <a:ext cx="2801462" cy="954107"/>
          </a:xfrm>
          <a:prstGeom prst="rect">
            <a:avLst/>
          </a:prstGeom>
          <a:solidFill>
            <a:srgbClr val="D7E29E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000">
                <a:cs typeface="Arial" pitchFamily="34" charset="0"/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sz="2800" dirty="0"/>
              <a:t>a nenápadně se </a:t>
            </a:r>
            <a:r>
              <a:rPr lang="cs-CZ" sz="2800" spc="300" dirty="0"/>
              <a:t>v</a:t>
            </a:r>
            <a:r>
              <a:rPr lang="cs-CZ" sz="2600" spc="300" dirty="0"/>
              <a:t>y</a:t>
            </a:r>
            <a:r>
              <a:rPr lang="cs-CZ" sz="2400" spc="300" dirty="0"/>
              <a:t>tr</a:t>
            </a:r>
            <a:r>
              <a:rPr lang="cs-CZ" sz="2200" spc="300" dirty="0"/>
              <a:t>a</a:t>
            </a:r>
            <a:r>
              <a:rPr lang="cs-CZ" sz="2000" spc="300" dirty="0"/>
              <a:t>t</a:t>
            </a:r>
            <a:r>
              <a:rPr lang="cs-CZ" sz="1800" spc="300" dirty="0"/>
              <a:t>i</a:t>
            </a:r>
            <a:r>
              <a:rPr lang="cs-CZ" sz="1600" spc="300" dirty="0"/>
              <a:t>l</a:t>
            </a:r>
            <a:r>
              <a:rPr lang="cs-CZ" sz="1600" dirty="0"/>
              <a:t> </a:t>
            </a:r>
            <a:r>
              <a:rPr lang="cs-CZ" sz="28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55274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2" presetClass="exit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22" presetClass="exit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40" grpId="0" animBg="1"/>
      <p:bldP spid="56" grpId="0" animBg="1"/>
      <p:bldP spid="2" grpId="0" animBg="1"/>
      <p:bldP spid="2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2000">
              <a:schemeClr val="accent1">
                <a:tint val="44500"/>
                <a:satMod val="160000"/>
              </a:schemeClr>
            </a:gs>
            <a:gs pos="25000">
              <a:srgbClr val="D7E29E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Skupina 40"/>
          <p:cNvGrpSpPr/>
          <p:nvPr/>
        </p:nvGrpSpPr>
        <p:grpSpPr>
          <a:xfrm>
            <a:off x="1187624" y="3312096"/>
            <a:ext cx="1272910" cy="1599456"/>
            <a:chOff x="1904482" y="2852936"/>
            <a:chExt cx="1733863" cy="2102221"/>
          </a:xfrm>
        </p:grpSpPr>
        <p:cxnSp>
          <p:nvCxnSpPr>
            <p:cNvPr id="42" name="Přímá spojnice 41"/>
            <p:cNvCxnSpPr>
              <a:endCxn id="52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ál 43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spojnice 44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spojnice 45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spojnice 46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Měsíc 47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Měsíc 48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Vývojový diagram: spojnice 49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1" name="Přímá spojnice 50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Vývojový diagram: spojnice 51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3" name="Přímá spojnice 52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Vývojový diagram: ruční vstup 53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Vývojový diagram: ruční vstup 54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6146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48064" y="1394403"/>
            <a:ext cx="3600400" cy="3537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04367" y="332656"/>
            <a:ext cx="4383657" cy="707886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cs typeface="Arial" pitchFamily="34" charset="0"/>
              </a:rPr>
              <a:t>Nakonec se setkal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5437" y="1220125"/>
            <a:ext cx="3841515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Kým, čím ?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  <a:latin typeface="Imprint MT Shadow" pitchFamily="82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512239"/>
            <a:ext cx="1935353" cy="707886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cs typeface="Arial" pitchFamily="34" charset="0"/>
              </a:rPr>
              <a:t>s </a:t>
            </a:r>
            <a:r>
              <a:rPr lang="cs-CZ" sz="4000" u="sng" dirty="0" smtClean="0">
                <a:solidFill>
                  <a:schemeClr val="tx1"/>
                </a:solidFill>
                <a:cs typeface="Arial" pitchFamily="34" charset="0"/>
              </a:rPr>
              <a:t>liškou</a:t>
            </a:r>
            <a:r>
              <a:rPr lang="cs-CZ" sz="4000" dirty="0" smtClean="0">
                <a:solidFill>
                  <a:schemeClr val="tx1"/>
                </a:solidFill>
                <a:cs typeface="Arial" pitchFamily="34" charset="0"/>
              </a:rPr>
              <a:t>,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16952" y="5885656"/>
            <a:ext cx="4267637" cy="707886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cs typeface="Arial" pitchFamily="34" charset="0"/>
              </a:rPr>
              <a:t>která ho snědla…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75367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2535 0.0525 L -0.41181 -0.05736 C -0.38802 -0.08187 -0.35226 -0.09436 -0.31493 -0.09436 C -0.27257 -0.09436 -0.23854 -0.08187 -0.21476 -0.05736 L -0.10017 0.0525 " pathEditMode="relative" rAng="0" ptsTypes="FffFF">
                                      <p:cBhvr>
                                        <p:cTn id="33" dur="2000" spd="-100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50" y="-7354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1" presetClass="exit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Documents and Settings\Jana\Local Settings\Temporary Internet Files\Content.IE5\E3XUE8B7\MC9001235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9550" y="36050"/>
            <a:ext cx="388264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81349" y="36050"/>
            <a:ext cx="686926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spc="-150" dirty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Kdo, co ? </a:t>
            </a:r>
            <a:r>
              <a:rPr lang="cs-CZ" sz="3200" spc="-15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        </a:t>
            </a:r>
            <a:r>
              <a:rPr lang="cs-CZ" sz="3200" spc="-150" dirty="0" smtClean="0">
                <a:latin typeface="Bookman Old Style" pitchFamily="18" charset="0"/>
              </a:rPr>
              <a:t>utekl z </a:t>
            </a:r>
            <a:r>
              <a:rPr lang="cs-CZ" sz="3200" spc="-15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Koho</a:t>
            </a:r>
            <a:r>
              <a:rPr lang="cs-CZ" sz="3200" spc="-150" dirty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, čeho? </a:t>
            </a:r>
            <a:r>
              <a:rPr lang="cs-CZ" sz="3200" spc="-150" dirty="0" smtClean="0">
                <a:latin typeface="Bookman Old Style" pitchFamily="18" charset="0"/>
              </a:rPr>
              <a:t>          ke </a:t>
            </a:r>
            <a:r>
              <a:rPr lang="cs-CZ" sz="3200" spc="-15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Komu</a:t>
            </a:r>
            <a:r>
              <a:rPr lang="cs-CZ" sz="3200" spc="-150" dirty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, čemu</a:t>
            </a:r>
            <a:r>
              <a:rPr lang="cs-CZ" sz="3200" spc="-15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?          </a:t>
            </a:r>
            <a:r>
              <a:rPr lang="cs-CZ" sz="3200" spc="-150" dirty="0" smtClean="0">
                <a:latin typeface="Bookman Old Style" pitchFamily="18" charset="0"/>
              </a:rPr>
              <a:t>, kde potkal </a:t>
            </a:r>
            <a:r>
              <a:rPr lang="cs-CZ" sz="3200" spc="-150" dirty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Koho, co</a:t>
            </a:r>
            <a:r>
              <a:rPr lang="cs-CZ" sz="3200" spc="-15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?                              </a:t>
            </a:r>
            <a:r>
              <a:rPr lang="cs-CZ" sz="3200" spc="-150" dirty="0" smtClean="0">
                <a:latin typeface="Bookman Old Style" pitchFamily="18" charset="0"/>
              </a:rPr>
              <a:t>, kteří ho </a:t>
            </a:r>
          </a:p>
          <a:p>
            <a:pPr>
              <a:lnSpc>
                <a:spcPct val="150000"/>
              </a:lnSpc>
            </a:pPr>
            <a:r>
              <a:rPr lang="cs-CZ" sz="3200" spc="-15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oslovili</a:t>
            </a:r>
            <a:r>
              <a:rPr lang="cs-CZ" sz="3200" spc="-150" dirty="0" smtClean="0">
                <a:latin typeface="Bookman Old Style" pitchFamily="18" charset="0"/>
              </a:rPr>
              <a:t> a </a:t>
            </a:r>
            <a:r>
              <a:rPr lang="cs-CZ" sz="3200" spc="-15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zavolali</a:t>
            </a:r>
            <a:r>
              <a:rPr lang="cs-CZ" sz="3200" spc="-150" dirty="0" smtClean="0">
                <a:latin typeface="Bookman Old Style" pitchFamily="18" charset="0"/>
              </a:rPr>
              <a:t> na něho : „</a:t>
            </a:r>
            <a:r>
              <a:rPr lang="cs-CZ" sz="3200" u="sng" spc="-150" dirty="0" smtClean="0">
                <a:latin typeface="Bookman Old Style" pitchFamily="18" charset="0"/>
              </a:rPr>
              <a:t>Koblížku</a:t>
            </a:r>
            <a:r>
              <a:rPr lang="cs-CZ" sz="3200" spc="-150" dirty="0" smtClean="0">
                <a:latin typeface="Bookman Old Style" pitchFamily="18" charset="0"/>
              </a:rPr>
              <a:t>, </a:t>
            </a:r>
            <a:r>
              <a:rPr lang="cs-CZ" sz="3200" u="sng" spc="-150" dirty="0" smtClean="0">
                <a:latin typeface="Bookman Old Style" pitchFamily="18" charset="0"/>
              </a:rPr>
              <a:t>Koblížku</a:t>
            </a:r>
            <a:r>
              <a:rPr lang="cs-CZ" sz="3200" spc="-150" dirty="0" smtClean="0">
                <a:latin typeface="Bookman Old Style" pitchFamily="18" charset="0"/>
              </a:rPr>
              <a:t>, já tě sním!“ Koblížek jim zazpíval písničku o </a:t>
            </a:r>
            <a:r>
              <a:rPr lang="cs-CZ" sz="3200" spc="-15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Kom, čem?              </a:t>
            </a:r>
            <a:r>
              <a:rPr lang="cs-CZ" sz="3200" dirty="0" smtClean="0">
                <a:latin typeface="Bookman Old Style" pitchFamily="18" charset="0"/>
              </a:rPr>
              <a:t>a nenápadně se </a:t>
            </a:r>
            <a:r>
              <a:rPr lang="cs-CZ" sz="3200" spc="300" dirty="0" smtClean="0">
                <a:latin typeface="Bookman Old Style" pitchFamily="18" charset="0"/>
              </a:rPr>
              <a:t>vy</a:t>
            </a:r>
            <a:r>
              <a:rPr lang="cs-CZ" sz="2800" spc="300" dirty="0" smtClean="0">
                <a:latin typeface="Bookman Old Style" pitchFamily="18" charset="0"/>
              </a:rPr>
              <a:t>tra</a:t>
            </a:r>
            <a:r>
              <a:rPr lang="cs-CZ" sz="2400" spc="300" dirty="0" smtClean="0">
                <a:latin typeface="Bookman Old Style" pitchFamily="18" charset="0"/>
              </a:rPr>
              <a:t>t</a:t>
            </a:r>
            <a:r>
              <a:rPr lang="cs-CZ" sz="2000" spc="300" dirty="0" smtClean="0">
                <a:latin typeface="Bookman Old Style" pitchFamily="18" charset="0"/>
              </a:rPr>
              <a:t>i</a:t>
            </a:r>
            <a:r>
              <a:rPr lang="cs-CZ" spc="300" dirty="0" smtClean="0">
                <a:latin typeface="Bookman Old Style" pitchFamily="18" charset="0"/>
              </a:rPr>
              <a:t>l</a:t>
            </a:r>
            <a:r>
              <a:rPr lang="cs-CZ" sz="3200" dirty="0" smtClean="0">
                <a:latin typeface="Bookman Old Style" pitchFamily="18" charset="0"/>
              </a:rPr>
              <a:t>…</a:t>
            </a:r>
            <a:r>
              <a:rPr lang="cs-CZ" sz="3200" spc="-150" dirty="0" smtClean="0">
                <a:latin typeface="Bookman Old Style" pitchFamily="18" charset="0"/>
              </a:rPr>
              <a:t>Nakonec se Koblížek setkal s </a:t>
            </a:r>
            <a:r>
              <a:rPr lang="cs-CZ" sz="3200" spc="-15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Kým, čím? </a:t>
            </a:r>
            <a:r>
              <a:rPr lang="cs-CZ" sz="3200" spc="-150" dirty="0" smtClean="0">
                <a:latin typeface="Bookman Old Style" pitchFamily="18" charset="0"/>
              </a:rPr>
              <a:t>         ,        		   která ho snědla …</a:t>
            </a:r>
          </a:p>
        </p:txBody>
      </p:sp>
      <p:grpSp>
        <p:nvGrpSpPr>
          <p:cNvPr id="22" name="Skupina 21"/>
          <p:cNvGrpSpPr>
            <a:grpSpLocks noChangeAspect="1"/>
          </p:cNvGrpSpPr>
          <p:nvPr/>
        </p:nvGrpSpPr>
        <p:grpSpPr>
          <a:xfrm>
            <a:off x="3221435" y="155115"/>
            <a:ext cx="500568" cy="628981"/>
            <a:chOff x="1904482" y="2852936"/>
            <a:chExt cx="1733863" cy="2102221"/>
          </a:xfrm>
        </p:grpSpPr>
        <p:cxnSp>
          <p:nvCxnSpPr>
            <p:cNvPr id="23" name="Přímá spojnice 22"/>
            <p:cNvCxnSpPr>
              <a:endCxn id="33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ál 24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Měsíc 28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Měsíc 29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Vývojový diagram: spojnice 30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2" name="Přímá spojnice 31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Vývojový diagram: spojnice 32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nice 33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Vývojový diagram: ruční vstup 34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ruční vstup 35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-1328"/>
            <a:ext cx="977948" cy="901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0" name="Skupina 39"/>
          <p:cNvGrpSpPr>
            <a:grpSpLocks noChangeAspect="1"/>
          </p:cNvGrpSpPr>
          <p:nvPr/>
        </p:nvGrpSpPr>
        <p:grpSpPr>
          <a:xfrm>
            <a:off x="4529678" y="712691"/>
            <a:ext cx="671689" cy="851142"/>
            <a:chOff x="4547539" y="-11987"/>
            <a:chExt cx="5462241" cy="6921571"/>
          </a:xfrm>
        </p:grpSpPr>
        <p:pic>
          <p:nvPicPr>
            <p:cNvPr id="41" name="Picture 6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547539" y="692696"/>
              <a:ext cx="3362325" cy="4381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2" name="Picture 17" descr="C:\Documents and Settings\Jana\Local Settings\Temporary Internet Files\Content.IE5\CK6ZA9E8\MC90032446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2472" y="2177686"/>
              <a:ext cx="1638199" cy="30086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17" descr="C:\Documents and Settings\Jana\Local Settings\Temporary Internet Files\Content.IE5\CK6ZA9E8\MC90032446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51279" y="3610806"/>
              <a:ext cx="990295" cy="18187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68646" y="-11987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94725" y="1161412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7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781256" y="0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7" name="Picture 7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906642" y="997824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8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702" y="1653986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29841" y="2063805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7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95055" y="2567437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" name="Picture 7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987494" y="2510060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2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8441" y="4077072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4" name="Skupina 53"/>
          <p:cNvGrpSpPr/>
          <p:nvPr/>
        </p:nvGrpSpPr>
        <p:grpSpPr>
          <a:xfrm>
            <a:off x="6885568" y="3621767"/>
            <a:ext cx="1158291" cy="1008112"/>
            <a:chOff x="3517449" y="2780928"/>
            <a:chExt cx="2208379" cy="1718580"/>
          </a:xfrm>
        </p:grpSpPr>
        <p:pic>
          <p:nvPicPr>
            <p:cNvPr id="55" name="Picture 5" descr="C:\Documents and Settings\Jana\Local Settings\Temporary Internet Files\Content.IE5\CK6ZA9E8\MC90024056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7449" y="2780928"/>
              <a:ext cx="1606071" cy="16977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4" descr="C:\Documents and Settings\Jana\Local Settings\Temporary Internet Files\Content.IE5\93K67UOX\MC900343525[1].wmf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0921"/>
            <a:stretch/>
          </p:blipFill>
          <p:spPr bwMode="auto">
            <a:xfrm flipH="1">
              <a:off x="4846419" y="2864036"/>
              <a:ext cx="879409" cy="16354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7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62924" y="5157192"/>
            <a:ext cx="876066" cy="86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3355670" y="1550914"/>
            <a:ext cx="2266668" cy="742297"/>
            <a:chOff x="3355670" y="1550914"/>
            <a:chExt cx="2266668" cy="742297"/>
          </a:xfrm>
        </p:grpSpPr>
        <p:pic>
          <p:nvPicPr>
            <p:cNvPr id="53" name="Picture 17" descr="C:\Documents and Settings\Jana\Local Settings\Temporary Internet Files\Content.IE5\CK6ZA9E8\MC90032446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5670" y="1643446"/>
              <a:ext cx="329385" cy="6049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2"/>
            <p:cNvPicPr>
              <a:picLocks noChangeAspect="1" noChangeArrowheads="1"/>
            </p:cNvPicPr>
            <p:nvPr/>
          </p:nvPicPr>
          <p:blipFill>
            <a:blip r:embed="rId11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39786" y="1550914"/>
              <a:ext cx="799397" cy="7422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0" name="Picture 4" descr="C:\Documents and Settings\Jana\Local Settings\Temporary Internet Files\Content.IE5\IQZRG32A\MC900024562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456111" y="1563833"/>
              <a:ext cx="1166227" cy="7164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41940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2000">
              <a:schemeClr val="accent1">
                <a:tint val="44500"/>
                <a:satMod val="160000"/>
              </a:schemeClr>
            </a:gs>
            <a:gs pos="25000">
              <a:srgbClr val="D7E29E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Skupina 40"/>
          <p:cNvGrpSpPr>
            <a:grpSpLocks noChangeAspect="1"/>
          </p:cNvGrpSpPr>
          <p:nvPr/>
        </p:nvGrpSpPr>
        <p:grpSpPr>
          <a:xfrm>
            <a:off x="4658219" y="183853"/>
            <a:ext cx="1010448" cy="1269663"/>
            <a:chOff x="1904482" y="2852936"/>
            <a:chExt cx="1733863" cy="2102221"/>
          </a:xfrm>
        </p:grpSpPr>
        <p:cxnSp>
          <p:nvCxnSpPr>
            <p:cNvPr id="42" name="Přímá spojnice 41"/>
            <p:cNvCxnSpPr>
              <a:endCxn id="52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ál 43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spojnice 44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spojnice 45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spojnice 46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Měsíc 47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Měsíc 48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Vývojový diagram: spojnice 49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1" name="Přímá spojnice 50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Vývojový diagram: spojnice 51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3" name="Přímá spojnice 52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Vývojový diagram: ruční vstup 53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Vývojový diagram: ruční vstup 54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882591" y="513874"/>
            <a:ext cx="2033225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Kdo, co ?</a:t>
            </a:r>
            <a:endParaRPr lang="cs-CZ" sz="3600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  <a:latin typeface="Imprint MT Shadow" pitchFamily="82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48264" y="628079"/>
            <a:ext cx="1625265" cy="523220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u="sng" dirty="0" smtClean="0"/>
              <a:t>Koblížek</a:t>
            </a:r>
            <a:endParaRPr lang="cs-CZ" sz="2800" u="sng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8062" y="2109768"/>
            <a:ext cx="3036827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defRPr>
            </a:lvl1pPr>
          </a:lstStyle>
          <a:p>
            <a:pPr algn="l"/>
            <a:r>
              <a:rPr lang="cs-CZ" sz="2400" dirty="0">
                <a:ln>
                  <a:noFill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dirty="0"/>
              <a:t> Koho, čeho ?</a:t>
            </a:r>
          </a:p>
        </p:txBody>
      </p:sp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124" y="1505664"/>
            <a:ext cx="1878114" cy="1731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6697872" y="2109768"/>
            <a:ext cx="2126048" cy="523220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 u="sng"/>
            </a:lvl1pPr>
          </a:lstStyle>
          <a:p>
            <a:r>
              <a:rPr lang="cs-CZ" dirty="0"/>
              <a:t>z chaloupky</a:t>
            </a:r>
          </a:p>
        </p:txBody>
      </p:sp>
      <p:grpSp>
        <p:nvGrpSpPr>
          <p:cNvPr id="28" name="Skupina 27"/>
          <p:cNvGrpSpPr>
            <a:grpSpLocks noChangeAspect="1"/>
          </p:cNvGrpSpPr>
          <p:nvPr/>
        </p:nvGrpSpPr>
        <p:grpSpPr>
          <a:xfrm>
            <a:off x="4737742" y="3353660"/>
            <a:ext cx="1288615" cy="1632890"/>
            <a:chOff x="4547539" y="-11987"/>
            <a:chExt cx="5462241" cy="6921571"/>
          </a:xfrm>
        </p:grpSpPr>
        <p:pic>
          <p:nvPicPr>
            <p:cNvPr id="29" name="Picture 6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547539" y="692696"/>
              <a:ext cx="3362325" cy="4381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" name="Picture 17" descr="C:\Documents and Settings\Jana\Local Settings\Temporary Internet Files\Content.IE5\CK6ZA9E8\MC90032446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2472" y="2177686"/>
              <a:ext cx="1638199" cy="30086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17" descr="C:\Documents and Settings\Jana\Local Settings\Temporary Internet Files\Content.IE5\CK6ZA9E8\MC90032446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51279" y="3610806"/>
              <a:ext cx="990295" cy="18187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68646" y="-11987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94725" y="1161412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7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781256" y="0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5" name="Picture 7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906642" y="997824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6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702" y="1653986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29841" y="2063805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7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95055" y="2567437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9" name="Picture 7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987494" y="2510060"/>
              <a:ext cx="3514725" cy="3952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0" name="Picture 5" descr="C:\Documents and Settings\Jana\Local Settings\Temporary Internet Files\Content.IE5\CK6ZA9E8\MC90035134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8441" y="4077072"/>
              <a:ext cx="1645154" cy="2832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7" name="TextovéPole 56"/>
          <p:cNvSpPr txBox="1"/>
          <p:nvPr/>
        </p:nvSpPr>
        <p:spPr>
          <a:xfrm>
            <a:off x="755577" y="3822755"/>
            <a:ext cx="3486548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defRPr>
            </a:lvl1pPr>
          </a:lstStyle>
          <a:p>
            <a:pPr algn="l"/>
            <a:r>
              <a:rPr lang="cs-CZ" sz="2400" dirty="0">
                <a:ln>
                  <a:noFill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ke</a:t>
            </a:r>
            <a:r>
              <a:rPr lang="cs-CZ" dirty="0"/>
              <a:t> Komu, čemu ?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910565" y="5510977"/>
            <a:ext cx="2365291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defRPr>
            </a:lvl1pPr>
          </a:lstStyle>
          <a:p>
            <a:pPr algn="l"/>
            <a:r>
              <a:rPr lang="cs-CZ" dirty="0"/>
              <a:t>Koho, co ?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6971594" y="3700930"/>
            <a:ext cx="1578603" cy="523220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 u="sng"/>
            </a:lvl1pPr>
          </a:lstStyle>
          <a:p>
            <a:r>
              <a:rPr lang="cs-CZ" dirty="0"/>
              <a:t>k lesu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6971594" y="5249367"/>
            <a:ext cx="1875656" cy="954107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 u="sng"/>
            </a:lvl1pPr>
          </a:lstStyle>
          <a:p>
            <a:r>
              <a:rPr lang="cs-CZ" dirty="0" smtClean="0"/>
              <a:t>zajíčka, vlka a medvěda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3831" y="628079"/>
            <a:ext cx="438550" cy="369332"/>
          </a:xfrm>
          <a:prstGeom prst="rect">
            <a:avLst/>
          </a:prstGeom>
          <a:noFill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1.</a:t>
            </a:r>
            <a:endParaRPr lang="cs-CZ" dirty="0">
              <a:ln w="3175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12637" y="2274775"/>
            <a:ext cx="438550" cy="369332"/>
          </a:xfrm>
          <a:prstGeom prst="rect">
            <a:avLst/>
          </a:prstGeom>
          <a:noFill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2.</a:t>
            </a:r>
            <a:endParaRPr lang="cs-CZ" dirty="0">
              <a:ln w="3175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03831" y="3992814"/>
            <a:ext cx="438550" cy="369332"/>
          </a:xfrm>
          <a:prstGeom prst="rect">
            <a:avLst/>
          </a:prstGeom>
          <a:noFill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3</a:t>
            </a:r>
            <a:r>
              <a:rPr lang="cs-CZ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.</a:t>
            </a:r>
            <a:endParaRPr lang="cs-CZ" dirty="0">
              <a:ln w="3175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12637" y="5649476"/>
            <a:ext cx="438550" cy="369332"/>
          </a:xfrm>
          <a:prstGeom prst="rect">
            <a:avLst/>
          </a:prstGeom>
          <a:noFill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4.</a:t>
            </a:r>
            <a:endParaRPr lang="cs-CZ" dirty="0">
              <a:ln w="3175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grpSp>
        <p:nvGrpSpPr>
          <p:cNvPr id="64" name="Skupina 63"/>
          <p:cNvGrpSpPr>
            <a:grpSpLocks noChangeAspect="1"/>
          </p:cNvGrpSpPr>
          <p:nvPr/>
        </p:nvGrpSpPr>
        <p:grpSpPr>
          <a:xfrm>
            <a:off x="3509104" y="5249367"/>
            <a:ext cx="3250491" cy="1064483"/>
            <a:chOff x="3355670" y="1550914"/>
            <a:chExt cx="2266668" cy="742297"/>
          </a:xfrm>
        </p:grpSpPr>
        <p:pic>
          <p:nvPicPr>
            <p:cNvPr id="65" name="Picture 17" descr="C:\Documents and Settings\Jana\Local Settings\Temporary Internet Files\Content.IE5\CK6ZA9E8\MC90032446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5670" y="1643446"/>
              <a:ext cx="329385" cy="6049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6" name="Picture 2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39786" y="1550914"/>
              <a:ext cx="799397" cy="7422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7" name="Picture 4" descr="C:\Documents and Settings\Jana\Local Settings\Temporary Internet Files\Content.IE5\IQZRG32A\MC900024562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456111" y="1563833"/>
              <a:ext cx="1166227" cy="7164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35200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5" grpId="0" animBg="1"/>
      <p:bldP spid="27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2000">
              <a:schemeClr val="accent1">
                <a:tint val="44500"/>
                <a:satMod val="160000"/>
              </a:schemeClr>
            </a:gs>
            <a:gs pos="25000">
              <a:srgbClr val="D7E29E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93085" y="4759170"/>
            <a:ext cx="1752134" cy="172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95829" y="5301208"/>
            <a:ext cx="2724043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defRPr>
            </a:lvl1pPr>
          </a:lstStyle>
          <a:p>
            <a:pPr algn="l"/>
            <a:r>
              <a:rPr lang="cs-CZ" sz="2400" dirty="0">
                <a:ln>
                  <a:noFill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dirty="0"/>
              <a:t> Kým, čím ?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592825" y="5421615"/>
            <a:ext cx="1728192" cy="523220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 u="sng"/>
            </a:lvl1pPr>
          </a:lstStyle>
          <a:p>
            <a:r>
              <a:rPr lang="cs-CZ" dirty="0"/>
              <a:t>s </a:t>
            </a:r>
            <a:r>
              <a:rPr lang="cs-CZ" dirty="0" smtClean="0"/>
              <a:t>liškou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3517449" y="2780928"/>
            <a:ext cx="2208379" cy="1718580"/>
            <a:chOff x="3517449" y="2780928"/>
            <a:chExt cx="2208379" cy="1718580"/>
          </a:xfrm>
        </p:grpSpPr>
        <p:pic>
          <p:nvPicPr>
            <p:cNvPr id="58" name="Picture 5" descr="C:\Documents and Settings\Jana\Local Settings\Temporary Internet Files\Content.IE5\CK6ZA9E8\MC90024056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7449" y="2780928"/>
              <a:ext cx="1606071" cy="16977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4" descr="C:\Documents and Settings\Jana\Local Settings\Temporary Internet Files\Content.IE5\93K67UOX\MC900343525[1].wmf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0921"/>
            <a:stretch/>
          </p:blipFill>
          <p:spPr bwMode="auto">
            <a:xfrm flipH="1">
              <a:off x="4846419" y="2864036"/>
              <a:ext cx="879409" cy="16354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2" name="TextovéPole 61"/>
          <p:cNvSpPr txBox="1"/>
          <p:nvPr/>
        </p:nvSpPr>
        <p:spPr>
          <a:xfrm>
            <a:off x="599183" y="733407"/>
            <a:ext cx="3141941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oslovili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 a </a:t>
            </a:r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rPr>
              <a:t>zavolali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něho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  <a:latin typeface="Imprint MT Shadow" pitchFamily="82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863597" y="930542"/>
            <a:ext cx="2169607" cy="954107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 u="sng"/>
            </a:lvl1pPr>
          </a:lstStyle>
          <a:p>
            <a:r>
              <a:rPr lang="cs-CZ" dirty="0" smtClean="0"/>
              <a:t>„Koblížku, </a:t>
            </a:r>
          </a:p>
          <a:p>
            <a:r>
              <a:rPr lang="cs-CZ" dirty="0" smtClean="0"/>
              <a:t>Koblížku!“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98114" y="3266273"/>
            <a:ext cx="2888337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Imprint MT Shadow" pitchFamily="82" charset="0"/>
              </a:defRPr>
            </a:lvl1pPr>
          </a:lstStyle>
          <a:p>
            <a:pPr algn="l"/>
            <a:r>
              <a:rPr lang="cs-CZ" sz="2400" dirty="0">
                <a:ln>
                  <a:noFill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dirty="0"/>
              <a:t> Kom, čem ?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6196781" y="3266273"/>
            <a:ext cx="2520281" cy="954107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 u="sng"/>
            </a:lvl1pPr>
          </a:lstStyle>
          <a:p>
            <a:r>
              <a:rPr lang="cs-CZ" dirty="0"/>
              <a:t>o babičce a dědečkovi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59564" y="5473507"/>
            <a:ext cx="438550" cy="369332"/>
          </a:xfrm>
          <a:prstGeom prst="rect">
            <a:avLst/>
          </a:prstGeom>
          <a:noFill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7.</a:t>
            </a:r>
            <a:endParaRPr lang="cs-CZ" dirty="0">
              <a:ln w="3175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9564" y="3373994"/>
            <a:ext cx="438550" cy="369332"/>
          </a:xfrm>
          <a:prstGeom prst="rect">
            <a:avLst/>
          </a:prstGeom>
          <a:noFill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6.</a:t>
            </a:r>
            <a:endParaRPr lang="cs-CZ" dirty="0">
              <a:ln w="3175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9564" y="1241239"/>
            <a:ext cx="438550" cy="369332"/>
          </a:xfrm>
          <a:prstGeom prst="rect">
            <a:avLst/>
          </a:prstGeom>
          <a:noFill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5.</a:t>
            </a:r>
            <a:endParaRPr lang="cs-CZ" dirty="0">
              <a:ln w="3175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778965" y="795390"/>
            <a:ext cx="3014316" cy="1064483"/>
            <a:chOff x="3897052" y="795390"/>
            <a:chExt cx="3014316" cy="1064483"/>
          </a:xfrm>
        </p:grpSpPr>
        <p:pic>
          <p:nvPicPr>
            <p:cNvPr id="70" name="Picture 17" descr="C:\Documents and Settings\Jana\Local Settings\Temporary Internet Files\Content.IE5\CK6ZA9E8\MC90032446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97052" y="973844"/>
              <a:ext cx="472351" cy="8675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" name="Picture 2"/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06316" y="795390"/>
              <a:ext cx="1146367" cy="10644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2" name="Picture 4" descr="C:\Documents and Settings\Jana\Local Settings\Temporary Internet Files\Content.IE5\IQZRG32A\MC900024562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238953" y="813916"/>
              <a:ext cx="1672415" cy="10274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05866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62" grpId="0" animBg="1"/>
      <p:bldP spid="63" grpId="0" animBg="1"/>
      <p:bldP spid="64" grpId="0" animBg="1"/>
      <p:bldP spid="6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 txBox="1">
            <a:spLocks/>
          </p:cNvSpPr>
          <p:nvPr/>
        </p:nvSpPr>
        <p:spPr>
          <a:xfrm>
            <a:off x="1403648" y="490206"/>
            <a:ext cx="6503894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3175"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/>
                </a:solidFill>
                <a:latin typeface="Imprint MT Shadow" pitchFamily="82" charset="0"/>
                <a:cs typeface="Arial" pitchFamily="34" charset="0"/>
              </a:rPr>
              <a:t>Pád podstatných jmen</a:t>
            </a:r>
            <a:r>
              <a:rPr lang="cs-CZ" dirty="0" smtClean="0">
                <a:ln w="3175"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/>
                </a:solidFill>
                <a:latin typeface="Ravie" pitchFamily="82" charset="0"/>
                <a:cs typeface="Arial" pitchFamily="34" charset="0"/>
              </a:rPr>
              <a:t> </a:t>
            </a:r>
            <a:endParaRPr lang="cs-CZ" dirty="0">
              <a:ln w="3175">
                <a:solidFill>
                  <a:schemeClr val="accent6">
                    <a:lumMod val="50000"/>
                  </a:schemeClr>
                </a:solidFill>
              </a:ln>
              <a:solidFill>
                <a:schemeClr val="accent6"/>
              </a:solidFill>
              <a:latin typeface="Ravie" pitchFamily="82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5298943"/>
              </p:ext>
            </p:extLst>
          </p:nvPr>
        </p:nvGraphicFramePr>
        <p:xfrm>
          <a:off x="1147571" y="1772816"/>
          <a:ext cx="6972436" cy="419814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289974"/>
                <a:gridCol w="2196244"/>
                <a:gridCol w="1743109"/>
                <a:gridCol w="1743109"/>
              </a:tblGrid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pád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otázka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jednotné</a:t>
                      </a:r>
                      <a:r>
                        <a:rPr lang="cs-CZ" baseline="0" dirty="0" smtClean="0"/>
                        <a:t> číslo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množné číslo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Kdo? Co?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Koblížek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lišky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(bez) </a:t>
                      </a:r>
                      <a:r>
                        <a:rPr lang="cs-CZ" dirty="0" smtClean="0"/>
                        <a:t>Koho? Čeho?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Koblížka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lišek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kern="1200" dirty="0" smtClean="0"/>
                        <a:t>(ke) </a:t>
                      </a:r>
                      <a:r>
                        <a:rPr lang="cs-CZ" dirty="0" smtClean="0"/>
                        <a:t>Komu?</a:t>
                      </a:r>
                      <a:r>
                        <a:rPr lang="cs-CZ" baseline="0" dirty="0" smtClean="0"/>
                        <a:t> Čemu?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Koblížkovi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liškám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Koho? Co?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Koblížka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lišky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oslovujeme,</a:t>
                      </a:r>
                    </a:p>
                    <a:p>
                      <a:pPr algn="ctr"/>
                      <a:r>
                        <a:rPr lang="cs-CZ" sz="1800" dirty="0" smtClean="0"/>
                        <a:t>voláme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Koblížku!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lišky!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(o)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dirty="0" smtClean="0"/>
                        <a:t>Kom?</a:t>
                      </a:r>
                      <a:r>
                        <a:rPr lang="cs-CZ" baseline="0" dirty="0" smtClean="0"/>
                        <a:t> Čem?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Koblížkovi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liškách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(s) </a:t>
                      </a:r>
                      <a:r>
                        <a:rPr lang="cs-CZ" dirty="0" smtClean="0"/>
                        <a:t>Kým? Čím?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Koblížkem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liškami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3726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98443" y="4633728"/>
            <a:ext cx="150049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Kdo, co?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50714" y="5851506"/>
            <a:ext cx="191941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Koho, čeho?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04577" y="2265898"/>
            <a:ext cx="208823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sz="2400" dirty="0" smtClean="0"/>
              <a:t>Komu</a:t>
            </a:r>
            <a:r>
              <a:rPr lang="cs-CZ" sz="2400" dirty="0"/>
              <a:t>, </a:t>
            </a:r>
            <a:r>
              <a:rPr lang="cs-CZ" sz="2400" dirty="0" smtClean="0"/>
              <a:t>čemu?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80825" y="3453404"/>
            <a:ext cx="163079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Koho, co?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66720" y="4049817"/>
            <a:ext cx="166072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Kým, čím?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36515" y="2865801"/>
            <a:ext cx="191941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Kom, čem?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714734" y="1888953"/>
            <a:ext cx="968027" cy="1079654"/>
            <a:chOff x="714734" y="1888953"/>
            <a:chExt cx="968027" cy="1079654"/>
          </a:xfrm>
        </p:grpSpPr>
        <p:grpSp>
          <p:nvGrpSpPr>
            <p:cNvPr id="11" name="Skupina 10"/>
            <p:cNvGrpSpPr/>
            <p:nvPr/>
          </p:nvGrpSpPr>
          <p:grpSpPr>
            <a:xfrm>
              <a:off x="714734" y="2012155"/>
              <a:ext cx="777942" cy="956452"/>
              <a:chOff x="1904482" y="2852936"/>
              <a:chExt cx="1733863" cy="2102221"/>
            </a:xfrm>
          </p:grpSpPr>
          <p:cxnSp>
            <p:nvCxnSpPr>
              <p:cNvPr id="12" name="Přímá spojnice 11"/>
              <p:cNvCxnSpPr>
                <a:endCxn id="22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Ovál 13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Vývojový diagram: spojnice 14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Vývojový diagram: spojnice 15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ývojový diagram: spojnice 16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Měsíc 17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Měsíc 18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0" name="Vývojový diagram: spojnice 19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" name="Přímá spojnice 20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Vývojový diagram: spojnice 21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3" name="Přímá spojnice 22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Vývojový diagram: ruční vstup 23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Vývojový diagram: ruční vstup 24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" name="TextovéPole 8"/>
            <p:cNvSpPr txBox="1"/>
            <p:nvPr/>
          </p:nvSpPr>
          <p:spPr>
            <a:xfrm>
              <a:off x="1178705" y="1888953"/>
              <a:ext cx="50405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702350" y="385643"/>
            <a:ext cx="968027" cy="1020279"/>
            <a:chOff x="867024" y="412845"/>
            <a:chExt cx="968027" cy="1020279"/>
          </a:xfrm>
        </p:grpSpPr>
        <p:grpSp>
          <p:nvGrpSpPr>
            <p:cNvPr id="29" name="Skupina 28"/>
            <p:cNvGrpSpPr/>
            <p:nvPr/>
          </p:nvGrpSpPr>
          <p:grpSpPr>
            <a:xfrm>
              <a:off x="867024" y="476672"/>
              <a:ext cx="777942" cy="956452"/>
              <a:chOff x="1904482" y="2852936"/>
              <a:chExt cx="1733863" cy="2102221"/>
            </a:xfrm>
          </p:grpSpPr>
          <p:cxnSp>
            <p:nvCxnSpPr>
              <p:cNvPr id="31" name="Přímá spojnice 30"/>
              <p:cNvCxnSpPr>
                <a:endCxn id="41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Ovál 32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Vývojový diagram: spojnice 33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spojnice 34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Vývojový diagram: spojnice 35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Měsíc 36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Měsíc 37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9" name="Vývojový diagram: spojnice 38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0" name="Přímá spojnice 39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Vývojový diagram: spojnice 40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2" name="Přímá spojnice 41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Vývojový diagram: ruční vstup 42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Vývojový diagram: ruční vstup 43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TextovéPole 29"/>
            <p:cNvSpPr txBox="1"/>
            <p:nvPr/>
          </p:nvSpPr>
          <p:spPr>
            <a:xfrm>
              <a:off x="1330995" y="412845"/>
              <a:ext cx="50405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87802" y="3398686"/>
            <a:ext cx="968027" cy="1079654"/>
            <a:chOff x="687802" y="3398686"/>
            <a:chExt cx="968027" cy="1079654"/>
          </a:xfrm>
        </p:grpSpPr>
        <p:grpSp>
          <p:nvGrpSpPr>
            <p:cNvPr id="46" name="Skupina 45"/>
            <p:cNvGrpSpPr/>
            <p:nvPr/>
          </p:nvGrpSpPr>
          <p:grpSpPr>
            <a:xfrm>
              <a:off x="687802" y="3521888"/>
              <a:ext cx="777942" cy="956452"/>
              <a:chOff x="1904482" y="2852936"/>
              <a:chExt cx="1733863" cy="2102221"/>
            </a:xfrm>
          </p:grpSpPr>
          <p:cxnSp>
            <p:nvCxnSpPr>
              <p:cNvPr id="48" name="Přímá spojnice 47"/>
              <p:cNvCxnSpPr>
                <a:endCxn id="58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0" name="Ovál 49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Vývojový diagram: spojnice 50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Vývojový diagram: spojnice 51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Vývojový diagram: spojnice 52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Měsíc 53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Měsíc 54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6" name="Vývojový diagram: spojnice 55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7" name="Přímá spojnice 56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" name="Vývojový diagram: spojnice 57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9" name="Přímá spojnice 58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0" name="Vývojový diagram: ruční vstup 59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Vývojový diagram: ruční vstup 60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7" name="TextovéPole 46"/>
            <p:cNvSpPr txBox="1"/>
            <p:nvPr/>
          </p:nvSpPr>
          <p:spPr>
            <a:xfrm>
              <a:off x="1151773" y="3398686"/>
              <a:ext cx="50405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662520" y="4961403"/>
            <a:ext cx="932402" cy="1044029"/>
            <a:chOff x="662520" y="4961403"/>
            <a:chExt cx="932402" cy="1044029"/>
          </a:xfrm>
        </p:grpSpPr>
        <p:grpSp>
          <p:nvGrpSpPr>
            <p:cNvPr id="63" name="Skupina 62"/>
            <p:cNvGrpSpPr/>
            <p:nvPr/>
          </p:nvGrpSpPr>
          <p:grpSpPr>
            <a:xfrm>
              <a:off x="662520" y="5048980"/>
              <a:ext cx="777942" cy="956452"/>
              <a:chOff x="1904482" y="2852936"/>
              <a:chExt cx="1733863" cy="2102221"/>
            </a:xfrm>
          </p:grpSpPr>
          <p:cxnSp>
            <p:nvCxnSpPr>
              <p:cNvPr id="65" name="Přímá spojnice 64"/>
              <p:cNvCxnSpPr>
                <a:endCxn id="75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7" name="Ovál 66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Vývojový diagram: spojnice 67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Vývojový diagram: spojnice 68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Vývojový diagram: spojnice 69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Měsíc 70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Měsíc 71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73" name="Vývojový diagram: spojnice 72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4" name="Přímá spojnice 73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5" name="Vývojový diagram: spojnice 74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6" name="Přímá spojnice 75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7" name="Vývojový diagram: ruční vstup 76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Vývojový diagram: ruční vstup 77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4" name="TextovéPole 63"/>
            <p:cNvSpPr txBox="1"/>
            <p:nvPr/>
          </p:nvSpPr>
          <p:spPr>
            <a:xfrm>
              <a:off x="1090866" y="4961403"/>
              <a:ext cx="50405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7452320" y="318298"/>
            <a:ext cx="968027" cy="1091529"/>
            <a:chOff x="7452320" y="318298"/>
            <a:chExt cx="968027" cy="1091529"/>
          </a:xfrm>
        </p:grpSpPr>
        <p:grpSp>
          <p:nvGrpSpPr>
            <p:cNvPr id="80" name="Skupina 79"/>
            <p:cNvGrpSpPr/>
            <p:nvPr/>
          </p:nvGrpSpPr>
          <p:grpSpPr>
            <a:xfrm>
              <a:off x="7452320" y="453375"/>
              <a:ext cx="777942" cy="956452"/>
              <a:chOff x="1904482" y="2852936"/>
              <a:chExt cx="1733863" cy="2102221"/>
            </a:xfrm>
          </p:grpSpPr>
          <p:cxnSp>
            <p:nvCxnSpPr>
              <p:cNvPr id="82" name="Přímá spojnice 81"/>
              <p:cNvCxnSpPr>
                <a:endCxn id="92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nice 82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4" name="Ovál 83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Vývojový diagram: spojnice 84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Vývojový diagram: spojnice 85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Vývojový diagram: spojnice 86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Měsíc 87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Měsíc 88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90" name="Vývojový diagram: spojnice 89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1" name="Přímá spojnice 90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2" name="Vývojový diagram: spojnice 91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3" name="Přímá spojnice 92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4" name="Vývojový diagram: ruční vstup 93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Vývojový diagram: ruční vstup 94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1" name="TextovéPole 80"/>
            <p:cNvSpPr txBox="1"/>
            <p:nvPr/>
          </p:nvSpPr>
          <p:spPr>
            <a:xfrm>
              <a:off x="7916291" y="318298"/>
              <a:ext cx="50405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7339027" y="2427414"/>
            <a:ext cx="968027" cy="1079654"/>
            <a:chOff x="7339027" y="2427414"/>
            <a:chExt cx="968027" cy="1079654"/>
          </a:xfrm>
        </p:grpSpPr>
        <p:grpSp>
          <p:nvGrpSpPr>
            <p:cNvPr id="97" name="Skupina 96"/>
            <p:cNvGrpSpPr/>
            <p:nvPr/>
          </p:nvGrpSpPr>
          <p:grpSpPr>
            <a:xfrm>
              <a:off x="7339027" y="2550616"/>
              <a:ext cx="777942" cy="956452"/>
              <a:chOff x="1904482" y="2852936"/>
              <a:chExt cx="1733863" cy="2102221"/>
            </a:xfrm>
          </p:grpSpPr>
          <p:cxnSp>
            <p:nvCxnSpPr>
              <p:cNvPr id="99" name="Přímá spojnice 98"/>
              <p:cNvCxnSpPr>
                <a:endCxn id="109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nice 99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1" name="Ovál 100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Vývojový diagram: spojnice 101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Vývojový diagram: spojnice 102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Vývojový diagram: spojnice 103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5" name="Měsíc 104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Měsíc 105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7" name="Vývojový diagram: spojnice 106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8" name="Přímá spojnice 107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9" name="Vývojový diagram: spojnice 108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0" name="Přímá spojnice 109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1" name="Vývojový diagram: ruční vstup 110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2" name="Vývojový diagram: ruční vstup 111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8" name="TextovéPole 97"/>
            <p:cNvSpPr txBox="1"/>
            <p:nvPr/>
          </p:nvSpPr>
          <p:spPr>
            <a:xfrm>
              <a:off x="7802998" y="2427414"/>
              <a:ext cx="50405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7315987" y="4714144"/>
            <a:ext cx="968027" cy="1020279"/>
            <a:chOff x="867024" y="412845"/>
            <a:chExt cx="968027" cy="1020279"/>
          </a:xfrm>
        </p:grpSpPr>
        <p:grpSp>
          <p:nvGrpSpPr>
            <p:cNvPr id="114" name="Skupina 113"/>
            <p:cNvGrpSpPr/>
            <p:nvPr/>
          </p:nvGrpSpPr>
          <p:grpSpPr>
            <a:xfrm>
              <a:off x="867024" y="476672"/>
              <a:ext cx="777942" cy="956452"/>
              <a:chOff x="1904482" y="2852936"/>
              <a:chExt cx="1733863" cy="2102221"/>
            </a:xfrm>
          </p:grpSpPr>
          <p:cxnSp>
            <p:nvCxnSpPr>
              <p:cNvPr id="116" name="Přímá spojnice 115"/>
              <p:cNvCxnSpPr>
                <a:endCxn id="126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nice 116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8" name="Ovál 117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Vývojový diagram: spojnice 118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0" name="Vývojový diagram: spojnice 119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1" name="Vývojový diagram: spojnice 120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2" name="Měsíc 121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Měsíc 122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4" name="Vývojový diagram: spojnice 123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5" name="Přímá spojnice 124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6" name="Vývojový diagram: spojnice 125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7" name="Přímá spojnice 126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8" name="Vývojový diagram: ruční vstup 127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9" name="Vývojový diagram: ruční vstup 128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5" name="TextovéPole 114"/>
            <p:cNvSpPr txBox="1"/>
            <p:nvPr/>
          </p:nvSpPr>
          <p:spPr>
            <a:xfrm>
              <a:off x="1330995" y="412845"/>
              <a:ext cx="50405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7</a:t>
              </a:r>
              <a:endParaRPr lang="cs-CZ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2699792" y="108644"/>
            <a:ext cx="4176464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Přiřaď pádové otázky ke Koblížkovi se správným číslem.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84912" y="5223343"/>
            <a:ext cx="302433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oslovujeme, voláme </a:t>
            </a:r>
          </a:p>
        </p:txBody>
      </p:sp>
    </p:spTree>
    <p:extLst>
      <p:ext uri="{BB962C8B-B14F-4D97-AF65-F5344CB8AC3E}">
        <p14:creationId xmlns:p14="http://schemas.microsoft.com/office/powerpoint/2010/main" val="2554499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5098" y="1427288"/>
            <a:ext cx="150049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Kdo, co?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5766" y="3019284"/>
            <a:ext cx="191941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Koho, čeho?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6014" y="4534968"/>
            <a:ext cx="208823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sz="2400" dirty="0" smtClean="0"/>
              <a:t>Komu</a:t>
            </a:r>
            <a:r>
              <a:rPr lang="cs-CZ" sz="2400" dirty="0"/>
              <a:t>, </a:t>
            </a:r>
            <a:r>
              <a:rPr lang="cs-CZ" sz="2400" dirty="0" smtClean="0"/>
              <a:t>čemu?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6376" y="6129094"/>
            <a:ext cx="163079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Koho, co?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08470" y="5896850"/>
            <a:ext cx="166072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Kým, čím?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904289" y="3662922"/>
            <a:ext cx="191941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Kom, čem?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017352" y="1550490"/>
            <a:ext cx="302433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/>
              <a:t>oslovujeme, voláme 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714734" y="2012155"/>
            <a:ext cx="777942" cy="956452"/>
            <a:chOff x="1904482" y="2852936"/>
            <a:chExt cx="1733863" cy="2102221"/>
          </a:xfrm>
        </p:grpSpPr>
        <p:cxnSp>
          <p:nvCxnSpPr>
            <p:cNvPr id="12" name="Přímá spojnice 11"/>
            <p:cNvCxnSpPr>
              <a:endCxn id="22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ál 13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Měsíc 17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Měsíc 18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nice 20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Vývojový diagram: spojnice 21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3" name="Přímá spojnice 22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ývojový diagram: ruční vstup 23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ruční vstup 24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1178705" y="1888953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702350" y="385643"/>
            <a:ext cx="968027" cy="1020279"/>
            <a:chOff x="867024" y="412845"/>
            <a:chExt cx="968027" cy="1020279"/>
          </a:xfrm>
        </p:grpSpPr>
        <p:grpSp>
          <p:nvGrpSpPr>
            <p:cNvPr id="29" name="Skupina 28"/>
            <p:cNvGrpSpPr/>
            <p:nvPr/>
          </p:nvGrpSpPr>
          <p:grpSpPr>
            <a:xfrm>
              <a:off x="867024" y="476672"/>
              <a:ext cx="777942" cy="956452"/>
              <a:chOff x="1904482" y="2852936"/>
              <a:chExt cx="1733863" cy="2102221"/>
            </a:xfrm>
          </p:grpSpPr>
          <p:cxnSp>
            <p:nvCxnSpPr>
              <p:cNvPr id="31" name="Přímá spojnice 30"/>
              <p:cNvCxnSpPr>
                <a:endCxn id="41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Ovál 32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Vývojový diagram: spojnice 33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spojnice 34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Vývojový diagram: spojnice 35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Měsíc 36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Měsíc 37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9" name="Vývojový diagram: spojnice 38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0" name="Přímá spojnice 39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Vývojový diagram: spojnice 40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2" name="Přímá spojnice 41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Vývojový diagram: ruční vstup 42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Vývojový diagram: ruční vstup 43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TextovéPole 29"/>
            <p:cNvSpPr txBox="1"/>
            <p:nvPr/>
          </p:nvSpPr>
          <p:spPr>
            <a:xfrm>
              <a:off x="1330995" y="412845"/>
              <a:ext cx="50405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687802" y="3521888"/>
            <a:ext cx="777942" cy="956452"/>
            <a:chOff x="1904482" y="2852936"/>
            <a:chExt cx="1733863" cy="2102221"/>
          </a:xfrm>
        </p:grpSpPr>
        <p:cxnSp>
          <p:nvCxnSpPr>
            <p:cNvPr id="48" name="Přímá spojnice 47"/>
            <p:cNvCxnSpPr>
              <a:endCxn id="58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ál 49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spojnice 50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ývojový diagram: spojnice 51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spojnice 52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Měsíc 53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Měsíc 54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6" name="Vývojový diagram: spojnice 55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7" name="Přímá spojnice 56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Vývojový diagram: spojnice 57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9" name="Přímá spojnice 58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Vývojový diagram: ruční vstup 59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ruční vstup 60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7" name="TextovéPole 46"/>
          <p:cNvSpPr txBox="1"/>
          <p:nvPr/>
        </p:nvSpPr>
        <p:spPr>
          <a:xfrm>
            <a:off x="1151773" y="3398686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63" name="Skupina 62"/>
          <p:cNvGrpSpPr/>
          <p:nvPr/>
        </p:nvGrpSpPr>
        <p:grpSpPr>
          <a:xfrm>
            <a:off x="662520" y="5048980"/>
            <a:ext cx="777942" cy="956452"/>
            <a:chOff x="1904482" y="2852936"/>
            <a:chExt cx="1733863" cy="2102221"/>
          </a:xfrm>
        </p:grpSpPr>
        <p:cxnSp>
          <p:nvCxnSpPr>
            <p:cNvPr id="65" name="Přímá spojnice 64"/>
            <p:cNvCxnSpPr>
              <a:endCxn id="75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Ovál 66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ývojový diagram: spojnice 67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ývojový diagram: spojnice 68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ývojový diagram: spojnice 69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Měsíc 70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Měsíc 71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3" name="Vývojový diagram: spojnice 72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4" name="Přímá spojnice 73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Vývojový diagram: spojnice 74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6" name="Přímá spojnice 75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Vývojový diagram: ruční vstup 76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Vývojový diagram: ruční vstup 77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4" name="TextovéPole 63"/>
          <p:cNvSpPr txBox="1"/>
          <p:nvPr/>
        </p:nvSpPr>
        <p:spPr>
          <a:xfrm>
            <a:off x="1090866" y="4961403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0" name="Skupina 79"/>
          <p:cNvGrpSpPr/>
          <p:nvPr/>
        </p:nvGrpSpPr>
        <p:grpSpPr>
          <a:xfrm>
            <a:off x="7452320" y="453375"/>
            <a:ext cx="777942" cy="956452"/>
            <a:chOff x="1904482" y="2852936"/>
            <a:chExt cx="1733863" cy="2102221"/>
          </a:xfrm>
        </p:grpSpPr>
        <p:cxnSp>
          <p:nvCxnSpPr>
            <p:cNvPr id="82" name="Přímá spojnice 81"/>
            <p:cNvCxnSpPr>
              <a:endCxn id="92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4" name="Ovál 83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spojnice 84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spojnice 85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spojnice 86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Měsíc 87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Měsíc 88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0" name="Vývojový diagram: spojnice 89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1" name="Přímá spojnice 90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Vývojový diagram: spojnice 91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3" name="Přímá spojnice 92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4" name="Vývojový diagram: ruční vstup 93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ývojový diagram: ruční vstup 94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1" name="TextovéPole 80"/>
          <p:cNvSpPr txBox="1"/>
          <p:nvPr/>
        </p:nvSpPr>
        <p:spPr>
          <a:xfrm>
            <a:off x="7916291" y="318298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7" name="Skupina 96"/>
          <p:cNvGrpSpPr/>
          <p:nvPr/>
        </p:nvGrpSpPr>
        <p:grpSpPr>
          <a:xfrm>
            <a:off x="7339027" y="2550616"/>
            <a:ext cx="777942" cy="956452"/>
            <a:chOff x="1904482" y="2852936"/>
            <a:chExt cx="1733863" cy="2102221"/>
          </a:xfrm>
        </p:grpSpPr>
        <p:cxnSp>
          <p:nvCxnSpPr>
            <p:cNvPr id="99" name="Přímá spojnice 98"/>
            <p:cNvCxnSpPr>
              <a:endCxn id="109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římá spojnice 99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" name="Ovál 100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spojnice 101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spojnice 102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spojnice 103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Měsíc 104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Měsíc 105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7" name="Vývojový diagram: spojnice 106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8" name="Přímá spojnice 107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9" name="Vývojový diagram: spojnice 108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0" name="Přímá spojnice 109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1" name="Vývojový diagram: ruční vstup 110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Vývojový diagram: ruční vstup 111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8" name="TextovéPole 97"/>
          <p:cNvSpPr txBox="1"/>
          <p:nvPr/>
        </p:nvSpPr>
        <p:spPr>
          <a:xfrm>
            <a:off x="7802998" y="2427414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6000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3" name="Skupina 112"/>
          <p:cNvGrpSpPr/>
          <p:nvPr/>
        </p:nvGrpSpPr>
        <p:grpSpPr>
          <a:xfrm>
            <a:off x="7315987" y="4714144"/>
            <a:ext cx="968027" cy="1020279"/>
            <a:chOff x="867024" y="412845"/>
            <a:chExt cx="968027" cy="1020279"/>
          </a:xfrm>
        </p:grpSpPr>
        <p:grpSp>
          <p:nvGrpSpPr>
            <p:cNvPr id="114" name="Skupina 113"/>
            <p:cNvGrpSpPr/>
            <p:nvPr/>
          </p:nvGrpSpPr>
          <p:grpSpPr>
            <a:xfrm>
              <a:off x="867024" y="476672"/>
              <a:ext cx="777942" cy="956452"/>
              <a:chOff x="1904482" y="2852936"/>
              <a:chExt cx="1733863" cy="2102221"/>
            </a:xfrm>
          </p:grpSpPr>
          <p:cxnSp>
            <p:nvCxnSpPr>
              <p:cNvPr id="116" name="Přímá spojnice 115"/>
              <p:cNvCxnSpPr>
                <a:endCxn id="126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nice 116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8" name="Ovál 117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Vývojový diagram: spojnice 118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0" name="Vývojový diagram: spojnice 119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1" name="Vývojový diagram: spojnice 120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2" name="Měsíc 121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Měsíc 122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4" name="Vývojový diagram: spojnice 123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5" name="Přímá spojnice 124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6" name="Vývojový diagram: spojnice 125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7" name="Přímá spojnice 126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8" name="Vývojový diagram: ruční vstup 127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9" name="Vývojový diagram: ruční vstup 128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5" name="TextovéPole 114"/>
            <p:cNvSpPr txBox="1"/>
            <p:nvPr/>
          </p:nvSpPr>
          <p:spPr>
            <a:xfrm>
              <a:off x="1330995" y="412845"/>
              <a:ext cx="50405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ln>
                    <a:solidFill>
                      <a:schemeClr val="tx1">
                        <a:lumMod val="95000"/>
                        <a:lumOff val="5000"/>
                      </a:schemeClr>
                    </a:solidFill>
                  </a:ln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7</a:t>
              </a:r>
              <a:endParaRPr lang="cs-CZ" sz="6000" dirty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059832" y="290792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rgbClr val="FFC000"/>
                </a:solidFill>
              </a:rPr>
              <a:t>KONTROLA</a:t>
            </a:r>
            <a:endParaRPr lang="cs-CZ" sz="44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40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0012" y="2548134"/>
            <a:ext cx="2678435" cy="26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2126909" y="264507"/>
            <a:ext cx="5184576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Pomůžeš Koblížkovi, aby utekl lišce?</a:t>
            </a:r>
          </a:p>
          <a:p>
            <a:r>
              <a:rPr lang="cs-CZ" sz="2400" dirty="0" smtClean="0"/>
              <a:t>Když vyskočí na správný pařez, má šanci na útěk!</a:t>
            </a:r>
          </a:p>
          <a:p>
            <a:r>
              <a:rPr lang="cs-CZ" sz="2400" dirty="0" smtClean="0"/>
              <a:t>Urči, ve kterém pádu je slovo, které drží Koblížek a klikni na správný pařez.</a:t>
            </a:r>
            <a:endParaRPr lang="cs-CZ" sz="2400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1691680" y="2348880"/>
            <a:ext cx="2376264" cy="1213267"/>
            <a:chOff x="1691680" y="2348880"/>
            <a:chExt cx="2376264" cy="1213267"/>
          </a:xfrm>
        </p:grpSpPr>
        <p:pic>
          <p:nvPicPr>
            <p:cNvPr id="1026" name="Picture 2" descr="C:\Documents and Settings\Jana\Local Settings\Temporary Internet Files\Content.IE5\IQZRG32A\MM900213486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6131" y="2448506"/>
              <a:ext cx="1901554" cy="8808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Obláček 42"/>
            <p:cNvSpPr/>
            <p:nvPr/>
          </p:nvSpPr>
          <p:spPr>
            <a:xfrm>
              <a:off x="1691680" y="2348880"/>
              <a:ext cx="2376264" cy="1213267"/>
            </a:xfrm>
            <a:prstGeom prst="cloudCallout">
              <a:avLst>
                <a:gd name="adj1" fmla="val 21646"/>
                <a:gd name="adj2" fmla="val 78161"/>
              </a:avLst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5" name="Picture 3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4" y="476672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56" y="2831477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1" y="5107859"/>
            <a:ext cx="12763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825" y="5352191"/>
            <a:ext cx="127635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896" y="5164652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401" y="476672"/>
            <a:ext cx="12858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526" y="3133559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0" name="Skupina 39"/>
          <p:cNvGrpSpPr/>
          <p:nvPr/>
        </p:nvGrpSpPr>
        <p:grpSpPr>
          <a:xfrm>
            <a:off x="2217920" y="3734968"/>
            <a:ext cx="1728192" cy="1171393"/>
            <a:chOff x="2123728" y="3122200"/>
            <a:chExt cx="1728192" cy="1171393"/>
          </a:xfrm>
        </p:grpSpPr>
        <p:grpSp>
          <p:nvGrpSpPr>
            <p:cNvPr id="3" name="Skupina 2"/>
            <p:cNvGrpSpPr>
              <a:grpSpLocks noChangeAspect="1"/>
            </p:cNvGrpSpPr>
            <p:nvPr/>
          </p:nvGrpSpPr>
          <p:grpSpPr>
            <a:xfrm>
              <a:off x="2414177" y="3122200"/>
              <a:ext cx="952767" cy="1171393"/>
              <a:chOff x="1904482" y="2852936"/>
              <a:chExt cx="1733863" cy="2102221"/>
            </a:xfrm>
          </p:grpSpPr>
          <p:cxnSp>
            <p:nvCxnSpPr>
              <p:cNvPr id="4" name="Přímá spojnice 3"/>
              <p:cNvCxnSpPr>
                <a:endCxn id="14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Ovál 5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Vývojový diagram: spojnice 11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Vývojový diagram: spojnice 13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Vývojový diagram: ruční vstup 15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ývojový diagram: ruční vstup 16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" name="TextovéPole 20"/>
            <p:cNvSpPr txBox="1"/>
            <p:nvPr/>
          </p:nvSpPr>
          <p:spPr>
            <a:xfrm>
              <a:off x="2123728" y="3834374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v chaloupce</a:t>
              </a:r>
              <a:endParaRPr lang="cs-CZ" sz="2000" dirty="0"/>
            </a:p>
          </p:txBody>
        </p:sp>
      </p:grpSp>
      <p:sp>
        <p:nvSpPr>
          <p:cNvPr id="46" name="Tlačítko akce: Dopředu nebo Další 45">
            <a:hlinkClick r:id="" action="ppaction://hlinkshowjump?jump=nextslide" highlightClick="1"/>
          </p:cNvPr>
          <p:cNvSpPr/>
          <p:nvPr/>
        </p:nvSpPr>
        <p:spPr>
          <a:xfrm>
            <a:off x="8604448" y="6374684"/>
            <a:ext cx="380828" cy="366684"/>
          </a:xfrm>
          <a:prstGeom prst="actionButtonForwardNex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84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24 -0.08349 C -0.00642 -0.11031 0.00833 -0.13067 0.02517 -0.14755 C 0.03177 -0.15426 0.03819 -0.16142 0.04653 -0.16466 C 0.05052 -0.17206 0.05469 -0.17391 0.06059 -0.17854 C 0.07361 -0.18848 0.08403 -0.20352 0.09896 -0.20791 C 0.10486 -0.21323 0.10903 -0.21624 0.11597 -0.21832 C 0.1217 -0.22364 0.12535 -0.22387 0.1316 -0.2271 C 0.14496 -0.23427 0.16233 -0.24144 0.17708 -0.24422 C 0.19028 -0.24954 0.20382 -0.24931 0.21684 -0.25463 C 0.24392 -0.26573 0.2724 -0.27359 0.30069 -0.27891 C 0.31146 -0.2833 0.32205 -0.28492 0.33333 -0.28747 C 0.35955 -0.29325 0.3849 -0.30319 0.41128 -0.30828 C 0.44774 -0.30782 0.4842 -0.30782 0.52066 -0.30666 C 0.52917 -0.30643 0.53958 -0.29995 0.54757 -0.29625 C 0.55208 -0.29417 0.56042 -0.28747 0.56042 -0.28723 C 0.56146 -0.28585 0.56215 -0.28377 0.56319 -0.28238 C 0.56441 -0.28099 0.56649 -0.28053 0.56736 -0.27891 C 0.56979 -0.27544 0.57222 -0.26434 0.57309 -0.25994 C 0.57413 -0.25162 0.57483 -0.24214 0.57726 -0.23404 C 0.58125 -0.22132 0.58594 -0.21115 0.58594 -0.1975 " pathEditMode="relative" rAng="0" ptsTypes="fffffffffffffffffffA">
                                      <p:cBhvr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809" y="-1124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7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</p:childTnLst>
        </p:cTn>
      </p:par>
    </p:tnLst>
    <p:bldLst>
      <p:bldP spid="41" grpId="0" animBg="1"/>
      <p:bldP spid="41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0012" y="2548134"/>
            <a:ext cx="2678435" cy="26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2126909" y="264507"/>
            <a:ext cx="5184576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Pomůžeš Koblížkovi, aby utekl lišce?</a:t>
            </a:r>
          </a:p>
          <a:p>
            <a:r>
              <a:rPr lang="cs-CZ" sz="2400" dirty="0" smtClean="0"/>
              <a:t>Když vyskočí na správný pařez, má šanci na útěk!</a:t>
            </a:r>
          </a:p>
          <a:p>
            <a:r>
              <a:rPr lang="cs-CZ" sz="2400" dirty="0" smtClean="0"/>
              <a:t>Urči, ve kterém pádu je slovo, které drží Koblížek a klikni na správný pařez.</a:t>
            </a:r>
            <a:endParaRPr lang="cs-CZ" sz="2400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1691680" y="2348880"/>
            <a:ext cx="2376264" cy="1213267"/>
            <a:chOff x="1691680" y="2348880"/>
            <a:chExt cx="2376264" cy="1213267"/>
          </a:xfrm>
        </p:grpSpPr>
        <p:pic>
          <p:nvPicPr>
            <p:cNvPr id="1026" name="Picture 2" descr="C:\Documents and Settings\Jana\Local Settings\Temporary Internet Files\Content.IE5\IQZRG32A\MM900213486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6131" y="2448506"/>
              <a:ext cx="1901554" cy="8808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Obláček 42"/>
            <p:cNvSpPr/>
            <p:nvPr/>
          </p:nvSpPr>
          <p:spPr>
            <a:xfrm>
              <a:off x="1691680" y="2348880"/>
              <a:ext cx="2376264" cy="1213267"/>
            </a:xfrm>
            <a:prstGeom prst="cloudCallout">
              <a:avLst>
                <a:gd name="adj1" fmla="val 21646"/>
                <a:gd name="adj2" fmla="val 78161"/>
              </a:avLst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5" name="Picture 3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4" y="476672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56" y="2831477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1" y="5107859"/>
            <a:ext cx="12763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825" y="5352191"/>
            <a:ext cx="127635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963" y="5164653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401" y="476672"/>
            <a:ext cx="12858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525" y="3097974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2217920" y="3734968"/>
            <a:ext cx="1728192" cy="1171393"/>
            <a:chOff x="2217920" y="3734968"/>
            <a:chExt cx="1728192" cy="1171393"/>
          </a:xfrm>
        </p:grpSpPr>
        <p:grpSp>
          <p:nvGrpSpPr>
            <p:cNvPr id="3" name="Skupina 2"/>
            <p:cNvGrpSpPr>
              <a:grpSpLocks noChangeAspect="1"/>
            </p:cNvGrpSpPr>
            <p:nvPr/>
          </p:nvGrpSpPr>
          <p:grpSpPr>
            <a:xfrm>
              <a:off x="2508369" y="3734968"/>
              <a:ext cx="952767" cy="1171393"/>
              <a:chOff x="1904482" y="2852936"/>
              <a:chExt cx="1733863" cy="2102221"/>
            </a:xfrm>
          </p:grpSpPr>
          <p:cxnSp>
            <p:nvCxnSpPr>
              <p:cNvPr id="4" name="Přímá spojnice 3"/>
              <p:cNvCxnSpPr>
                <a:endCxn id="14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Ovál 5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Vývojový diagram: spojnice 11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Vývojový diagram: spojnice 13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Vývojový diagram: ruční vstup 15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ývojový diagram: ruční vstup 16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" name="TextovéPole 20"/>
            <p:cNvSpPr txBox="1"/>
            <p:nvPr/>
          </p:nvSpPr>
          <p:spPr>
            <a:xfrm>
              <a:off x="2217920" y="4447142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od dědečka</a:t>
              </a:r>
              <a:endParaRPr lang="cs-CZ" sz="2000" dirty="0"/>
            </a:p>
          </p:txBody>
        </p:sp>
      </p:grpSp>
      <p:sp>
        <p:nvSpPr>
          <p:cNvPr id="32" name="Tlačítko akce: Dopředu nebo Další 31">
            <a:hlinkClick r:id="" action="ppaction://hlinkshowjump?jump=nextslide" highlightClick="1"/>
          </p:cNvPr>
          <p:cNvSpPr/>
          <p:nvPr/>
        </p:nvSpPr>
        <p:spPr>
          <a:xfrm>
            <a:off x="8604448" y="6374684"/>
            <a:ext cx="380828" cy="366684"/>
          </a:xfrm>
          <a:prstGeom prst="actionButtonForwardNex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574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03377 C 0.00365 -0.04255 0.00764 -0.04579 0.01128 -0.05296 C 0.01233 -0.05504 0.01267 -0.05782 0.01371 -0.0599 C 0.01476 -0.06244 0.01615 -0.06452 0.01736 -0.06684 C 0.01892 -0.07586 0.0217 -0.08372 0.02344 -0.09274 C 0.02222 -0.13159 0.02378 -0.13321 0.01371 -0.16189 C 0.01233 -0.16975 0.01267 -0.16929 0.01007 -0.17738 C 0.00868 -0.18201 0.00521 -0.19126 0.00521 -0.19103 C 0.0026 -0.21045 0.00642 -0.19149 0.00052 -0.20513 C -0.00122 -0.2086 -0.00556 -0.22895 -0.00573 -0.22942 C -0.01042 -0.23751 -0.01563 -0.24491 -0.01997 -0.25347 C -0.0224 -0.25786 -0.02413 -0.26272 -0.02622 -0.26735 C -0.03142 -0.27914 -0.0382 -0.28261 -0.04531 -0.29001 C -0.05104 -0.29579 -0.05538 -0.30134 -0.06233 -0.30365 C -0.06736 -0.31082 -0.07708 -0.31522 -0.0842 -0.31753 C -0.09201 -0.32308 -0.10087 -0.32909 -0.10955 -0.33141 C -0.1184 -0.34112 -0.13767 -0.34783 -0.14931 -0.35037 C -0.16146 -0.34945 -0.17379 -0.34921 -0.18559 -0.34528 C -0.19028 -0.34181 -0.19549 -0.34204 -0.2 -0.33834 C -0.20174 -0.33696 -0.20816 -0.33048 -0.21094 -0.32794 C -0.21458 -0.32447 -0.21806 -0.321 -0.22188 -0.31753 C -0.22292 -0.31637 -0.22535 -0.31406 -0.22535 -0.31383 C -0.22899 -0.30019 -0.22361 -0.31799 -0.23021 -0.3055 C -0.23177 -0.3025 -0.23229 -0.29834 -0.23385 -0.2951 C -0.23698 -0.27359 -0.23854 -0.25301 -0.23854 -0.23104 " pathEditMode="relative" rAng="0" ptsTypes="fffffffffffff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03" y="-1584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47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41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0012" y="2548134"/>
            <a:ext cx="2678435" cy="26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2126909" y="264507"/>
            <a:ext cx="5184576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Pomůžeš Koblížkovi, aby utekl lišce?</a:t>
            </a:r>
          </a:p>
          <a:p>
            <a:r>
              <a:rPr lang="cs-CZ" sz="2400" dirty="0" smtClean="0"/>
              <a:t>Když vyskočí na správný pařez, má šanci na útěk!</a:t>
            </a:r>
          </a:p>
          <a:p>
            <a:r>
              <a:rPr lang="cs-CZ" sz="2400" dirty="0" smtClean="0"/>
              <a:t>Urči, ve kterém pádu je slovo, které drží Koblížek a klikni na správný pařez.</a:t>
            </a:r>
            <a:endParaRPr lang="cs-CZ" sz="2400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1691680" y="2348880"/>
            <a:ext cx="2376264" cy="1213267"/>
            <a:chOff x="1691680" y="2348880"/>
            <a:chExt cx="2376264" cy="1213267"/>
          </a:xfrm>
        </p:grpSpPr>
        <p:pic>
          <p:nvPicPr>
            <p:cNvPr id="1026" name="Picture 2" descr="C:\Documents and Settings\Jana\Local Settings\Temporary Internet Files\Content.IE5\IQZRG32A\MM900213486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6131" y="2448506"/>
              <a:ext cx="1901554" cy="8808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Obláček 42"/>
            <p:cNvSpPr/>
            <p:nvPr/>
          </p:nvSpPr>
          <p:spPr>
            <a:xfrm>
              <a:off x="1691680" y="2348880"/>
              <a:ext cx="2376264" cy="1213267"/>
            </a:xfrm>
            <a:prstGeom prst="cloudCallout">
              <a:avLst>
                <a:gd name="adj1" fmla="val 21646"/>
                <a:gd name="adj2" fmla="val 78161"/>
              </a:avLst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5" name="Picture 3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4" y="476672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56" y="2831477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1" y="5107859"/>
            <a:ext cx="12763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825" y="5352191"/>
            <a:ext cx="127635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963" y="5164653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401" y="476672"/>
            <a:ext cx="12858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525" y="3097974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2217920" y="3734968"/>
            <a:ext cx="1728192" cy="1171393"/>
            <a:chOff x="2217920" y="3734968"/>
            <a:chExt cx="1728192" cy="1171393"/>
          </a:xfrm>
        </p:grpSpPr>
        <p:grpSp>
          <p:nvGrpSpPr>
            <p:cNvPr id="3" name="Skupina 2"/>
            <p:cNvGrpSpPr>
              <a:grpSpLocks noChangeAspect="1"/>
            </p:cNvGrpSpPr>
            <p:nvPr/>
          </p:nvGrpSpPr>
          <p:grpSpPr>
            <a:xfrm>
              <a:off x="2508369" y="3734968"/>
              <a:ext cx="952767" cy="1171393"/>
              <a:chOff x="1904482" y="2852936"/>
              <a:chExt cx="1733863" cy="2102221"/>
            </a:xfrm>
          </p:grpSpPr>
          <p:cxnSp>
            <p:nvCxnSpPr>
              <p:cNvPr id="4" name="Přímá spojnice 3"/>
              <p:cNvCxnSpPr>
                <a:endCxn id="14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Ovál 5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Vývojový diagram: spojnice 11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Vývojový diagram: spojnice 13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Vývojový diagram: ruční vstup 15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ývojový diagram: ruční vstup 16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" name="TextovéPole 20"/>
            <p:cNvSpPr txBox="1"/>
            <p:nvPr/>
          </p:nvSpPr>
          <p:spPr>
            <a:xfrm>
              <a:off x="2217920" y="4447142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písničku</a:t>
              </a:r>
              <a:endParaRPr lang="cs-CZ" sz="2000" dirty="0"/>
            </a:p>
          </p:txBody>
        </p:sp>
      </p:grp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04448" y="6374684"/>
            <a:ext cx="380828" cy="366684"/>
          </a:xfrm>
          <a:prstGeom prst="actionButtonForwardNex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050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0.00092 C 0.00087 -0.00254 0.00191 -0.00624 0.00278 -0.00971 C 0.00399 -0.01365 0.00868 -0.02012 0.00868 -0.01989 C 0.01146 -0.0303 0.00799 -0.02081 0.01458 -0.02891 C 0.01823 -0.0333 0.02083 -0.04024 0.02465 -0.04463 C 0.02743 -0.04741 0.03351 -0.05157 0.03351 -0.05134 C 0.0408 -0.06476 0.03194 -0.05111 0.0408 -0.05851 C 0.0467 -0.06383 0.04826 -0.06799 0.05538 -0.07077 C 0.06319 -0.07701 0.0684 -0.07932 0.07726 -0.08303 C 0.09427 -0.08233 0.11146 -0.08326 0.1283 -0.08118 C 0.13385 -0.08048 0.13542 -0.071 0.13854 -0.06568 C 0.13958 -0.06406 0.14149 -0.06036 0.14149 -0.06013 C 0.14479 -0.04209 0.14826 -0.02359 0.15312 -0.00624 C 0.15434 -0.00208 0.15712 0.00092 0.15903 0.00439 C 0.16198 0.00971 0.16319 0.02081 0.16493 0.02706 C 0.17031 0.06915 0.17083 0.11031 0.17083 0.15333 " pathEditMode="relative" rAng="0" ptsTypes="ffff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34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47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0012" y="2548134"/>
            <a:ext cx="2678435" cy="26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2126909" y="264507"/>
            <a:ext cx="5184576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Pomůžeš Koblížkovi, aby utekl lišce?</a:t>
            </a:r>
          </a:p>
          <a:p>
            <a:r>
              <a:rPr lang="cs-CZ" sz="2400" dirty="0" smtClean="0"/>
              <a:t>Když vyskočí na správný pařez, má šanci na útěk!</a:t>
            </a:r>
          </a:p>
          <a:p>
            <a:r>
              <a:rPr lang="cs-CZ" sz="2400" dirty="0" smtClean="0"/>
              <a:t>Urči, ve kterém pádu je slovo, které drží Koblížek a klikni na správný pařez.</a:t>
            </a:r>
            <a:endParaRPr lang="cs-CZ" sz="2400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1691680" y="2348880"/>
            <a:ext cx="2376264" cy="1213267"/>
            <a:chOff x="1691680" y="2348880"/>
            <a:chExt cx="2376264" cy="1213267"/>
          </a:xfrm>
        </p:grpSpPr>
        <p:pic>
          <p:nvPicPr>
            <p:cNvPr id="1026" name="Picture 2" descr="C:\Documents and Settings\Jana\Local Settings\Temporary Internet Files\Content.IE5\IQZRG32A\MM900213486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6131" y="2448506"/>
              <a:ext cx="1901554" cy="8808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Obláček 42"/>
            <p:cNvSpPr/>
            <p:nvPr/>
          </p:nvSpPr>
          <p:spPr>
            <a:xfrm>
              <a:off x="1691680" y="2348880"/>
              <a:ext cx="2376264" cy="1213267"/>
            </a:xfrm>
            <a:prstGeom prst="cloudCallout">
              <a:avLst>
                <a:gd name="adj1" fmla="val 21646"/>
                <a:gd name="adj2" fmla="val 78161"/>
              </a:avLst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4" y="476672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56" y="2831477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1" y="5107859"/>
            <a:ext cx="12763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685" y="5352191"/>
            <a:ext cx="127635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963" y="5164653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401" y="476672"/>
            <a:ext cx="12858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525" y="3097974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2188277" y="3734968"/>
            <a:ext cx="1728192" cy="1171393"/>
            <a:chOff x="2188277" y="3734968"/>
            <a:chExt cx="1728192" cy="1171393"/>
          </a:xfrm>
        </p:grpSpPr>
        <p:grpSp>
          <p:nvGrpSpPr>
            <p:cNvPr id="3" name="Skupina 2"/>
            <p:cNvGrpSpPr>
              <a:grpSpLocks noChangeAspect="1"/>
            </p:cNvGrpSpPr>
            <p:nvPr/>
          </p:nvGrpSpPr>
          <p:grpSpPr>
            <a:xfrm>
              <a:off x="2508369" y="3734968"/>
              <a:ext cx="952767" cy="1171393"/>
              <a:chOff x="1904482" y="2852936"/>
              <a:chExt cx="1733863" cy="2102221"/>
            </a:xfrm>
          </p:grpSpPr>
          <p:cxnSp>
            <p:nvCxnSpPr>
              <p:cNvPr id="4" name="Přímá spojnice 3"/>
              <p:cNvCxnSpPr>
                <a:endCxn id="14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Ovál 5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Vývojový diagram: spojnice 11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Vývojový diagram: spojnice 13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Vývojový diagram: ruční vstup 15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ývojový diagram: ruční vstup 16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" name="TextovéPole 20"/>
            <p:cNvSpPr txBox="1"/>
            <p:nvPr/>
          </p:nvSpPr>
          <p:spPr>
            <a:xfrm>
              <a:off x="2188277" y="4447142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medvěd</a:t>
              </a:r>
              <a:endParaRPr lang="cs-CZ" sz="2000" dirty="0"/>
            </a:p>
          </p:txBody>
        </p:sp>
      </p:grp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04448" y="6374684"/>
            <a:ext cx="380828" cy="366684"/>
          </a:xfrm>
          <a:prstGeom prst="actionButtonForwardNex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810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69935E-6 C 0.01146 -0.00787 0.0066 -0.00532 0.01441 -0.00879 C 0.02032 -0.02036 0.02639 -0.03377 0.03507 -0.04163 C 0.04132 -0.05852 0.03264 -0.0377 0.04427 -0.05551 C 0.05157 -0.06684 0.03629 -0.05458 0.0507 -0.06407 C 0.0592 -0.08234 0.07032 -0.09829 0.07934 -0.11587 C 0.0816 -0.12605 0.08924 -0.1346 0.09358 -0.14362 C 0.09809 -0.15357 0.10191 -0.16629 0.10521 -0.17646 C 0.11268 -0.20005 0.10573 -0.18548 0.11181 -0.19728 C 0.11493 -0.21023 0.11129 -0.19242 0.11181 -0.21115 C 0.11216 -0.22503 0.11441 -0.25278 0.11441 -0.25278 C 0.11424 -0.25902 0.11337 -0.2921 0.11181 -0.30458 C 0.11059 -0.3143 0.10782 -0.32424 0.1066 -0.33419 C 0.10434 -0.35061 0.10209 -0.36795 0.09479 -0.38229 C 0.08889 -0.40819 0.07795 -0.42808 0.06632 -0.45005 C 0.06337 -0.45537 0.05886 -0.46 0.05591 -0.46531 C 0.0474 -0.48104 0.04236 -0.49469 0.02865 -0.50186 C 0.02518 -0.50902 0.0191 -0.51296 0.01302 -0.51573 C 0.00782 -0.52036 0.00104 -0.52429 -0.00538 -0.52614 C -0.01007 -0.52961 -0.01423 -0.53123 -0.01944 -0.53284 C -0.02482 -0.53655 -0.03055 -0.54094 -0.03628 -0.54348 C -0.04826 -0.55366 -0.06371 -0.55921 -0.07777 -0.56222 C -0.08246 -0.5643 -0.08732 -0.56592 -0.09218 -0.56754 C -0.11771 -0.56568 -0.14323 -0.56476 -0.16875 -0.56222 C -0.19201 -0.5421 -0.21059 -0.54163 -0.23889 -0.54001 C -0.2401 -0.53863 -0.24166 -0.5377 -0.24271 -0.53631 C -0.24375 -0.53516 -0.24531 -0.53123 -0.24531 -0.53123 " pathEditMode="relative" ptsTypes="fffffffffffffff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47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0012" y="2548134"/>
            <a:ext cx="2678435" cy="26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2126909" y="264507"/>
            <a:ext cx="5184576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Pomůžeš Koblížkovi, aby utekl lišce?</a:t>
            </a:r>
          </a:p>
          <a:p>
            <a:r>
              <a:rPr lang="cs-CZ" sz="2400" dirty="0" smtClean="0"/>
              <a:t>Když vyskočí na správný pařez, má šanci na útěk!</a:t>
            </a:r>
          </a:p>
          <a:p>
            <a:r>
              <a:rPr lang="cs-CZ" sz="2400" dirty="0" smtClean="0"/>
              <a:t>Urči, ve kterém pádu je slovo, které drží Koblížek a klikni na správný pařez.</a:t>
            </a:r>
            <a:endParaRPr lang="cs-CZ" sz="2400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1691680" y="2348880"/>
            <a:ext cx="2376264" cy="1213267"/>
            <a:chOff x="1691680" y="2348880"/>
            <a:chExt cx="2376264" cy="1213267"/>
          </a:xfrm>
        </p:grpSpPr>
        <p:pic>
          <p:nvPicPr>
            <p:cNvPr id="1026" name="Picture 2" descr="C:\Documents and Settings\Jana\Local Settings\Temporary Internet Files\Content.IE5\IQZRG32A\MM900213486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6131" y="2448506"/>
              <a:ext cx="1901554" cy="8808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Obláček 42"/>
            <p:cNvSpPr/>
            <p:nvPr/>
          </p:nvSpPr>
          <p:spPr>
            <a:xfrm>
              <a:off x="1691680" y="2348880"/>
              <a:ext cx="2376264" cy="1213267"/>
            </a:xfrm>
            <a:prstGeom prst="cloudCallout">
              <a:avLst>
                <a:gd name="adj1" fmla="val 21646"/>
                <a:gd name="adj2" fmla="val 78161"/>
              </a:avLst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5" name="Picture 3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4" y="476672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56" y="2831477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1" y="5107859"/>
            <a:ext cx="12763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685" y="5352191"/>
            <a:ext cx="127635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963" y="5164653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401" y="476672"/>
            <a:ext cx="12858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525" y="3097974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2188277" y="3734968"/>
            <a:ext cx="1728192" cy="1171393"/>
            <a:chOff x="2188277" y="3734968"/>
            <a:chExt cx="1728192" cy="1171393"/>
          </a:xfrm>
        </p:grpSpPr>
        <p:grpSp>
          <p:nvGrpSpPr>
            <p:cNvPr id="3" name="Skupina 2"/>
            <p:cNvGrpSpPr>
              <a:grpSpLocks noChangeAspect="1"/>
            </p:cNvGrpSpPr>
            <p:nvPr/>
          </p:nvGrpSpPr>
          <p:grpSpPr>
            <a:xfrm>
              <a:off x="2508369" y="3734968"/>
              <a:ext cx="952767" cy="1171393"/>
              <a:chOff x="1904482" y="2852936"/>
              <a:chExt cx="1733863" cy="2102221"/>
            </a:xfrm>
          </p:grpSpPr>
          <p:cxnSp>
            <p:nvCxnSpPr>
              <p:cNvPr id="4" name="Přímá spojnice 3"/>
              <p:cNvCxnSpPr>
                <a:endCxn id="14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Ovál 5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Vývojový diagram: spojnice 11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Vývojový diagram: spojnice 13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Vývojový diagram: ruční vstup 15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ývojový diagram: ruční vstup 16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" name="TextovéPole 20"/>
            <p:cNvSpPr txBox="1"/>
            <p:nvPr/>
          </p:nvSpPr>
          <p:spPr>
            <a:xfrm>
              <a:off x="2188277" y="4447142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babičko!</a:t>
              </a:r>
              <a:endParaRPr lang="cs-CZ" sz="2000" dirty="0"/>
            </a:p>
          </p:txBody>
        </p:sp>
      </p:grp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04448" y="6374684"/>
            <a:ext cx="380828" cy="366684"/>
          </a:xfrm>
          <a:prstGeom prst="actionButtonForwardNex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073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03 -0.06314 C -0.00851 -0.06637 -0.00694 -0.06961 -0.00764 -0.07262 C -0.0099 -0.08233 -0.01597 -0.06522 -0.00903 -0.08025 C -0.01024 -0.08094 -0.01233 -0.08048 -0.01285 -0.08233 C -0.01476 -0.08927 -0.00347 -0.10245 -5.55556E-7 -0.105 C 0.00538 -0.11679 0.01129 -0.12512 0.01823 -0.13529 C 0.02118 -0.13945 0.0224 -0.14547 0.02483 -0.15032 C 0.03368 -0.16813 0.04288 -0.18756 0.0533 -0.20352 C 0.0434 -0.20814 0.05156 -0.21439 0.05469 -0.22063 C 0.0658 -0.24191 0.05781 -0.23289 0.06632 -0.24144 C 0.07118 -0.25231 0.0684 -0.24491 0.07274 -0.26411 C 0.07344 -0.26758 0.07639 -0.26896 0.07795 -0.27174 C 0.0816 -0.27775 0.08438 -0.28469 0.08837 -0.2907 C 0.08715 -0.29209 0.08351 -0.29302 0.08455 -0.29463 C 0.08646 -0.29718 0.08976 -0.29556 0.09236 -0.29625 C 0.10052 -0.2988 0.10972 -0.30435 0.11701 -0.30967 C 0.12483 -0.3055 0.13021 -0.31429 0.13785 -0.31707 C 0.15017 -0.32886 0.16389 -0.33603 0.17691 -0.34574 C 0.17604 -0.34366 0.17396 -0.34228 0.17431 -0.33996 C 0.175 -0.33557 0.18142 -0.33973 0.18212 -0.33996 C 0.19913 -0.33603 0.20885 -0.35106 0.22361 -0.35708 C 0.23229 -0.36078 0.24184 -0.36147 0.25087 -0.36263 C 0.26615 -0.36795 0.28351 -0.3624 0.29913 -0.36101 C 0.30573 -0.35615 0.31285 -0.35199 0.31997 -0.34968 C 0.33958 -0.33187 0.36389 -0.33187 0.38611 -0.33048 C 0.39271 -0.32886 0.39896 -0.32655 0.40556 -0.3247 C 0.41163 -0.31961 0.41597 -0.31753 0.42274 -0.31545 C 0.43507 -0.30204 0.4467 -0.29232 0.45521 -0.27359 C 0.45729 -0.26896 0.45938 -0.26457 0.46163 -0.26041 C 0.46424 -0.25532 0.46945 -0.24514 0.46945 -0.24491 C 0.47153 -0.23589 0.47639 -0.22734 0.48108 -0.22063 C 0.48299 -0.21277 0.49115 -0.1982 0.49549 -0.19218 C 0.49722 -0.18409 0.50104 -0.17993 0.50451 -0.17322 C 0.50955 -0.16304 0.5151 -0.15287 0.52014 -0.14269 C 0.52795 -0.12673 0.53594 -0.11031 0.54479 -0.09551 C 0.54844 -0.08927 0.54983 -0.08256 0.55382 -0.07632 C 0.55521 -0.07077 0.55781 -0.05944 0.55781 -0.0592 C 0.55851 -0.0303 0.55712 -0.00833 0.56563 0.01642 C 0.56788 0.06684 0.56684 0.03538 0.56684 0.11124 " pathEditMode="relative" rAng="0" ptsTypes="fffffffffffffffffffffffffff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490" y="-652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47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0012" y="2548134"/>
            <a:ext cx="2678435" cy="26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2126909" y="264507"/>
            <a:ext cx="5184576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Pomůžeš Koblížkovi, aby utekl lišce?</a:t>
            </a:r>
          </a:p>
          <a:p>
            <a:r>
              <a:rPr lang="cs-CZ" sz="2400" dirty="0" smtClean="0"/>
              <a:t>Když vyskočí na správný pařez, má šanci na útěk!</a:t>
            </a:r>
          </a:p>
          <a:p>
            <a:r>
              <a:rPr lang="cs-CZ" sz="2400" dirty="0" smtClean="0"/>
              <a:t>Urči, ve kterém pádu je slovo, které drží Koblížek a klikni na správný pařez.</a:t>
            </a:r>
            <a:endParaRPr lang="cs-CZ" sz="2400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1691680" y="2348880"/>
            <a:ext cx="2376264" cy="1213267"/>
            <a:chOff x="1691680" y="2348880"/>
            <a:chExt cx="2376264" cy="1213267"/>
          </a:xfrm>
        </p:grpSpPr>
        <p:pic>
          <p:nvPicPr>
            <p:cNvPr id="1026" name="Picture 2" descr="C:\Documents and Settings\Jana\Local Settings\Temporary Internet Files\Content.IE5\IQZRG32A\MM900213486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6131" y="2448506"/>
              <a:ext cx="1901554" cy="8808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Obláček 42"/>
            <p:cNvSpPr/>
            <p:nvPr/>
          </p:nvSpPr>
          <p:spPr>
            <a:xfrm>
              <a:off x="1691680" y="2348880"/>
              <a:ext cx="2376264" cy="1213267"/>
            </a:xfrm>
            <a:prstGeom prst="cloudCallout">
              <a:avLst>
                <a:gd name="adj1" fmla="val 21646"/>
                <a:gd name="adj2" fmla="val 78161"/>
              </a:avLst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5" name="Picture 3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4" y="476672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56" y="2831477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1" y="5107859"/>
            <a:ext cx="12763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685" y="5352191"/>
            <a:ext cx="127635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963" y="5164653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401" y="476672"/>
            <a:ext cx="12858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525" y="3097974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2188277" y="3734968"/>
            <a:ext cx="1728192" cy="1171393"/>
            <a:chOff x="2188277" y="3734968"/>
            <a:chExt cx="1728192" cy="1171393"/>
          </a:xfrm>
        </p:grpSpPr>
        <p:grpSp>
          <p:nvGrpSpPr>
            <p:cNvPr id="3" name="Skupina 2"/>
            <p:cNvGrpSpPr>
              <a:grpSpLocks noChangeAspect="1"/>
            </p:cNvGrpSpPr>
            <p:nvPr/>
          </p:nvGrpSpPr>
          <p:grpSpPr>
            <a:xfrm>
              <a:off x="2508369" y="3734968"/>
              <a:ext cx="952767" cy="1171393"/>
              <a:chOff x="1904482" y="2852936"/>
              <a:chExt cx="1733863" cy="2102221"/>
            </a:xfrm>
          </p:grpSpPr>
          <p:cxnSp>
            <p:nvCxnSpPr>
              <p:cNvPr id="4" name="Přímá spojnice 3"/>
              <p:cNvCxnSpPr>
                <a:endCxn id="14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Ovál 5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Vývojový diagram: spojnice 11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Vývojový diagram: spojnice 13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Vývojový diagram: ruční vstup 15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ývojový diagram: ruční vstup 16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" name="TextovéPole 20"/>
            <p:cNvSpPr txBox="1"/>
            <p:nvPr/>
          </p:nvSpPr>
          <p:spPr>
            <a:xfrm>
              <a:off x="2188277" y="4447142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lesem</a:t>
              </a:r>
              <a:endParaRPr lang="cs-CZ" sz="2000" dirty="0"/>
            </a:p>
          </p:txBody>
        </p:sp>
      </p:grp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04448" y="6374684"/>
            <a:ext cx="380828" cy="366684"/>
          </a:xfrm>
          <a:prstGeom prst="actionButtonForwardNex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81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2 -0.06822 C 0.00851 -0.08372 0.00087 -0.06152 0.00903 -0.07609 C 0.01372 -0.08441 0.01632 -0.09528 0.02118 -0.10407 C 0.03247 -0.12373 0.04531 -0.142 0.05712 -0.16119 C 0.06528 -0.17438 0.07656 -0.18617 0.08368 -0.20005 C 0.10052 -0.23266 0.08247 -0.20051 0.10104 -0.22641 C 0.1099 -0.23867 0.11788 -0.25185 0.1276 -0.26341 C 0.15156 -0.29163 0.1809 -0.31429 0.20885 -0.33649 C 0.22778 -0.35153 0.24583 -0.36864 0.2651 -0.38298 C 0.27257 -0.38876 0.28142 -0.39246 0.28889 -0.39847 C 0.29288 -0.40171 0.29583 -0.40611 0.29948 -0.40934 C 0.31754 -0.42553 0.33629 -0.44103 0.35417 -0.45745 C 0.37031 -0.47179 0.38733 -0.4852 0.40347 -0.49931 C 0.4099 -0.50463 0.41528 -0.51179 0.42222 -0.51619 C 0.43195 -0.5229 0.44201 -0.52937 0.45156 -0.53677 C 0.45451 -0.53885 0.46962 -0.54255 0.47135 -0.54278 C 0.48299 -0.54602 0.49462 -0.54903 0.50625 -0.55227 C 0.53316 -0.55157 0.57257 -0.57054 0.58733 -0.54417 C 0.5901 -0.53423 0.58802 -0.537 0.59149 -0.53353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236" y="-2479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47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0012" y="2548134"/>
            <a:ext cx="2678435" cy="26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2126909" y="264507"/>
            <a:ext cx="5184576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Pomůžeš Koblížkovi, aby utekl lišce?</a:t>
            </a:r>
          </a:p>
          <a:p>
            <a:r>
              <a:rPr lang="cs-CZ" sz="2400" dirty="0" smtClean="0"/>
              <a:t>Když vyskočí na správný pařez, má šanci na útěk!</a:t>
            </a:r>
          </a:p>
          <a:p>
            <a:r>
              <a:rPr lang="cs-CZ" sz="2400" dirty="0" smtClean="0"/>
              <a:t>Urči, ve kterém pádu je slovo, které drží Koblížek a klikni na správný pařez.</a:t>
            </a:r>
            <a:endParaRPr lang="cs-CZ" sz="2400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1691680" y="2348880"/>
            <a:ext cx="2376264" cy="1213267"/>
            <a:chOff x="1691680" y="2348880"/>
            <a:chExt cx="2376264" cy="1213267"/>
          </a:xfrm>
        </p:grpSpPr>
        <p:pic>
          <p:nvPicPr>
            <p:cNvPr id="1026" name="Picture 2" descr="C:\Documents and Settings\Jana\Local Settings\Temporary Internet Files\Content.IE5\IQZRG32A\MM900213486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6131" y="2448506"/>
              <a:ext cx="1901554" cy="8808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Obláček 42"/>
            <p:cNvSpPr/>
            <p:nvPr/>
          </p:nvSpPr>
          <p:spPr>
            <a:xfrm>
              <a:off x="1691680" y="2348880"/>
              <a:ext cx="2376264" cy="1213267"/>
            </a:xfrm>
            <a:prstGeom prst="cloudCallout">
              <a:avLst>
                <a:gd name="adj1" fmla="val 21646"/>
                <a:gd name="adj2" fmla="val 78161"/>
              </a:avLst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5" name="Picture 3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4" y="476672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56" y="2831477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1" y="5107859"/>
            <a:ext cx="12763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685" y="5352191"/>
            <a:ext cx="127635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963" y="5164653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401" y="476672"/>
            <a:ext cx="12858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525" y="3097974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2188277" y="3734968"/>
            <a:ext cx="1728192" cy="1171393"/>
            <a:chOff x="2188277" y="3734968"/>
            <a:chExt cx="1728192" cy="1171393"/>
          </a:xfrm>
        </p:grpSpPr>
        <p:grpSp>
          <p:nvGrpSpPr>
            <p:cNvPr id="3" name="Skupina 2"/>
            <p:cNvGrpSpPr>
              <a:grpSpLocks noChangeAspect="1"/>
            </p:cNvGrpSpPr>
            <p:nvPr/>
          </p:nvGrpSpPr>
          <p:grpSpPr>
            <a:xfrm>
              <a:off x="2508369" y="3734968"/>
              <a:ext cx="952767" cy="1171393"/>
              <a:chOff x="1904482" y="2852936"/>
              <a:chExt cx="1733863" cy="2102221"/>
            </a:xfrm>
          </p:grpSpPr>
          <p:cxnSp>
            <p:nvCxnSpPr>
              <p:cNvPr id="4" name="Přímá spojnice 3"/>
              <p:cNvCxnSpPr>
                <a:endCxn id="14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Ovál 5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Vývojový diagram: spojnice 11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Vývojový diagram: spojnice 13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Vývojový diagram: ruční vstup 15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ývojový diagram: ruční vstup 16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" name="TextovéPole 20"/>
            <p:cNvSpPr txBox="1"/>
            <p:nvPr/>
          </p:nvSpPr>
          <p:spPr>
            <a:xfrm>
              <a:off x="2188277" y="4447142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vlkovi</a:t>
              </a:r>
              <a:endParaRPr lang="cs-CZ" sz="2000" dirty="0"/>
            </a:p>
          </p:txBody>
        </p:sp>
      </p:grp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04448" y="6374684"/>
            <a:ext cx="380828" cy="366684"/>
          </a:xfrm>
          <a:prstGeom prst="actionButtonForwardNex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87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24 -0.08002 C 0.0132 -0.08696 0.01406 -0.09366 0.01667 -0.10037 C 0.02066 -0.1265 0.0217 -0.16212 0.00642 -0.1797 C 0.00226 -0.18918 -0.00087 -0.20051 -0.00816 -0.20421 C -0.03038 -0.23867 -0.05851 -0.25139 -0.08819 -0.2611 C -0.11528 -0.26041 -0.14253 -0.26041 -0.16944 -0.25902 C -0.17535 -0.25879 -0.19305 -0.24191 -0.20104 -0.23867 C -0.20625 -0.23312 -0.21302 -0.22618 -0.21684 -0.21855 C -0.21875 -0.21462 -0.22049 -0.21045 -0.22222 -0.20629 C -0.22309 -0.20421 -0.22483 -0.20005 -0.22483 -0.19982 C -0.22795 -0.17854 -0.22361 -0.20352 -0.22865 -0.18594 C -0.23125 -0.17692 -0.2316 -0.1679 -0.23542 -0.15957 C -0.23802 -0.14616 -0.24115 -0.13182 -0.24444 -0.11864 C -0.25104 -0.04255 -0.23924 0.03515 -0.23924 0.11124 " pathEditMode="relative" rAng="0" ptsTypes="ff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50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47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0012" y="2548134"/>
            <a:ext cx="2678435" cy="26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4" name="Skupina 43"/>
          <p:cNvGrpSpPr/>
          <p:nvPr/>
        </p:nvGrpSpPr>
        <p:grpSpPr>
          <a:xfrm>
            <a:off x="1691680" y="2348880"/>
            <a:ext cx="2376264" cy="1213267"/>
            <a:chOff x="1691680" y="2348880"/>
            <a:chExt cx="2376264" cy="1213267"/>
          </a:xfrm>
        </p:grpSpPr>
        <p:pic>
          <p:nvPicPr>
            <p:cNvPr id="1026" name="Picture 2" descr="C:\Documents and Settings\Jana\Local Settings\Temporary Internet Files\Content.IE5\IQZRG32A\MM900213486[1].gif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6131" y="2448506"/>
              <a:ext cx="1901554" cy="8808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Obláček 42"/>
            <p:cNvSpPr/>
            <p:nvPr/>
          </p:nvSpPr>
          <p:spPr>
            <a:xfrm>
              <a:off x="1691680" y="2348880"/>
              <a:ext cx="2376264" cy="1213267"/>
            </a:xfrm>
            <a:prstGeom prst="cloudCallout">
              <a:avLst>
                <a:gd name="adj1" fmla="val 21646"/>
                <a:gd name="adj2" fmla="val 78161"/>
              </a:avLst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5" name="Picture 3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14" y="476672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56" y="2831477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1" y="5107859"/>
            <a:ext cx="12763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825" y="5352191"/>
            <a:ext cx="127635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963" y="5164653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401" y="476672"/>
            <a:ext cx="12858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526" y="3133559"/>
            <a:ext cx="1285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>
            <a:grpSpLocks noChangeAspect="1"/>
          </p:cNvGrpSpPr>
          <p:nvPr/>
        </p:nvGrpSpPr>
        <p:grpSpPr>
          <a:xfrm>
            <a:off x="2508369" y="3734968"/>
            <a:ext cx="952767" cy="1171393"/>
            <a:chOff x="1904482" y="2852936"/>
            <a:chExt cx="1733863" cy="2102221"/>
          </a:xfrm>
        </p:grpSpPr>
        <p:cxnSp>
          <p:nvCxnSpPr>
            <p:cNvPr id="4" name="Přímá spojnice 3"/>
            <p:cNvCxnSpPr>
              <a:endCxn id="14" idx="5"/>
            </p:cNvCxnSpPr>
            <p:nvPr/>
          </p:nvCxnSpPr>
          <p:spPr>
            <a:xfrm>
              <a:off x="3347864" y="3714008"/>
              <a:ext cx="276369" cy="51468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 flipH="1">
              <a:off x="2552554" y="4452392"/>
              <a:ext cx="72008" cy="48877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vál 5"/>
            <p:cNvSpPr/>
            <p:nvPr/>
          </p:nvSpPr>
          <p:spPr>
            <a:xfrm>
              <a:off x="1904482" y="2852936"/>
              <a:ext cx="1584176" cy="1707468"/>
            </a:xfrm>
            <a:prstGeom prst="ellipse">
              <a:avLst/>
            </a:prstGeom>
            <a:solidFill>
              <a:srgbClr val="B45608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ývojový diagram: spojnice 6"/>
            <p:cNvSpPr/>
            <p:nvPr/>
          </p:nvSpPr>
          <p:spPr>
            <a:xfrm>
              <a:off x="2624562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spojnice 7"/>
            <p:cNvSpPr/>
            <p:nvPr/>
          </p:nvSpPr>
          <p:spPr>
            <a:xfrm>
              <a:off x="3002513" y="3349764"/>
              <a:ext cx="144016" cy="155224"/>
            </a:xfrm>
            <a:prstGeom prst="flowChartConnector">
              <a:avLst/>
            </a:prstGeom>
            <a:solidFill>
              <a:schemeClr val="tx1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2795558" y="3550610"/>
              <a:ext cx="197828" cy="119666"/>
            </a:xfrm>
            <a:prstGeom prst="flowChartConnector">
              <a:avLst/>
            </a:prstGeom>
            <a:solidFill>
              <a:schemeClr val="accent6">
                <a:lumMod val="75000"/>
              </a:schemeClr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ěsíc 9"/>
            <p:cNvSpPr>
              <a:spLocks noChangeAspect="1"/>
            </p:cNvSpPr>
            <p:nvPr/>
          </p:nvSpPr>
          <p:spPr>
            <a:xfrm rot="15994668">
              <a:off x="2814441" y="3741411"/>
              <a:ext cx="160061" cy="305897"/>
            </a:xfrm>
            <a:prstGeom prst="moon">
              <a:avLst>
                <a:gd name="adj" fmla="val 0"/>
              </a:avLst>
            </a:prstGeom>
            <a:solidFill>
              <a:schemeClr val="accent6">
                <a:lumMod val="7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ěsíc 10"/>
            <p:cNvSpPr/>
            <p:nvPr/>
          </p:nvSpPr>
          <p:spPr>
            <a:xfrm>
              <a:off x="2076544" y="2910372"/>
              <a:ext cx="400023" cy="1610274"/>
            </a:xfrm>
            <a:prstGeom prst="moon">
              <a:avLst>
                <a:gd name="adj" fmla="val 42626"/>
              </a:avLst>
            </a:prstGeom>
            <a:solidFill>
              <a:srgbClr val="FFCC00"/>
            </a:solidFill>
            <a:ln w="3175">
              <a:solidFill>
                <a:srgbClr val="B4560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" name="Vývojový diagram: spojnice 11"/>
            <p:cNvSpPr/>
            <p:nvPr/>
          </p:nvSpPr>
          <p:spPr>
            <a:xfrm>
              <a:off x="2016445" y="4400666"/>
              <a:ext cx="86599" cy="91168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/>
            <p:nvPr/>
          </p:nvCxnSpPr>
          <p:spPr>
            <a:xfrm flipH="1">
              <a:off x="2076544" y="3836701"/>
              <a:ext cx="192150" cy="58865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Vývojový diagram: spojnice 13"/>
            <p:cNvSpPr/>
            <p:nvPr/>
          </p:nvSpPr>
          <p:spPr>
            <a:xfrm>
              <a:off x="3541979" y="4136503"/>
              <a:ext cx="96366" cy="108012"/>
            </a:xfrm>
            <a:prstGeom prst="flowChartConnector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2991115" y="4491834"/>
              <a:ext cx="45131" cy="44933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Vývojový diagram: ruční vstup 15"/>
            <p:cNvSpPr/>
            <p:nvPr/>
          </p:nvSpPr>
          <p:spPr>
            <a:xfrm flipH="1">
              <a:off x="2971650" y="4846546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ruční vstup 16"/>
            <p:cNvSpPr/>
            <p:nvPr/>
          </p:nvSpPr>
          <p:spPr>
            <a:xfrm flipH="1">
              <a:off x="2524998" y="4852748"/>
              <a:ext cx="205742" cy="102409"/>
            </a:xfrm>
            <a:prstGeom prst="flowChartManualInput">
              <a:avLst/>
            </a:prstGeom>
            <a:solidFill>
              <a:srgbClr val="B45608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2341342" y="296909"/>
            <a:ext cx="4677339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To nebyl správný pařez, Koblížek se už třese strachy! Klikni na muchomůrku a zkus to znovu, než Koblížek dozpívá svoji písničku.</a:t>
            </a:r>
            <a:endParaRPr lang="cs-CZ" sz="2400" dirty="0"/>
          </a:p>
        </p:txBody>
      </p:sp>
      <p:pic>
        <p:nvPicPr>
          <p:cNvPr id="32" name="Picture 4" descr="C:\Documents and Settings\Jana\Local Settings\Temporary Internet Files\Content.IE5\93K67UOX\MC900193270[1].wmf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892560"/>
            <a:ext cx="783760" cy="902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714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IQZRG32A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27995" y="1850483"/>
            <a:ext cx="2678435" cy="26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261439" y="846294"/>
            <a:ext cx="1283415" cy="1224136"/>
            <a:chOff x="611560" y="1844825"/>
            <a:chExt cx="1283415" cy="1224136"/>
          </a:xfrm>
        </p:grpSpPr>
        <p:pic>
          <p:nvPicPr>
            <p:cNvPr id="1027" name="Picture 3" descr="C:\Documents and Settings\Jana\Local Settings\Temporary Internet Files\Content.IE5\KJRJUKIT\MC90019337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1844825"/>
              <a:ext cx="1283415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1037243" y="2421103"/>
              <a:ext cx="43841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1</a:t>
              </a:r>
              <a:r>
                <a:rPr lang="cs-CZ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.</a:t>
              </a:r>
              <a:endParaRPr lang="cs-CZ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08547" y="2985869"/>
            <a:ext cx="1283415" cy="1224136"/>
            <a:chOff x="611560" y="1844825"/>
            <a:chExt cx="1283415" cy="1224136"/>
          </a:xfrm>
        </p:grpSpPr>
        <p:pic>
          <p:nvPicPr>
            <p:cNvPr id="23" name="Picture 3" descr="C:\Documents and Settings\Jana\Local Settings\Temporary Internet Files\Content.IE5\KJRJUKIT\MC90019337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1844825"/>
              <a:ext cx="1283415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1037243" y="2421103"/>
              <a:ext cx="43841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2</a:t>
              </a:r>
              <a:r>
                <a:rPr lang="cs-CZ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.</a:t>
              </a:r>
              <a:endParaRPr lang="cs-CZ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66754" y="5168125"/>
            <a:ext cx="1283415" cy="1224136"/>
            <a:chOff x="611560" y="1844825"/>
            <a:chExt cx="1283415" cy="1224136"/>
          </a:xfrm>
        </p:grpSpPr>
        <p:pic>
          <p:nvPicPr>
            <p:cNvPr id="26" name="Picture 3" descr="C:\Documents and Settings\Jana\Local Settings\Temporary Internet Files\Content.IE5\KJRJUKIT\MC90019337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1844825"/>
              <a:ext cx="1283415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1037243" y="2421103"/>
              <a:ext cx="43841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3</a:t>
              </a:r>
              <a:r>
                <a:rPr lang="cs-CZ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.</a:t>
              </a:r>
              <a:endParaRPr lang="cs-CZ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620220" y="5559347"/>
            <a:ext cx="1283415" cy="1224136"/>
            <a:chOff x="512738" y="2035399"/>
            <a:chExt cx="1283415" cy="1224136"/>
          </a:xfrm>
        </p:grpSpPr>
        <p:pic>
          <p:nvPicPr>
            <p:cNvPr id="29" name="Picture 3" descr="C:\Documents and Settings\Jana\Local Settings\Temporary Internet Files\Content.IE5\KJRJUKIT\MC90019337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738" y="2035399"/>
              <a:ext cx="1283415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993984" y="2606703"/>
              <a:ext cx="43841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4</a:t>
              </a:r>
              <a:r>
                <a:rPr lang="cs-CZ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.</a:t>
              </a:r>
              <a:endParaRPr lang="cs-CZ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7499806" y="846294"/>
            <a:ext cx="1283415" cy="1224136"/>
            <a:chOff x="611560" y="1979713"/>
            <a:chExt cx="1283415" cy="1224136"/>
          </a:xfrm>
        </p:grpSpPr>
        <p:pic>
          <p:nvPicPr>
            <p:cNvPr id="32" name="Picture 3" descr="C:\Documents and Settings\Jana\Local Settings\Temporary Internet Files\Content.IE5\KJRJUKIT\MC90019337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1979713"/>
              <a:ext cx="1283415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1037243" y="2526237"/>
              <a:ext cx="43841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7</a:t>
              </a:r>
              <a:r>
                <a:rPr lang="cs-CZ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.</a:t>
              </a:r>
              <a:endParaRPr lang="cs-CZ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7437445" y="5239785"/>
            <a:ext cx="1283415" cy="1224136"/>
            <a:chOff x="611560" y="1844825"/>
            <a:chExt cx="1283415" cy="1224136"/>
          </a:xfrm>
        </p:grpSpPr>
        <p:pic>
          <p:nvPicPr>
            <p:cNvPr id="35" name="Picture 3" descr="C:\Documents and Settings\Jana\Local Settings\Temporary Internet Files\Content.IE5\KJRJUKIT\MC90019337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1844825"/>
              <a:ext cx="1283415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1037243" y="2421103"/>
              <a:ext cx="43841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5</a:t>
              </a:r>
              <a:r>
                <a:rPr lang="cs-CZ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.</a:t>
              </a:r>
              <a:endParaRPr lang="cs-CZ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7534209" y="3000182"/>
            <a:ext cx="1283415" cy="1224136"/>
            <a:chOff x="544057" y="1952575"/>
            <a:chExt cx="1283415" cy="1224136"/>
          </a:xfrm>
        </p:grpSpPr>
        <p:pic>
          <p:nvPicPr>
            <p:cNvPr id="38" name="Picture 3" descr="C:\Documents and Settings\Jana\Local Settings\Temporary Internet Files\Content.IE5\KJRJUKIT\MC90019337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057" y="1952575"/>
              <a:ext cx="1283415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966557" y="2529940"/>
              <a:ext cx="43841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6</a:t>
              </a:r>
              <a:r>
                <a:rPr lang="cs-CZ" b="1" dirty="0" smtClean="0">
                  <a:ln>
                    <a:solidFill>
                      <a:schemeClr val="accent6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.</a:t>
              </a:r>
              <a:endParaRPr lang="cs-CZ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7299053" y="2390754"/>
            <a:ext cx="1728192" cy="1171393"/>
            <a:chOff x="2123728" y="3122200"/>
            <a:chExt cx="1728192" cy="1171393"/>
          </a:xfrm>
        </p:grpSpPr>
        <p:grpSp>
          <p:nvGrpSpPr>
            <p:cNvPr id="3" name="Skupina 2"/>
            <p:cNvGrpSpPr>
              <a:grpSpLocks noChangeAspect="1"/>
            </p:cNvGrpSpPr>
            <p:nvPr/>
          </p:nvGrpSpPr>
          <p:grpSpPr>
            <a:xfrm>
              <a:off x="2414177" y="3122200"/>
              <a:ext cx="952767" cy="1171393"/>
              <a:chOff x="1904482" y="2852936"/>
              <a:chExt cx="1733863" cy="2102221"/>
            </a:xfrm>
          </p:grpSpPr>
          <p:cxnSp>
            <p:nvCxnSpPr>
              <p:cNvPr id="4" name="Přímá spojnice 3"/>
              <p:cNvCxnSpPr>
                <a:endCxn id="14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Ovál 5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Vývojový diagram: spojnice 11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Vývojový diagram: spojnice 13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Vývojový diagram: ruční vstup 15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ývojový diagram: ruční vstup 16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" name="TextovéPole 20"/>
            <p:cNvSpPr txBox="1"/>
            <p:nvPr/>
          </p:nvSpPr>
          <p:spPr>
            <a:xfrm>
              <a:off x="2123728" y="3834374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v chaloupce</a:t>
              </a:r>
              <a:endParaRPr lang="cs-CZ" sz="2000" dirty="0"/>
            </a:p>
          </p:txBody>
        </p:sp>
      </p:grpSp>
      <p:sp>
        <p:nvSpPr>
          <p:cNvPr id="41" name="TextovéPole 40"/>
          <p:cNvSpPr txBox="1"/>
          <p:nvPr/>
        </p:nvSpPr>
        <p:spPr>
          <a:xfrm>
            <a:off x="3373307" y="482014"/>
            <a:ext cx="2733123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/>
              <a:t>KONTROLA</a:t>
            </a:r>
            <a:endParaRPr lang="cs-CZ" sz="4400" dirty="0"/>
          </a:p>
        </p:txBody>
      </p:sp>
      <p:grpSp>
        <p:nvGrpSpPr>
          <p:cNvPr id="45" name="Skupina 44"/>
          <p:cNvGrpSpPr/>
          <p:nvPr/>
        </p:nvGrpSpPr>
        <p:grpSpPr>
          <a:xfrm>
            <a:off x="109740" y="221425"/>
            <a:ext cx="1728192" cy="1171393"/>
            <a:chOff x="2123728" y="3122200"/>
            <a:chExt cx="1728192" cy="1171393"/>
          </a:xfrm>
        </p:grpSpPr>
        <p:grpSp>
          <p:nvGrpSpPr>
            <p:cNvPr id="46" name="Skupina 45"/>
            <p:cNvGrpSpPr>
              <a:grpSpLocks noChangeAspect="1"/>
            </p:cNvGrpSpPr>
            <p:nvPr/>
          </p:nvGrpSpPr>
          <p:grpSpPr>
            <a:xfrm>
              <a:off x="2414177" y="3122200"/>
              <a:ext cx="952767" cy="1171393"/>
              <a:chOff x="1904482" y="2852936"/>
              <a:chExt cx="1733863" cy="2102221"/>
            </a:xfrm>
          </p:grpSpPr>
          <p:cxnSp>
            <p:nvCxnSpPr>
              <p:cNvPr id="48" name="Přímá spojnice 47"/>
              <p:cNvCxnSpPr>
                <a:endCxn id="58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0" name="Ovál 49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Vývojový diagram: spojnice 50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Vývojový diagram: spojnice 51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Vývojový diagram: spojnice 52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Měsíc 53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Měsíc 54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6" name="Vývojový diagram: spojnice 55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7" name="Přímá spojnice 56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" name="Vývojový diagram: spojnice 57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9" name="Přímá spojnice 58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0" name="Vývojový diagram: ruční vstup 59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Vývojový diagram: ruční vstup 60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7" name="TextovéPole 46"/>
            <p:cNvSpPr txBox="1"/>
            <p:nvPr/>
          </p:nvSpPr>
          <p:spPr>
            <a:xfrm>
              <a:off x="2123728" y="3834374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medvěd</a:t>
              </a:r>
              <a:endParaRPr lang="cs-CZ" sz="2000" dirty="0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80098" y="2339988"/>
            <a:ext cx="1728192" cy="1171393"/>
            <a:chOff x="2123728" y="3122200"/>
            <a:chExt cx="1728192" cy="1171393"/>
          </a:xfrm>
        </p:grpSpPr>
        <p:grpSp>
          <p:nvGrpSpPr>
            <p:cNvPr id="63" name="Skupina 62"/>
            <p:cNvGrpSpPr>
              <a:grpSpLocks noChangeAspect="1"/>
            </p:cNvGrpSpPr>
            <p:nvPr/>
          </p:nvGrpSpPr>
          <p:grpSpPr>
            <a:xfrm>
              <a:off x="2414177" y="3122200"/>
              <a:ext cx="952767" cy="1171393"/>
              <a:chOff x="1904482" y="2852936"/>
              <a:chExt cx="1733863" cy="2102221"/>
            </a:xfrm>
          </p:grpSpPr>
          <p:cxnSp>
            <p:nvCxnSpPr>
              <p:cNvPr id="65" name="Přímá spojnice 64"/>
              <p:cNvCxnSpPr>
                <a:endCxn id="75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7" name="Ovál 66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Vývojový diagram: spojnice 67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Vývojový diagram: spojnice 68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Vývojový diagram: spojnice 69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Měsíc 70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Měsíc 71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73" name="Vývojový diagram: spojnice 72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4" name="Přímá spojnice 73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5" name="Vývojový diagram: spojnice 74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6" name="Přímá spojnice 75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7" name="Vývojový diagram: ruční vstup 76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Vývojový diagram: ruční vstup 77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4" name="TextovéPole 63"/>
            <p:cNvSpPr txBox="1"/>
            <p:nvPr/>
          </p:nvSpPr>
          <p:spPr>
            <a:xfrm>
              <a:off x="2123728" y="3834374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od dědečka</a:t>
              </a:r>
              <a:endParaRPr lang="cs-CZ" sz="2000" dirty="0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28362" y="4437112"/>
            <a:ext cx="1728192" cy="1171393"/>
            <a:chOff x="2123728" y="3122200"/>
            <a:chExt cx="1728192" cy="1171393"/>
          </a:xfrm>
        </p:grpSpPr>
        <p:grpSp>
          <p:nvGrpSpPr>
            <p:cNvPr id="80" name="Skupina 79"/>
            <p:cNvGrpSpPr>
              <a:grpSpLocks noChangeAspect="1"/>
            </p:cNvGrpSpPr>
            <p:nvPr/>
          </p:nvGrpSpPr>
          <p:grpSpPr>
            <a:xfrm>
              <a:off x="2414177" y="3122200"/>
              <a:ext cx="952767" cy="1171393"/>
              <a:chOff x="1904482" y="2852936"/>
              <a:chExt cx="1733863" cy="2102221"/>
            </a:xfrm>
          </p:grpSpPr>
          <p:cxnSp>
            <p:nvCxnSpPr>
              <p:cNvPr id="82" name="Přímá spojnice 81"/>
              <p:cNvCxnSpPr>
                <a:endCxn id="92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nice 82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4" name="Ovál 83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Vývojový diagram: spojnice 84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Vývojový diagram: spojnice 85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Vývojový diagram: spojnice 86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Měsíc 87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Měsíc 88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90" name="Vývojový diagram: spojnice 89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1" name="Přímá spojnice 90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2" name="Vývojový diagram: spojnice 91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3" name="Přímá spojnice 92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4" name="Vývojový diagram: ruční vstup 93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Vývojový diagram: ruční vstup 94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1" name="TextovéPole 80"/>
            <p:cNvSpPr txBox="1"/>
            <p:nvPr/>
          </p:nvSpPr>
          <p:spPr>
            <a:xfrm>
              <a:off x="2123728" y="3834374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vlkovi</a:t>
              </a:r>
              <a:endParaRPr lang="cs-CZ" sz="2000" dirty="0"/>
            </a:p>
          </p:txBody>
        </p:sp>
      </p:grpSp>
      <p:grpSp>
        <p:nvGrpSpPr>
          <p:cNvPr id="96" name="Skupina 95"/>
          <p:cNvGrpSpPr/>
          <p:nvPr/>
        </p:nvGrpSpPr>
        <p:grpSpPr>
          <a:xfrm>
            <a:off x="3496653" y="4857171"/>
            <a:ext cx="1728192" cy="1171393"/>
            <a:chOff x="2123728" y="3122200"/>
            <a:chExt cx="1728192" cy="1171393"/>
          </a:xfrm>
        </p:grpSpPr>
        <p:grpSp>
          <p:nvGrpSpPr>
            <p:cNvPr id="97" name="Skupina 96"/>
            <p:cNvGrpSpPr>
              <a:grpSpLocks noChangeAspect="1"/>
            </p:cNvGrpSpPr>
            <p:nvPr/>
          </p:nvGrpSpPr>
          <p:grpSpPr>
            <a:xfrm>
              <a:off x="2414177" y="3122200"/>
              <a:ext cx="952767" cy="1171393"/>
              <a:chOff x="1904482" y="2852936"/>
              <a:chExt cx="1733863" cy="2102221"/>
            </a:xfrm>
          </p:grpSpPr>
          <p:cxnSp>
            <p:nvCxnSpPr>
              <p:cNvPr id="99" name="Přímá spojnice 98"/>
              <p:cNvCxnSpPr>
                <a:endCxn id="109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nice 99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1" name="Ovál 100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Vývojový diagram: spojnice 101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Vývojový diagram: spojnice 102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Vývojový diagram: spojnice 103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5" name="Měsíc 104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Měsíc 105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7" name="Vývojový diagram: spojnice 106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8" name="Přímá spojnice 107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9" name="Vývojový diagram: spojnice 108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0" name="Přímá spojnice 109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1" name="Vývojový diagram: ruční vstup 110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2" name="Vývojový diagram: ruční vstup 111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8" name="TextovéPole 97"/>
            <p:cNvSpPr txBox="1"/>
            <p:nvPr/>
          </p:nvSpPr>
          <p:spPr>
            <a:xfrm>
              <a:off x="2123728" y="3834374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písničku</a:t>
              </a:r>
              <a:endParaRPr lang="cs-CZ" sz="2000" dirty="0"/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7297053" y="4557256"/>
            <a:ext cx="1728192" cy="1171393"/>
            <a:chOff x="2123728" y="3122200"/>
            <a:chExt cx="1728192" cy="1171393"/>
          </a:xfrm>
        </p:grpSpPr>
        <p:grpSp>
          <p:nvGrpSpPr>
            <p:cNvPr id="114" name="Skupina 113"/>
            <p:cNvGrpSpPr>
              <a:grpSpLocks noChangeAspect="1"/>
            </p:cNvGrpSpPr>
            <p:nvPr/>
          </p:nvGrpSpPr>
          <p:grpSpPr>
            <a:xfrm>
              <a:off x="2414177" y="3122200"/>
              <a:ext cx="952767" cy="1171393"/>
              <a:chOff x="1904482" y="2852936"/>
              <a:chExt cx="1733863" cy="2102221"/>
            </a:xfrm>
          </p:grpSpPr>
          <p:cxnSp>
            <p:nvCxnSpPr>
              <p:cNvPr id="116" name="Přímá spojnice 115"/>
              <p:cNvCxnSpPr>
                <a:endCxn id="126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nice 116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8" name="Ovál 117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Vývojový diagram: spojnice 118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0" name="Vývojový diagram: spojnice 119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1" name="Vývojový diagram: spojnice 120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2" name="Měsíc 121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Měsíc 122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4" name="Vývojový diagram: spojnice 123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5" name="Přímá spojnice 124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6" name="Vývojový diagram: spojnice 125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7" name="Přímá spojnice 126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8" name="Vývojový diagram: ruční vstup 127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9" name="Vývojový diagram: ruční vstup 128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5" name="TextovéPole 114"/>
            <p:cNvSpPr txBox="1"/>
            <p:nvPr/>
          </p:nvSpPr>
          <p:spPr>
            <a:xfrm>
              <a:off x="2123728" y="3834374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babičko!</a:t>
              </a:r>
              <a:endParaRPr lang="cs-CZ" sz="2000" dirty="0"/>
            </a:p>
          </p:txBody>
        </p:sp>
      </p:grpSp>
      <p:grpSp>
        <p:nvGrpSpPr>
          <p:cNvPr id="130" name="Skupina 129"/>
          <p:cNvGrpSpPr/>
          <p:nvPr/>
        </p:nvGrpSpPr>
        <p:grpSpPr>
          <a:xfrm>
            <a:off x="7334917" y="243535"/>
            <a:ext cx="1728192" cy="1171393"/>
            <a:chOff x="2123728" y="3122200"/>
            <a:chExt cx="1728192" cy="1171393"/>
          </a:xfrm>
        </p:grpSpPr>
        <p:grpSp>
          <p:nvGrpSpPr>
            <p:cNvPr id="131" name="Skupina 130"/>
            <p:cNvGrpSpPr>
              <a:grpSpLocks noChangeAspect="1"/>
            </p:cNvGrpSpPr>
            <p:nvPr/>
          </p:nvGrpSpPr>
          <p:grpSpPr>
            <a:xfrm>
              <a:off x="2414177" y="3122200"/>
              <a:ext cx="952767" cy="1171393"/>
              <a:chOff x="1904482" y="2852936"/>
              <a:chExt cx="1733863" cy="2102221"/>
            </a:xfrm>
          </p:grpSpPr>
          <p:cxnSp>
            <p:nvCxnSpPr>
              <p:cNvPr id="133" name="Přímá spojnice 132"/>
              <p:cNvCxnSpPr>
                <a:endCxn id="143" idx="5"/>
              </p:cNvCxnSpPr>
              <p:nvPr/>
            </p:nvCxnSpPr>
            <p:spPr>
              <a:xfrm>
                <a:off x="3347864" y="3714008"/>
                <a:ext cx="276369" cy="51468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 flipH="1">
                <a:off x="2552554" y="4452392"/>
                <a:ext cx="72008" cy="48877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5" name="Ovál 134"/>
              <p:cNvSpPr/>
              <p:nvPr/>
            </p:nvSpPr>
            <p:spPr>
              <a:xfrm>
                <a:off x="1904482" y="2852936"/>
                <a:ext cx="1584176" cy="1707468"/>
              </a:xfrm>
              <a:prstGeom prst="ellipse">
                <a:avLst/>
              </a:prstGeom>
              <a:solidFill>
                <a:srgbClr val="B45608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6" name="Vývojový diagram: spojnice 135"/>
              <p:cNvSpPr/>
              <p:nvPr/>
            </p:nvSpPr>
            <p:spPr>
              <a:xfrm>
                <a:off x="2624562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7" name="Vývojový diagram: spojnice 136"/>
              <p:cNvSpPr/>
              <p:nvPr/>
            </p:nvSpPr>
            <p:spPr>
              <a:xfrm>
                <a:off x="3002513" y="3349764"/>
                <a:ext cx="144016" cy="155224"/>
              </a:xfrm>
              <a:prstGeom prst="flowChartConnector">
                <a:avLst/>
              </a:prstGeom>
              <a:solidFill>
                <a:schemeClr val="tx1"/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8" name="Vývojový diagram: spojnice 137"/>
              <p:cNvSpPr/>
              <p:nvPr/>
            </p:nvSpPr>
            <p:spPr>
              <a:xfrm>
                <a:off x="2795558" y="3550610"/>
                <a:ext cx="197828" cy="119666"/>
              </a:xfrm>
              <a:prstGeom prst="flowChartConnector">
                <a:avLst/>
              </a:prstGeom>
              <a:solidFill>
                <a:schemeClr val="accent6">
                  <a:lumMod val="75000"/>
                </a:schemeClr>
              </a:solidFill>
              <a:ln w="63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9" name="Měsíc 138"/>
              <p:cNvSpPr>
                <a:spLocks noChangeAspect="1"/>
              </p:cNvSpPr>
              <p:nvPr/>
            </p:nvSpPr>
            <p:spPr>
              <a:xfrm rot="15994668">
                <a:off x="2814441" y="3741411"/>
                <a:ext cx="160061" cy="305897"/>
              </a:xfrm>
              <a:prstGeom prst="moon">
                <a:avLst>
                  <a:gd name="adj" fmla="val 0"/>
                </a:avLst>
              </a:prstGeom>
              <a:solidFill>
                <a:schemeClr val="accent6">
                  <a:lumMod val="75000"/>
                </a:schemeClr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0" name="Měsíc 139"/>
              <p:cNvSpPr/>
              <p:nvPr/>
            </p:nvSpPr>
            <p:spPr>
              <a:xfrm>
                <a:off x="2076544" y="2910372"/>
                <a:ext cx="400023" cy="1610274"/>
              </a:xfrm>
              <a:prstGeom prst="moon">
                <a:avLst>
                  <a:gd name="adj" fmla="val 42626"/>
                </a:avLst>
              </a:prstGeom>
              <a:solidFill>
                <a:srgbClr val="FFCC00"/>
              </a:solidFill>
              <a:ln w="3175">
                <a:solidFill>
                  <a:srgbClr val="B45608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41" name="Vývojový diagram: spojnice 140"/>
              <p:cNvSpPr/>
              <p:nvPr/>
            </p:nvSpPr>
            <p:spPr>
              <a:xfrm>
                <a:off x="2016445" y="4400666"/>
                <a:ext cx="86599" cy="91168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2" name="Přímá spojnice 141"/>
              <p:cNvCxnSpPr/>
              <p:nvPr/>
            </p:nvCxnSpPr>
            <p:spPr>
              <a:xfrm flipH="1">
                <a:off x="2076544" y="3836701"/>
                <a:ext cx="192150" cy="58865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3" name="Vývojový diagram: spojnice 142"/>
              <p:cNvSpPr/>
              <p:nvPr/>
            </p:nvSpPr>
            <p:spPr>
              <a:xfrm>
                <a:off x="3541979" y="4136503"/>
                <a:ext cx="96366" cy="108012"/>
              </a:xfrm>
              <a:prstGeom prst="flowChartConnector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4" name="Přímá spojnice 143"/>
              <p:cNvCxnSpPr/>
              <p:nvPr/>
            </p:nvCxnSpPr>
            <p:spPr>
              <a:xfrm>
                <a:off x="2991115" y="4491834"/>
                <a:ext cx="45131" cy="44933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5" name="Vývojový diagram: ruční vstup 144"/>
              <p:cNvSpPr/>
              <p:nvPr/>
            </p:nvSpPr>
            <p:spPr>
              <a:xfrm flipH="1">
                <a:off x="2971650" y="4846546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6" name="Vývojový diagram: ruční vstup 145"/>
              <p:cNvSpPr/>
              <p:nvPr/>
            </p:nvSpPr>
            <p:spPr>
              <a:xfrm flipH="1">
                <a:off x="2524998" y="4852748"/>
                <a:ext cx="205742" cy="102409"/>
              </a:xfrm>
              <a:prstGeom prst="flowChartManualInput">
                <a:avLst/>
              </a:prstGeom>
              <a:solidFill>
                <a:srgbClr val="B45608"/>
              </a:solidFill>
              <a:ln w="31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2" name="TextovéPole 131"/>
            <p:cNvSpPr txBox="1"/>
            <p:nvPr/>
          </p:nvSpPr>
          <p:spPr>
            <a:xfrm>
              <a:off x="2123728" y="3834374"/>
              <a:ext cx="1728192" cy="40011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lesem</a:t>
              </a:r>
              <a:endParaRPr lang="cs-CZ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56713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Jana\Local Settings\Temporary Internet Files\Content.IE5\KJRJUKIT\MC900124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79" y="0"/>
            <a:ext cx="720064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2492896"/>
            <a:ext cx="34563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atin typeface="Algerian" pitchFamily="82" charset="0"/>
              </a:rPr>
              <a:t>Konec</a:t>
            </a:r>
            <a:endParaRPr lang="cs-CZ" sz="6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4958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</a:t>
            </a:r>
            <a:r>
              <a:rPr lang="cs-CZ" sz="2700" dirty="0" smtClean="0"/>
              <a:t>office.microsoft.com/cs-cz/images</a:t>
            </a:r>
            <a:r>
              <a:rPr lang="cs-CZ" sz="27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985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874</Words>
  <Application>Microsoft Office PowerPoint</Application>
  <PresentationFormat>Předvádění na obrazovce (4:3)</PresentationFormat>
  <Paragraphs>193</Paragraphs>
  <Slides>27</Slides>
  <Notes>17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Anotace</vt:lpstr>
      <vt:lpstr>Pády s  Koblížkem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09_Pády s Koblížkem</dc:title>
  <dc:creator/>
  <dc:description>ZŠ Hnátnice</dc:description>
  <cp:lastModifiedBy/>
  <cp:revision>1</cp:revision>
  <dcterms:created xsi:type="dcterms:W3CDTF">2011-10-31T19:15:55Z</dcterms:created>
  <dcterms:modified xsi:type="dcterms:W3CDTF">2012-03-12T14:27:59Z</dcterms:modified>
</cp:coreProperties>
</file>