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5"/>
  </p:notesMasterIdLst>
  <p:sldIdLst>
    <p:sldId id="273" r:id="rId2"/>
    <p:sldId id="274" r:id="rId3"/>
    <p:sldId id="260" r:id="rId4"/>
    <p:sldId id="261" r:id="rId5"/>
    <p:sldId id="263" r:id="rId6"/>
    <p:sldId id="262" r:id="rId7"/>
    <p:sldId id="264" r:id="rId8"/>
    <p:sldId id="265" r:id="rId9"/>
    <p:sldId id="267" r:id="rId10"/>
    <p:sldId id="270" r:id="rId11"/>
    <p:sldId id="271" r:id="rId12"/>
    <p:sldId id="272" r:id="rId13"/>
    <p:sldId id="27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F30BE8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VY_32_INOVACE_10_Druhy vět z pohádky do pohádky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</a:t>
          </a:r>
          <a:r>
            <a:rPr lang="cs-CZ" sz="2000" smtClean="0"/>
            <a:t>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Jana </a:t>
          </a:r>
          <a:r>
            <a:rPr lang="cs-CZ" sz="2000" dirty="0" err="1" smtClean="0"/>
            <a:t>Hofrichterová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Český jazyk pro 2. a 3. </a:t>
          </a:r>
          <a:r>
            <a:rPr lang="cs-CZ" sz="2000" smtClean="0"/>
            <a:t>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</a:t>
          </a:r>
          <a:r>
            <a:rPr lang="cs-CZ" sz="2000" dirty="0" smtClean="0"/>
            <a:t>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DATUM: 12. 11. 2011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  <dgm:t>
        <a:bodyPr/>
        <a:lstStyle/>
        <a:p>
          <a:endParaRPr lang="cs-CZ"/>
        </a:p>
      </dgm:t>
    </dgm:pt>
    <dgm:pt modelId="{D5EA2712-68D0-4098-BDE6-B295C6AB6119}" type="pres">
      <dgm:prSet presAssocID="{4865AC3F-78E2-43BA-A56B-7C465B8FCF11}" presName="circle2" presStyleLbl="node1" presStyleIdx="1" presStyleCnt="7"/>
      <dgm:spPr/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  <dgm:t>
        <a:bodyPr/>
        <a:lstStyle/>
        <a:p>
          <a:endParaRPr lang="cs-CZ"/>
        </a:p>
      </dgm:t>
    </dgm:pt>
    <dgm:pt modelId="{69684AB7-5B8D-45A5-BC2F-6AF80EB883EF}" type="pres">
      <dgm:prSet presAssocID="{D1B46980-6531-4606-95E6-44980827E919}" presName="circle3" presStyleLbl="node1" presStyleIdx="2" presStyleCnt="7"/>
      <dgm:spPr/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  <dgm:t>
        <a:bodyPr/>
        <a:lstStyle/>
        <a:p>
          <a:endParaRPr lang="cs-CZ"/>
        </a:p>
      </dgm:t>
    </dgm:pt>
    <dgm:pt modelId="{0C4087F0-2DA9-4805-A823-C8C5404FEF67}" type="pres">
      <dgm:prSet presAssocID="{B651F6E3-6281-48DB-9319-2AEAFDAE7572}" presName="circle4" presStyleLbl="node1" presStyleIdx="3" presStyleCnt="7"/>
      <dgm:spPr/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  <dgm:t>
        <a:bodyPr/>
        <a:lstStyle/>
        <a:p>
          <a:endParaRPr lang="cs-CZ"/>
        </a:p>
      </dgm:t>
    </dgm:pt>
    <dgm:pt modelId="{19974A4C-782A-40F8-BDC1-A903A52CB5DC}" type="pres">
      <dgm:prSet presAssocID="{D8197B8C-B260-4A16-BDF4-0947B075E274}" presName="circle5" presStyleLbl="node1" presStyleIdx="4" presStyleCnt="7"/>
      <dgm:spPr/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  <dgm:t>
        <a:bodyPr/>
        <a:lstStyle/>
        <a:p>
          <a:endParaRPr lang="cs-CZ"/>
        </a:p>
      </dgm:t>
    </dgm:pt>
    <dgm:pt modelId="{EB210E99-FECE-49F2-86FD-20F903E541DE}" type="pres">
      <dgm:prSet presAssocID="{4C35D32F-0EAB-4CD7-82EE-45574DC2A586}" presName="circle6" presStyleLbl="node1" presStyleIdx="5" presStyleCnt="7"/>
      <dgm:spPr/>
      <dgm:t>
        <a:bodyPr/>
        <a:lstStyle/>
        <a:p>
          <a:endParaRPr lang="cs-CZ"/>
        </a:p>
      </dgm:t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  <dgm:t>
        <a:bodyPr/>
        <a:lstStyle/>
        <a:p>
          <a:endParaRPr lang="cs-CZ"/>
        </a:p>
      </dgm:t>
    </dgm:pt>
    <dgm:pt modelId="{8EB502EF-CA4F-4140-AFB6-D26D41E73615}" type="pres">
      <dgm:prSet presAssocID="{D05761FA-3C71-4DD0-9183-7C99EBE53F4B}" presName="circle7" presStyleLbl="node1" presStyleIdx="6" presStyleCnt="7"/>
      <dgm:spPr/>
      <dgm:t>
        <a:bodyPr/>
        <a:lstStyle/>
        <a:p>
          <a:endParaRPr lang="cs-CZ"/>
        </a:p>
      </dgm:t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22D2078-A102-499E-BEE4-BCBCD9B1B913}" type="presOf" srcId="{4865AC3F-78E2-43BA-A56B-7C465B8FCF11}" destId="{FC425D1D-3DF2-408E-A4F8-250CA94A450A}" srcOrd="1" destOrd="0" presId="urn:microsoft.com/office/officeart/2005/8/layout/target3"/>
    <dgm:cxn modelId="{108EE7DB-CA91-4847-8064-D83C676AB6C9}" type="presOf" srcId="{4865AC3F-78E2-43BA-A56B-7C465B8FCF11}" destId="{54F8D70D-FB57-4298-A600-D8F61B2A354A}" srcOrd="0" destOrd="0" presId="urn:microsoft.com/office/officeart/2005/8/layout/target3"/>
    <dgm:cxn modelId="{A64CFD0B-990E-4DA3-BD4E-822546E1E7BF}" type="presOf" srcId="{D05761FA-3C71-4DD0-9183-7C99EBE53F4B}" destId="{23526C68-77CF-4757-B0E2-EC80EC09B19D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473FB23A-DCAB-45D2-B2DF-FAEC6FCBDD76}" type="presOf" srcId="{757F3AB3-0718-4624-B441-E567A8F0AB56}" destId="{333A1088-737F-45CB-B68E-254E46348037}" srcOrd="0" destOrd="0" presId="urn:microsoft.com/office/officeart/2005/8/layout/target3"/>
    <dgm:cxn modelId="{A56F7237-BB86-44F7-BD7F-78CB81FAFC69}" type="presOf" srcId="{D1B46980-6531-4606-95E6-44980827E919}" destId="{004736B2-18D3-4D6D-AA18-DF3F81E9E312}" srcOrd="0" destOrd="0" presId="urn:microsoft.com/office/officeart/2005/8/layout/target3"/>
    <dgm:cxn modelId="{C9278EAE-7E80-46C1-A75D-C44197F5CC32}" type="presOf" srcId="{D8197B8C-B260-4A16-BDF4-0947B075E274}" destId="{0F7944D4-5DCA-4B9E-A896-D52854246E44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B79E7AED-F66D-447F-B5AA-F2B676D6330C}" type="presOf" srcId="{D1D4F407-5343-4D3F-B5B9-D407B03CAEB4}" destId="{D005CE8C-CC26-4C3E-AC11-E15060ECD759}" srcOrd="0" destOrd="0" presId="urn:microsoft.com/office/officeart/2005/8/layout/target3"/>
    <dgm:cxn modelId="{D389133A-9D5F-4F0A-AB2E-EE0684C48291}" type="presOf" srcId="{4C35D32F-0EAB-4CD7-82EE-45574DC2A586}" destId="{2463512F-938D-4E07-9D5C-7B2E99ABD39E}" srcOrd="0" destOrd="0" presId="urn:microsoft.com/office/officeart/2005/8/layout/target3"/>
    <dgm:cxn modelId="{FFFF63AE-20D9-47D3-957F-961D02A3F085}" type="presOf" srcId="{D1B46980-6531-4606-95E6-44980827E919}" destId="{2CDFEC33-8C2A-49C6-B23B-FA3577B1DCE9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BDAEF9D7-CA56-4DFC-959B-B6F04B1E335A}" type="presOf" srcId="{B651F6E3-6281-48DB-9319-2AEAFDAE7572}" destId="{70A198DD-41D2-4313-8B5B-1CF1BCF383FB}" srcOrd="1" destOrd="0" presId="urn:microsoft.com/office/officeart/2005/8/layout/target3"/>
    <dgm:cxn modelId="{1F751459-4DA9-417A-B307-0185A08C5BF7}" type="presOf" srcId="{4C35D32F-0EAB-4CD7-82EE-45574DC2A586}" destId="{A02C1AC3-4F1B-47BC-9A88-D00EAE61D85A}" srcOrd="1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51CC7EFC-E3A1-41DC-9661-AD5AAD4D2158}" type="presOf" srcId="{D8197B8C-B260-4A16-BDF4-0947B075E274}" destId="{5C0D1B75-263C-4468-B985-565C95B9422B}" srcOrd="1" destOrd="0" presId="urn:microsoft.com/office/officeart/2005/8/layout/target3"/>
    <dgm:cxn modelId="{A5D0222C-5C72-4FCD-9ACD-AC8BE8ED9485}" type="presOf" srcId="{D05761FA-3C71-4DD0-9183-7C99EBE53F4B}" destId="{6204D4B4-078C-4ACF-B823-77A728483A32}" srcOrd="0" destOrd="0" presId="urn:microsoft.com/office/officeart/2005/8/layout/target3"/>
    <dgm:cxn modelId="{FAFC7812-9D61-43DC-8970-95BD4AC29ECB}" type="presOf" srcId="{D1D4F407-5343-4D3F-B5B9-D407B03CAEB4}" destId="{AED2198E-93D5-4001-81B4-73124B309672}" srcOrd="1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F45F3493-3408-4395-B690-AD68A7A2E880}" type="presOf" srcId="{B651F6E3-6281-48DB-9319-2AEAFDAE7572}" destId="{7145B55B-1B24-4B93-A1D4-B8021E4AC78C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42540E59-F17D-4724-AA78-1CC3654AAC85}" type="presParOf" srcId="{333A1088-737F-45CB-B68E-254E46348037}" destId="{F5ABB229-8D3B-4694-996A-96F23CF14429}" srcOrd="0" destOrd="0" presId="urn:microsoft.com/office/officeart/2005/8/layout/target3"/>
    <dgm:cxn modelId="{CC8A1B2A-BED0-445B-903D-F27C1A2422D8}" type="presParOf" srcId="{333A1088-737F-45CB-B68E-254E46348037}" destId="{F41139FD-01EE-4571-8B17-4FB00FC51163}" srcOrd="1" destOrd="0" presId="urn:microsoft.com/office/officeart/2005/8/layout/target3"/>
    <dgm:cxn modelId="{8016E6CF-0BDA-4FB4-94B9-D269ADAA7E3F}" type="presParOf" srcId="{333A1088-737F-45CB-B68E-254E46348037}" destId="{D005CE8C-CC26-4C3E-AC11-E15060ECD759}" srcOrd="2" destOrd="0" presId="urn:microsoft.com/office/officeart/2005/8/layout/target3"/>
    <dgm:cxn modelId="{CFC73A77-CF8F-4F67-9FCA-1C3AE9514357}" type="presParOf" srcId="{333A1088-737F-45CB-B68E-254E46348037}" destId="{E2699407-A48D-4333-A645-7FA48F1FE3B7}" srcOrd="3" destOrd="0" presId="urn:microsoft.com/office/officeart/2005/8/layout/target3"/>
    <dgm:cxn modelId="{CB3DCCE5-CBFC-446D-A737-25D0500B3A25}" type="presParOf" srcId="{333A1088-737F-45CB-B68E-254E46348037}" destId="{D5EA2712-68D0-4098-BDE6-B295C6AB6119}" srcOrd="4" destOrd="0" presId="urn:microsoft.com/office/officeart/2005/8/layout/target3"/>
    <dgm:cxn modelId="{69CAE04A-D09B-4D4F-A188-5DD83D074B31}" type="presParOf" srcId="{333A1088-737F-45CB-B68E-254E46348037}" destId="{54F8D70D-FB57-4298-A600-D8F61B2A354A}" srcOrd="5" destOrd="0" presId="urn:microsoft.com/office/officeart/2005/8/layout/target3"/>
    <dgm:cxn modelId="{6C56B3AE-90E7-4C5C-A394-D807F3A616D3}" type="presParOf" srcId="{333A1088-737F-45CB-B68E-254E46348037}" destId="{C616B022-AA0C-4D3B-BDBF-093D86622E86}" srcOrd="6" destOrd="0" presId="urn:microsoft.com/office/officeart/2005/8/layout/target3"/>
    <dgm:cxn modelId="{4AF6C088-D107-44D5-B23F-6CD2AC0D4311}" type="presParOf" srcId="{333A1088-737F-45CB-B68E-254E46348037}" destId="{69684AB7-5B8D-45A5-BC2F-6AF80EB883EF}" srcOrd="7" destOrd="0" presId="urn:microsoft.com/office/officeart/2005/8/layout/target3"/>
    <dgm:cxn modelId="{2F1E5384-FD02-4F83-8415-F84CB497A9E7}" type="presParOf" srcId="{333A1088-737F-45CB-B68E-254E46348037}" destId="{004736B2-18D3-4D6D-AA18-DF3F81E9E312}" srcOrd="8" destOrd="0" presId="urn:microsoft.com/office/officeart/2005/8/layout/target3"/>
    <dgm:cxn modelId="{DD020DC5-C18D-4480-8C48-553F12B98DE3}" type="presParOf" srcId="{333A1088-737F-45CB-B68E-254E46348037}" destId="{9CCAD005-8609-4003-9C1F-3AFC293FB9F9}" srcOrd="9" destOrd="0" presId="urn:microsoft.com/office/officeart/2005/8/layout/target3"/>
    <dgm:cxn modelId="{D6656A8F-7493-4315-B0DB-251932E752A4}" type="presParOf" srcId="{333A1088-737F-45CB-B68E-254E46348037}" destId="{0C4087F0-2DA9-4805-A823-C8C5404FEF67}" srcOrd="10" destOrd="0" presId="urn:microsoft.com/office/officeart/2005/8/layout/target3"/>
    <dgm:cxn modelId="{825D83E1-6D38-42FB-8899-CA796E322CAD}" type="presParOf" srcId="{333A1088-737F-45CB-B68E-254E46348037}" destId="{7145B55B-1B24-4B93-A1D4-B8021E4AC78C}" srcOrd="11" destOrd="0" presId="urn:microsoft.com/office/officeart/2005/8/layout/target3"/>
    <dgm:cxn modelId="{D0FD5BBE-759B-4BBB-B9B2-28DB5CF517D6}" type="presParOf" srcId="{333A1088-737F-45CB-B68E-254E46348037}" destId="{6919BCDB-3A39-4371-A415-42187620F612}" srcOrd="12" destOrd="0" presId="urn:microsoft.com/office/officeart/2005/8/layout/target3"/>
    <dgm:cxn modelId="{49B9291C-25B9-41CC-9F26-D579D107784B}" type="presParOf" srcId="{333A1088-737F-45CB-B68E-254E46348037}" destId="{19974A4C-782A-40F8-BDC1-A903A52CB5DC}" srcOrd="13" destOrd="0" presId="urn:microsoft.com/office/officeart/2005/8/layout/target3"/>
    <dgm:cxn modelId="{B189798C-F214-45FE-920E-AAB0056733F7}" type="presParOf" srcId="{333A1088-737F-45CB-B68E-254E46348037}" destId="{0F7944D4-5DCA-4B9E-A896-D52854246E44}" srcOrd="14" destOrd="0" presId="urn:microsoft.com/office/officeart/2005/8/layout/target3"/>
    <dgm:cxn modelId="{6CC944E5-A960-4A02-AF60-5CFE75F6392E}" type="presParOf" srcId="{333A1088-737F-45CB-B68E-254E46348037}" destId="{DFC55A8B-2DFD-41AE-A307-96A1D2E66396}" srcOrd="15" destOrd="0" presId="urn:microsoft.com/office/officeart/2005/8/layout/target3"/>
    <dgm:cxn modelId="{DECE38AD-C688-422E-B869-65F7CDA313BC}" type="presParOf" srcId="{333A1088-737F-45CB-B68E-254E46348037}" destId="{EB210E99-FECE-49F2-86FD-20F903E541DE}" srcOrd="16" destOrd="0" presId="urn:microsoft.com/office/officeart/2005/8/layout/target3"/>
    <dgm:cxn modelId="{E82638EF-7C52-4AA4-B65B-A5022787D163}" type="presParOf" srcId="{333A1088-737F-45CB-B68E-254E46348037}" destId="{2463512F-938D-4E07-9D5C-7B2E99ABD39E}" srcOrd="17" destOrd="0" presId="urn:microsoft.com/office/officeart/2005/8/layout/target3"/>
    <dgm:cxn modelId="{E28FFB02-3F52-4B21-8CD2-D6D318227A39}" type="presParOf" srcId="{333A1088-737F-45CB-B68E-254E46348037}" destId="{59FE3E3B-A92F-4A98-9A20-76394874AFA6}" srcOrd="18" destOrd="0" presId="urn:microsoft.com/office/officeart/2005/8/layout/target3"/>
    <dgm:cxn modelId="{C1A68E9C-2A4B-4C54-B059-2AC05E633355}" type="presParOf" srcId="{333A1088-737F-45CB-B68E-254E46348037}" destId="{8EB502EF-CA4F-4140-AFB6-D26D41E73615}" srcOrd="19" destOrd="0" presId="urn:microsoft.com/office/officeart/2005/8/layout/target3"/>
    <dgm:cxn modelId="{2AF496D4-D55F-4779-8875-7A7835552340}" type="presParOf" srcId="{333A1088-737F-45CB-B68E-254E46348037}" destId="{6204D4B4-078C-4ACF-B823-77A728483A32}" srcOrd="20" destOrd="0" presId="urn:microsoft.com/office/officeart/2005/8/layout/target3"/>
    <dgm:cxn modelId="{388A9C81-2623-4FEF-A3F4-C3F6F467153F}" type="presParOf" srcId="{333A1088-737F-45CB-B68E-254E46348037}" destId="{AED2198E-93D5-4001-81B4-73124B309672}" srcOrd="21" destOrd="0" presId="urn:microsoft.com/office/officeart/2005/8/layout/target3"/>
    <dgm:cxn modelId="{8553E222-1EE2-4397-AC88-8EF3E9171F89}" type="presParOf" srcId="{333A1088-737F-45CB-B68E-254E46348037}" destId="{FC425D1D-3DF2-408E-A4F8-250CA94A450A}" srcOrd="22" destOrd="0" presId="urn:microsoft.com/office/officeart/2005/8/layout/target3"/>
    <dgm:cxn modelId="{22C4A41A-BD43-4CA6-BFA7-7D76712CF7B4}" type="presParOf" srcId="{333A1088-737F-45CB-B68E-254E46348037}" destId="{2CDFEC33-8C2A-49C6-B23B-FA3577B1DCE9}" srcOrd="23" destOrd="0" presId="urn:microsoft.com/office/officeart/2005/8/layout/target3"/>
    <dgm:cxn modelId="{86FF782B-E159-44E1-96F6-1905E0456DC3}" type="presParOf" srcId="{333A1088-737F-45CB-B68E-254E46348037}" destId="{70A198DD-41D2-4313-8B5B-1CF1BCF383FB}" srcOrd="24" destOrd="0" presId="urn:microsoft.com/office/officeart/2005/8/layout/target3"/>
    <dgm:cxn modelId="{7E8EEF03-55AA-4BCC-BEEF-FD10C35E7801}" type="presParOf" srcId="{333A1088-737F-45CB-B68E-254E46348037}" destId="{5C0D1B75-263C-4468-B985-565C95B9422B}" srcOrd="25" destOrd="0" presId="urn:microsoft.com/office/officeart/2005/8/layout/target3"/>
    <dgm:cxn modelId="{A12000BE-C5E5-46B3-9939-92FCF972DC7B}" type="presParOf" srcId="{333A1088-737F-45CB-B68E-254E46348037}" destId="{A02C1AC3-4F1B-47BC-9A88-D00EAE61D85A}" srcOrd="26" destOrd="0" presId="urn:microsoft.com/office/officeart/2005/8/layout/target3"/>
    <dgm:cxn modelId="{5C2AF9FB-DF20-48F9-A780-739AA284BEA6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168351" cy="316835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67484" y="0"/>
          <a:ext cx="6840760" cy="316835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</a:t>
          </a:r>
          <a:r>
            <a:rPr lang="cs-CZ" sz="2000" kern="1200" smtClean="0"/>
            <a:t>okres Ústí nad Orlicí</a:t>
          </a:r>
          <a:endParaRPr lang="cs-CZ" sz="2000" kern="1200" dirty="0"/>
        </a:p>
      </dsp:txBody>
      <dsp:txXfrm>
        <a:off x="1567484" y="0"/>
        <a:ext cx="6840760" cy="316834"/>
      </dsp:txXfrm>
    </dsp:sp>
    <dsp:sp modelId="{D5EA2712-68D0-4098-BDE6-B295C6AB6119}">
      <dsp:nvSpPr>
        <dsp:cNvPr id="0" name=""/>
        <dsp:cNvSpPr/>
      </dsp:nvSpPr>
      <dsp:spPr>
        <a:xfrm>
          <a:off x="237626" y="316834"/>
          <a:ext cx="2693099" cy="269309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1655646"/>
                <a:satOff val="6635"/>
                <a:lumOff val="1438"/>
                <a:alphaOff val="0"/>
                <a:shade val="51000"/>
                <a:satMod val="130000"/>
              </a:schemeClr>
            </a:gs>
            <a:gs pos="80000">
              <a:schemeClr val="accent5">
                <a:hueOff val="-1655646"/>
                <a:satOff val="6635"/>
                <a:lumOff val="1438"/>
                <a:alphaOff val="0"/>
                <a:shade val="93000"/>
                <a:satMod val="130000"/>
              </a:schemeClr>
            </a:gs>
            <a:gs pos="100000">
              <a:schemeClr val="accent5">
                <a:hueOff val="-1655646"/>
                <a:satOff val="6635"/>
                <a:lumOff val="143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584175" y="316834"/>
          <a:ext cx="6840760" cy="26930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1655646"/>
              <a:satOff val="6635"/>
              <a:lumOff val="143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DATUM: 12. 11. 2011</a:t>
          </a:r>
          <a:endParaRPr lang="cs-CZ" sz="2000" kern="1200" dirty="0"/>
        </a:p>
      </dsp:txBody>
      <dsp:txXfrm>
        <a:off x="1584175" y="316834"/>
        <a:ext cx="6840760" cy="316834"/>
      </dsp:txXfrm>
    </dsp:sp>
    <dsp:sp modelId="{69684AB7-5B8D-45A5-BC2F-6AF80EB883EF}">
      <dsp:nvSpPr>
        <dsp:cNvPr id="0" name=""/>
        <dsp:cNvSpPr/>
      </dsp:nvSpPr>
      <dsp:spPr>
        <a:xfrm>
          <a:off x="475252" y="633669"/>
          <a:ext cx="2217847" cy="22178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shade val="51000"/>
                <a:satMod val="130000"/>
              </a:schemeClr>
            </a:gs>
            <a:gs pos="80000">
              <a:schemeClr val="accent5">
                <a:hueOff val="-3311292"/>
                <a:satOff val="13270"/>
                <a:lumOff val="2876"/>
                <a:alphaOff val="0"/>
                <a:shade val="93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584175" y="633669"/>
          <a:ext cx="6840760" cy="22178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3311292"/>
              <a:satOff val="13270"/>
              <a:lumOff val="287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Jana </a:t>
          </a:r>
          <a:r>
            <a:rPr lang="cs-CZ" sz="2000" kern="1200" dirty="0" err="1" smtClean="0"/>
            <a:t>Hofrichterová</a:t>
          </a:r>
          <a:endParaRPr lang="cs-CZ" sz="2000" kern="1200" dirty="0"/>
        </a:p>
      </dsp:txBody>
      <dsp:txXfrm>
        <a:off x="1584175" y="633669"/>
        <a:ext cx="6840760" cy="316834"/>
      </dsp:txXfrm>
    </dsp:sp>
    <dsp:sp modelId="{0C4087F0-2DA9-4805-A823-C8C5404FEF67}">
      <dsp:nvSpPr>
        <dsp:cNvPr id="0" name=""/>
        <dsp:cNvSpPr/>
      </dsp:nvSpPr>
      <dsp:spPr>
        <a:xfrm>
          <a:off x="712878" y="950504"/>
          <a:ext cx="1742595" cy="174259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shade val="51000"/>
                <a:satMod val="130000"/>
              </a:schemeClr>
            </a:gs>
            <a:gs pos="80000">
              <a:schemeClr val="accent5">
                <a:hueOff val="-4966938"/>
                <a:satOff val="19906"/>
                <a:lumOff val="4314"/>
                <a:alphaOff val="0"/>
                <a:shade val="93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584175" y="950504"/>
          <a:ext cx="6840760" cy="174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VY_32_INOVACE_10_Druhy vět z pohádky do pohádky</a:t>
          </a:r>
          <a:endParaRPr lang="cs-CZ" sz="2000" kern="1200" dirty="0"/>
        </a:p>
      </dsp:txBody>
      <dsp:txXfrm>
        <a:off x="1584175" y="950504"/>
        <a:ext cx="6840760" cy="316838"/>
      </dsp:txXfrm>
    </dsp:sp>
    <dsp:sp modelId="{19974A4C-782A-40F8-BDC1-A903A52CB5DC}">
      <dsp:nvSpPr>
        <dsp:cNvPr id="0" name=""/>
        <dsp:cNvSpPr/>
      </dsp:nvSpPr>
      <dsp:spPr>
        <a:xfrm>
          <a:off x="950506" y="1267342"/>
          <a:ext cx="1267339" cy="12673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shade val="51000"/>
                <a:satMod val="130000"/>
              </a:schemeClr>
            </a:gs>
            <a:gs pos="80000">
              <a:schemeClr val="accent5">
                <a:hueOff val="-6622584"/>
                <a:satOff val="26541"/>
                <a:lumOff val="5752"/>
                <a:alphaOff val="0"/>
                <a:shade val="93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584175" y="1267342"/>
          <a:ext cx="6840760" cy="12673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6622584"/>
              <a:satOff val="26541"/>
              <a:lumOff val="5752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 SADY: Český jazyk pro 2. a 3. </a:t>
          </a:r>
          <a:r>
            <a:rPr lang="cs-CZ" sz="2000" kern="1200" smtClean="0"/>
            <a:t>ročník</a:t>
          </a:r>
          <a:endParaRPr lang="cs-CZ" sz="2000" kern="1200" dirty="0"/>
        </a:p>
      </dsp:txBody>
      <dsp:txXfrm>
        <a:off x="1584175" y="1267342"/>
        <a:ext cx="6840760" cy="316834"/>
      </dsp:txXfrm>
    </dsp:sp>
    <dsp:sp modelId="{EB210E99-FECE-49F2-86FD-20F903E541DE}">
      <dsp:nvSpPr>
        <dsp:cNvPr id="0" name=""/>
        <dsp:cNvSpPr/>
      </dsp:nvSpPr>
      <dsp:spPr>
        <a:xfrm>
          <a:off x="1188132" y="1584176"/>
          <a:ext cx="792087" cy="7920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8278230"/>
                <a:satOff val="33176"/>
                <a:lumOff val="7190"/>
                <a:alphaOff val="0"/>
                <a:shade val="51000"/>
                <a:satMod val="130000"/>
              </a:schemeClr>
            </a:gs>
            <a:gs pos="80000">
              <a:schemeClr val="accent5">
                <a:hueOff val="-8278230"/>
                <a:satOff val="33176"/>
                <a:lumOff val="7190"/>
                <a:alphaOff val="0"/>
                <a:shade val="93000"/>
                <a:satMod val="130000"/>
              </a:schemeClr>
            </a:gs>
            <a:gs pos="100000">
              <a:schemeClr val="accent5">
                <a:hueOff val="-8278230"/>
                <a:satOff val="33176"/>
                <a:lumOff val="719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584175" y="1584176"/>
          <a:ext cx="6840760" cy="7920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8278230"/>
              <a:satOff val="33176"/>
              <a:lumOff val="719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</a:t>
          </a:r>
          <a:r>
            <a:rPr lang="cs-CZ" sz="2000" kern="1200" dirty="0" smtClean="0"/>
            <a:t>CZ.1.07/1.4.00/21.1871</a:t>
          </a:r>
          <a:endParaRPr lang="cs-CZ" sz="2000" kern="1200" dirty="0"/>
        </a:p>
      </dsp:txBody>
      <dsp:txXfrm>
        <a:off x="1584175" y="1584176"/>
        <a:ext cx="6840760" cy="316834"/>
      </dsp:txXfrm>
    </dsp:sp>
    <dsp:sp modelId="{8EB502EF-CA4F-4140-AFB6-D26D41E73615}">
      <dsp:nvSpPr>
        <dsp:cNvPr id="0" name=""/>
        <dsp:cNvSpPr/>
      </dsp:nvSpPr>
      <dsp:spPr>
        <a:xfrm>
          <a:off x="1425758" y="1901011"/>
          <a:ext cx="316834" cy="3168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584175" y="1901011"/>
          <a:ext cx="6840760" cy="3168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</dsp:txBody>
      <dsp:txXfrm>
        <a:off x="1584175" y="1901011"/>
        <a:ext cx="6840760" cy="3168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2E68F3-D05A-4AE4-9F20-C376C07A143A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2B7D05-7DAE-4425-BE09-A84D8E3395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0698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56539-A3A3-4080-9CF8-A7C89BDF9FF1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34B1E-888E-4C83-BCB9-8F1A038540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6939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56539-A3A3-4080-9CF8-A7C89BDF9FF1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34B1E-888E-4C83-BCB9-8F1A038540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2324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56539-A3A3-4080-9CF8-A7C89BDF9FF1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34B1E-888E-4C83-BCB9-8F1A038540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2894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56539-A3A3-4080-9CF8-A7C89BDF9FF1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34B1E-888E-4C83-BCB9-8F1A038540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3789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56539-A3A3-4080-9CF8-A7C89BDF9FF1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34B1E-888E-4C83-BCB9-8F1A038540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0276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56539-A3A3-4080-9CF8-A7C89BDF9FF1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34B1E-888E-4C83-BCB9-8F1A038540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9014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56539-A3A3-4080-9CF8-A7C89BDF9FF1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34B1E-888E-4C83-BCB9-8F1A038540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6097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56539-A3A3-4080-9CF8-A7C89BDF9FF1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34B1E-888E-4C83-BCB9-8F1A038540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5465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56539-A3A3-4080-9CF8-A7C89BDF9FF1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34B1E-888E-4C83-BCB9-8F1A038540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165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56539-A3A3-4080-9CF8-A7C89BDF9FF1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34B1E-888E-4C83-BCB9-8F1A038540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074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56539-A3A3-4080-9CF8-A7C89BDF9FF1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34B1E-888E-4C83-BCB9-8F1A038540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267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356539-A3A3-4080-9CF8-A7C89BDF9FF1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334B1E-888E-4C83-BCB9-8F1A038540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7724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1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3.gi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19239432"/>
              </p:ext>
            </p:extLst>
          </p:nvPr>
        </p:nvGraphicFramePr>
        <p:xfrm>
          <a:off x="395536" y="908720"/>
          <a:ext cx="8424936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4375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3629000"/>
          </a:xfrm>
        </p:spPr>
        <p:txBody>
          <a:bodyPr>
            <a:normAutofit lnSpcReduction="10000"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DUM pro 2.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ročník</a:t>
            </a:r>
            <a:endParaRPr lang="cs-CZ" dirty="0" smtClean="0"/>
          </a:p>
          <a:p>
            <a:r>
              <a:rPr lang="cs-CZ" dirty="0" smtClean="0"/>
              <a:t>materiál </a:t>
            </a:r>
            <a:r>
              <a:rPr lang="cs-CZ" smtClean="0"/>
              <a:t>je určen ke </a:t>
            </a:r>
            <a:r>
              <a:rPr lang="cs-CZ" dirty="0" smtClean="0"/>
              <a:t>shrnutí a procvičení učiva: druhy vět podle postoje mluvčího</a:t>
            </a:r>
          </a:p>
          <a:p>
            <a:r>
              <a:rPr lang="cs-CZ" dirty="0" smtClean="0"/>
              <a:t>na snímku 8 děti dopisují do rámečků fixem počáteční písmeno, označující druh věty nebo podtrhávají věty barevně pomocí funkce pero v programu PowerPoint</a:t>
            </a:r>
          </a:p>
        </p:txBody>
      </p:sp>
    </p:spTree>
    <p:extLst>
      <p:ext uri="{BB962C8B-B14F-4D97-AF65-F5344CB8AC3E}">
        <p14:creationId xmlns:p14="http://schemas.microsoft.com/office/powerpoint/2010/main" val="2287192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691680" y="2060848"/>
            <a:ext cx="5194920" cy="4525963"/>
          </a:xfrm>
        </p:spPr>
        <p:txBody>
          <a:bodyPr>
            <a:normAutofit/>
          </a:bodyPr>
          <a:lstStyle/>
          <a:p>
            <a:pPr algn="ctr"/>
            <a:r>
              <a:rPr lang="cs-CZ" sz="4800" dirty="0" smtClean="0">
                <a:solidFill>
                  <a:srgbClr val="92D050"/>
                </a:solidFill>
                <a:latin typeface="Jokerman" pitchFamily="82" charset="0"/>
              </a:rPr>
              <a:t>Oznamovací</a:t>
            </a:r>
          </a:p>
          <a:p>
            <a:pPr algn="ctr"/>
            <a:r>
              <a:rPr lang="cs-CZ" sz="4800" dirty="0" smtClean="0">
                <a:solidFill>
                  <a:srgbClr val="FF0000"/>
                </a:solidFill>
                <a:latin typeface="Jokerman" pitchFamily="82" charset="0"/>
              </a:rPr>
              <a:t>Tázací</a:t>
            </a:r>
          </a:p>
          <a:p>
            <a:pPr algn="ctr"/>
            <a:r>
              <a:rPr lang="cs-CZ" sz="4800" dirty="0" smtClean="0">
                <a:solidFill>
                  <a:srgbClr val="00B0F0"/>
                </a:solidFill>
                <a:latin typeface="Jokerman" pitchFamily="82" charset="0"/>
              </a:rPr>
              <a:t>Rozkazovací</a:t>
            </a:r>
          </a:p>
          <a:p>
            <a:pPr algn="ctr"/>
            <a:r>
              <a:rPr lang="cs-CZ" sz="4800" dirty="0" smtClean="0">
                <a:solidFill>
                  <a:srgbClr val="FFC000"/>
                </a:solidFill>
                <a:latin typeface="Jokerman" pitchFamily="82" charset="0"/>
              </a:rPr>
              <a:t>Přací </a:t>
            </a:r>
            <a:endParaRPr lang="cs-CZ" sz="4800" dirty="0">
              <a:solidFill>
                <a:srgbClr val="FFC000"/>
              </a:solidFill>
              <a:latin typeface="Jokerman" pitchFamily="82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691680" y="275676"/>
            <a:ext cx="5616624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8000" b="1" spc="50" dirty="0">
                <a:ln w="11430">
                  <a:solidFill>
                    <a:schemeClr val="tx1"/>
                  </a:solidFill>
                </a:ln>
                <a:gradFill>
                  <a:gsLst>
                    <a:gs pos="0">
                      <a:srgbClr val="A603AB"/>
                    </a:gs>
                    <a:gs pos="21001">
                      <a:srgbClr val="0819FB"/>
                    </a:gs>
                    <a:gs pos="35001">
                      <a:srgbClr val="1A8D48"/>
                    </a:gs>
                    <a:gs pos="52000">
                      <a:srgbClr val="FFFF00"/>
                    </a:gs>
                    <a:gs pos="73000">
                      <a:srgbClr val="EE3F17"/>
                    </a:gs>
                    <a:gs pos="88000">
                      <a:srgbClr val="E81766"/>
                    </a:gs>
                    <a:gs pos="100000">
                      <a:srgbClr val="A603AB"/>
                    </a:gs>
                  </a:gsLst>
                  <a:lin ang="5400000" scaled="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Druhy</a:t>
            </a:r>
            <a:r>
              <a:rPr lang="cs-CZ" sz="8000" b="1" spc="50" dirty="0">
                <a:ln w="11430">
                  <a:solidFill>
                    <a:schemeClr val="tx1"/>
                  </a:solidFill>
                </a:ln>
                <a:gradFill flip="none" rotWithShape="1">
                  <a:gsLst>
                    <a:gs pos="53000">
                      <a:schemeClr val="tx1"/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8000" b="1" spc="50" dirty="0">
                <a:ln w="11430">
                  <a:solidFill>
                    <a:schemeClr val="tx1"/>
                  </a:solidFill>
                </a:ln>
                <a:gradFill flip="none" rotWithShape="1">
                  <a:gsLst>
                    <a:gs pos="0">
                      <a:srgbClr val="A603AB"/>
                    </a:gs>
                    <a:gs pos="21001">
                      <a:srgbClr val="0819FB"/>
                    </a:gs>
                    <a:gs pos="35001">
                      <a:srgbClr val="1A8D48"/>
                    </a:gs>
                    <a:gs pos="52000">
                      <a:srgbClr val="FFFF00"/>
                    </a:gs>
                    <a:gs pos="73000">
                      <a:srgbClr val="EE3F17"/>
                    </a:gs>
                    <a:gs pos="88000">
                      <a:srgbClr val="E81766"/>
                    </a:gs>
                    <a:gs pos="100000">
                      <a:srgbClr val="A603AB"/>
                    </a:gs>
                  </a:gsLst>
                  <a:lin ang="5400000" scaled="0"/>
                  <a:tileRect r="-100000" b="-1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vět</a:t>
            </a:r>
          </a:p>
        </p:txBody>
      </p:sp>
    </p:spTree>
    <p:extLst>
      <p:ext uri="{BB962C8B-B14F-4D97-AF65-F5344CB8AC3E}">
        <p14:creationId xmlns:p14="http://schemas.microsoft.com/office/powerpoint/2010/main" val="1274858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 smtClean="0">
                <a:solidFill>
                  <a:srgbClr val="92D050"/>
                </a:solidFill>
                <a:latin typeface="Jokerman" pitchFamily="82" charset="0"/>
              </a:rPr>
              <a:t>Oznamovací</a:t>
            </a:r>
            <a:br>
              <a:rPr lang="cs-CZ" dirty="0" smtClean="0">
                <a:solidFill>
                  <a:srgbClr val="92D050"/>
                </a:solidFill>
                <a:latin typeface="Jokerman" pitchFamily="82" charset="0"/>
              </a:rPr>
            </a:br>
            <a:endParaRPr lang="cs-CZ" dirty="0"/>
          </a:p>
        </p:txBody>
      </p:sp>
      <p:pic>
        <p:nvPicPr>
          <p:cNvPr id="1026" name="Picture 2" descr="C:\Documents and Settings\Jana\Local Settings\Temporary Internet Files\Content.IE5\O2ZUYJPN\MC9000133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7146" y="469582"/>
            <a:ext cx="1806854" cy="2275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Jana\Local Settings\Temporary Internet Files\Content.IE5\N7GQERNQ\MC9004420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692696"/>
            <a:ext cx="160337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Jana\Local Settings\Temporary Internet Files\Content.IE5\FA8Q9NB7\MC90035417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2837" y="5000841"/>
            <a:ext cx="1431163" cy="1397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Jana\Local Settings\Temporary Internet Files\Content.IE5\N7GQERNQ\MC90037933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603" y="4653136"/>
            <a:ext cx="1805026" cy="1839773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907704" y="1556792"/>
            <a:ext cx="5429442" cy="1384995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Větou </a:t>
            </a:r>
            <a:r>
              <a:rPr lang="cs-CZ" sz="2800" dirty="0" smtClean="0">
                <a:solidFill>
                  <a:srgbClr val="92D050"/>
                </a:solidFill>
              </a:rPr>
              <a:t>oznamovací</a:t>
            </a:r>
            <a:r>
              <a:rPr lang="cs-CZ" sz="2800" dirty="0" smtClean="0"/>
              <a:t> něco oznamujeme.</a:t>
            </a:r>
          </a:p>
          <a:p>
            <a:pPr algn="ctr"/>
            <a:r>
              <a:rPr lang="cs-CZ" sz="2800" dirty="0" smtClean="0"/>
              <a:t>Za větou oznamovací píšeme tečku.</a:t>
            </a:r>
            <a:endParaRPr lang="cs-CZ" sz="5400" b="1" dirty="0">
              <a:solidFill>
                <a:srgbClr val="92D050"/>
              </a:solidFill>
              <a:latin typeface="Berlin Sans FB" pitchFamily="34" charset="0"/>
            </a:endParaRPr>
          </a:p>
        </p:txBody>
      </p:sp>
      <p:sp>
        <p:nvSpPr>
          <p:cNvPr id="4" name="TextovéPole 3"/>
          <p:cNvSpPr txBox="1">
            <a:spLocks noChangeAspect="1"/>
          </p:cNvSpPr>
          <p:nvPr/>
        </p:nvSpPr>
        <p:spPr>
          <a:xfrm>
            <a:off x="4011035" y="3140968"/>
            <a:ext cx="734914" cy="787407"/>
          </a:xfrm>
          <a:prstGeom prst="rect">
            <a:avLst/>
          </a:prstGeom>
          <a:noFill/>
          <a:ln cap="rnd">
            <a:solidFill>
              <a:srgbClr val="92D050"/>
            </a:solidFill>
          </a:ln>
        </p:spPr>
        <p:txBody>
          <a:bodyPr wrap="square" lIns="36000" tIns="36000" rIns="36000" bIns="36000" rtlCol="0">
            <a:noAutofit/>
          </a:bodyPr>
          <a:lstStyle/>
          <a:p>
            <a:pPr algn="ctr"/>
            <a:r>
              <a:rPr lang="cs-CZ" sz="5400" b="1" dirty="0" smtClean="0">
                <a:solidFill>
                  <a:srgbClr val="92D050"/>
                </a:solidFill>
                <a:latin typeface="Berlin Sans FB" pitchFamily="34" charset="0"/>
              </a:rPr>
              <a:t>.</a:t>
            </a:r>
            <a:endParaRPr lang="cs-CZ" sz="5400" b="1" dirty="0">
              <a:solidFill>
                <a:srgbClr val="92D050"/>
              </a:solidFill>
              <a:latin typeface="Berlin Sans FB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48961" y="4175956"/>
            <a:ext cx="5698936" cy="1938992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Dnes je středa</a:t>
            </a:r>
            <a:r>
              <a:rPr lang="cs-CZ" sz="2400" dirty="0" smtClean="0">
                <a:solidFill>
                  <a:srgbClr val="92D050"/>
                </a:solidFill>
              </a:rPr>
              <a:t>.</a:t>
            </a:r>
          </a:p>
          <a:p>
            <a:r>
              <a:rPr lang="cs-CZ" sz="2400" dirty="0" smtClean="0"/>
              <a:t>Mám ráda špagety</a:t>
            </a:r>
            <a:r>
              <a:rPr lang="cs-CZ" sz="2400" dirty="0">
                <a:solidFill>
                  <a:srgbClr val="92D050"/>
                </a:solidFill>
              </a:rPr>
              <a:t>.</a:t>
            </a:r>
          </a:p>
          <a:p>
            <a:r>
              <a:rPr lang="cs-CZ" sz="2400" dirty="0" smtClean="0"/>
              <a:t>Moje sestra se jmenuje Tereza</a:t>
            </a:r>
            <a:r>
              <a:rPr lang="cs-CZ" sz="2400" dirty="0">
                <a:solidFill>
                  <a:srgbClr val="92D050"/>
                </a:solidFill>
              </a:rPr>
              <a:t>.</a:t>
            </a:r>
          </a:p>
          <a:p>
            <a:r>
              <a:rPr lang="cs-CZ" sz="2400" dirty="0" smtClean="0"/>
              <a:t>Zítra bude slunečno</a:t>
            </a:r>
            <a:r>
              <a:rPr lang="cs-CZ" sz="2400" dirty="0">
                <a:solidFill>
                  <a:srgbClr val="92D050"/>
                </a:solidFill>
              </a:rPr>
              <a:t>.</a:t>
            </a:r>
          </a:p>
          <a:p>
            <a:r>
              <a:rPr lang="cs-CZ" sz="2400" dirty="0" smtClean="0"/>
              <a:t>Žena z Prahy našla v bonboniéře sklípkana</a:t>
            </a:r>
            <a:r>
              <a:rPr lang="cs-CZ" sz="2400" dirty="0" smtClean="0">
                <a:solidFill>
                  <a:srgbClr val="92D050"/>
                </a:solidFill>
              </a:rPr>
              <a:t>.</a:t>
            </a:r>
            <a:endParaRPr lang="cs-CZ" sz="2400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531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  <a:latin typeface="Jokerman" pitchFamily="82" charset="0"/>
              </a:rPr>
              <a:t>Tázací</a:t>
            </a:r>
            <a:br>
              <a:rPr lang="cs-CZ" dirty="0" smtClean="0">
                <a:solidFill>
                  <a:srgbClr val="FF0000"/>
                </a:solidFill>
                <a:latin typeface="Jokerman" pitchFamily="82" charset="0"/>
              </a:rPr>
            </a:br>
            <a:r>
              <a:rPr lang="cs-CZ" dirty="0" smtClean="0">
                <a:solidFill>
                  <a:srgbClr val="92D050"/>
                </a:solidFill>
                <a:latin typeface="Jokerman" pitchFamily="82" charset="0"/>
              </a:rPr>
              <a:t/>
            </a:r>
            <a:br>
              <a:rPr lang="cs-CZ" dirty="0" smtClean="0">
                <a:solidFill>
                  <a:srgbClr val="92D050"/>
                </a:solidFill>
                <a:latin typeface="Jokerman" pitchFamily="82" charset="0"/>
              </a:rPr>
            </a:b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07704" y="1556792"/>
            <a:ext cx="542944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Větou tázací se na něco ptáme - tážeme.</a:t>
            </a:r>
          </a:p>
          <a:p>
            <a:pPr algn="ctr"/>
            <a:r>
              <a:rPr lang="cs-CZ" sz="2800" dirty="0" smtClean="0"/>
              <a:t>Za větou tázací píšeme otazník.</a:t>
            </a:r>
            <a:endParaRPr lang="cs-CZ" sz="5400" b="1" dirty="0">
              <a:solidFill>
                <a:srgbClr val="92D050"/>
              </a:solidFill>
              <a:latin typeface="Berlin Sans FB" pitchFamily="34" charset="0"/>
            </a:endParaRPr>
          </a:p>
        </p:txBody>
      </p:sp>
      <p:sp>
        <p:nvSpPr>
          <p:cNvPr id="4" name="TextovéPole 3"/>
          <p:cNvSpPr txBox="1">
            <a:spLocks noChangeAspect="1"/>
          </p:cNvSpPr>
          <p:nvPr/>
        </p:nvSpPr>
        <p:spPr>
          <a:xfrm>
            <a:off x="4168524" y="2996951"/>
            <a:ext cx="734914" cy="787407"/>
          </a:xfrm>
          <a:prstGeom prst="rect">
            <a:avLst/>
          </a:prstGeom>
          <a:noFill/>
          <a:ln cap="rnd">
            <a:solidFill>
              <a:srgbClr val="FF0000"/>
            </a:solidFill>
          </a:ln>
        </p:spPr>
        <p:txBody>
          <a:bodyPr wrap="square" lIns="36000" tIns="36000" rIns="36000" bIns="36000" rtlCol="0">
            <a:no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  <a:latin typeface="Berlin Sans FB" pitchFamily="34" charset="0"/>
              </a:rPr>
              <a:t>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770405" y="4155050"/>
            <a:ext cx="3531151" cy="224676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Co se děje </a:t>
            </a:r>
            <a:r>
              <a:rPr lang="cs-CZ" sz="2800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sz="2800" dirty="0" smtClean="0"/>
              <a:t>Máš rád špenát</a:t>
            </a:r>
            <a:r>
              <a:rPr lang="cs-CZ" sz="2800" dirty="0" smtClean="0">
                <a:solidFill>
                  <a:srgbClr val="FF0000"/>
                </a:solidFill>
              </a:rPr>
              <a:t> ?</a:t>
            </a:r>
            <a:endParaRPr lang="cs-CZ" sz="2800" dirty="0">
              <a:solidFill>
                <a:srgbClr val="FF0000"/>
              </a:solidFill>
            </a:endParaRPr>
          </a:p>
          <a:p>
            <a:r>
              <a:rPr lang="cs-CZ" sz="2800" dirty="0" smtClean="0"/>
              <a:t>Proč brečíš </a:t>
            </a:r>
            <a:r>
              <a:rPr lang="cs-CZ" sz="2800" dirty="0" smtClean="0">
                <a:solidFill>
                  <a:srgbClr val="FF0000"/>
                </a:solidFill>
              </a:rPr>
              <a:t>?</a:t>
            </a:r>
            <a:endParaRPr lang="cs-CZ" sz="2800" dirty="0">
              <a:solidFill>
                <a:srgbClr val="FF0000"/>
              </a:solidFill>
            </a:endParaRPr>
          </a:p>
          <a:p>
            <a:r>
              <a:rPr lang="cs-CZ" sz="2800" dirty="0" smtClean="0"/>
              <a:t>Kam jdeš </a:t>
            </a:r>
            <a:r>
              <a:rPr lang="cs-CZ" sz="2800" dirty="0" smtClean="0">
                <a:solidFill>
                  <a:srgbClr val="FF0000"/>
                </a:solidFill>
              </a:rPr>
              <a:t>?</a:t>
            </a:r>
            <a:endParaRPr lang="cs-CZ" sz="2800" dirty="0">
              <a:solidFill>
                <a:srgbClr val="FF0000"/>
              </a:solidFill>
            </a:endParaRPr>
          </a:p>
          <a:p>
            <a:r>
              <a:rPr lang="cs-CZ" sz="2800" dirty="0" smtClean="0"/>
              <a:t>Umíš básničku </a:t>
            </a:r>
            <a:r>
              <a:rPr lang="cs-CZ" sz="2800" dirty="0" smtClean="0">
                <a:solidFill>
                  <a:srgbClr val="FF0000"/>
                </a:solidFill>
              </a:rPr>
              <a:t>?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Documents and Settings\Jana\Local Settings\Temporary Internet Files\Content.IE5\1U3CRUMB\MC9003835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322" y="3335491"/>
            <a:ext cx="1305108" cy="2873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Jana\Local Settings\Temporary Internet Files\Content.IE5\Q2AI6ARL\MC9004344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084" y="420489"/>
            <a:ext cx="16256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Jana\Local Settings\Temporary Internet Files\Content.IE5\2AKG5CVM\MC90044152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1272" y="356301"/>
            <a:ext cx="187325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1566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rgbClr val="00B0F0"/>
                </a:solidFill>
                <a:latin typeface="Jokerman" pitchFamily="82" charset="0"/>
              </a:rPr>
              <a:t>Rozkazovací</a:t>
            </a:r>
            <a:br>
              <a:rPr lang="cs-CZ" dirty="0" smtClean="0">
                <a:solidFill>
                  <a:srgbClr val="00B0F0"/>
                </a:solidFill>
                <a:latin typeface="Jokerman" pitchFamily="82" charset="0"/>
              </a:rPr>
            </a:br>
            <a:r>
              <a:rPr lang="cs-CZ" dirty="0" smtClean="0">
                <a:solidFill>
                  <a:srgbClr val="92D050"/>
                </a:solidFill>
                <a:latin typeface="Jokerman" pitchFamily="82" charset="0"/>
              </a:rPr>
              <a:t/>
            </a:r>
            <a:br>
              <a:rPr lang="cs-CZ" dirty="0" smtClean="0">
                <a:solidFill>
                  <a:srgbClr val="92D050"/>
                </a:solidFill>
                <a:latin typeface="Jokerman" pitchFamily="82" charset="0"/>
              </a:rPr>
            </a:b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07704" y="1556792"/>
            <a:ext cx="542944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Větou rozkazovací něco rozkazujeme nebo zakazujeme.</a:t>
            </a:r>
          </a:p>
          <a:p>
            <a:pPr algn="ctr"/>
            <a:r>
              <a:rPr lang="cs-CZ" sz="2800" dirty="0" smtClean="0"/>
              <a:t>Za větou rozkazovací píšeme tečku nebo vykřičník.</a:t>
            </a:r>
            <a:endParaRPr lang="cs-CZ" sz="5400" b="1" dirty="0">
              <a:solidFill>
                <a:srgbClr val="92D050"/>
              </a:solidFill>
              <a:latin typeface="Berlin Sans FB" pitchFamily="34" charset="0"/>
            </a:endParaRPr>
          </a:p>
        </p:txBody>
      </p:sp>
      <p:sp>
        <p:nvSpPr>
          <p:cNvPr id="4" name="TextovéPole 3"/>
          <p:cNvSpPr txBox="1">
            <a:spLocks noChangeAspect="1"/>
          </p:cNvSpPr>
          <p:nvPr/>
        </p:nvSpPr>
        <p:spPr>
          <a:xfrm>
            <a:off x="6084168" y="2904382"/>
            <a:ext cx="734914" cy="787407"/>
          </a:xfrm>
          <a:prstGeom prst="rect">
            <a:avLst/>
          </a:prstGeom>
          <a:noFill/>
          <a:ln cap="rnd">
            <a:solidFill>
              <a:srgbClr val="00B0F0"/>
            </a:solidFill>
          </a:ln>
        </p:spPr>
        <p:txBody>
          <a:bodyPr wrap="square" lIns="36000" tIns="36000" rIns="36000" bIns="36000" rtlCol="0">
            <a:noAutofit/>
          </a:bodyPr>
          <a:lstStyle/>
          <a:p>
            <a:pPr algn="ctr"/>
            <a:r>
              <a:rPr lang="cs-CZ" sz="5400" b="1" dirty="0" smtClean="0">
                <a:solidFill>
                  <a:srgbClr val="00B0F0"/>
                </a:solidFill>
                <a:latin typeface="Berlin Sans FB" pitchFamily="34" charset="0"/>
              </a:rPr>
              <a:t>. !</a:t>
            </a:r>
            <a:endParaRPr lang="cs-CZ" sz="5400" b="1" dirty="0">
              <a:solidFill>
                <a:srgbClr val="00B0F0"/>
              </a:solidFill>
              <a:latin typeface="Berlin Sans FB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48961" y="4175956"/>
            <a:ext cx="5698936" cy="2308324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Pojď sem </a:t>
            </a:r>
            <a:r>
              <a:rPr lang="cs-CZ" sz="2400" dirty="0" smtClean="0">
                <a:solidFill>
                  <a:srgbClr val="00B0F0"/>
                </a:solidFill>
              </a:rPr>
              <a:t>!</a:t>
            </a:r>
          </a:p>
          <a:p>
            <a:r>
              <a:rPr lang="cs-CZ" sz="2400" dirty="0" smtClean="0"/>
              <a:t>Otevřete si učebnice na straně 10 </a:t>
            </a:r>
            <a:r>
              <a:rPr lang="cs-CZ" sz="2400" dirty="0" smtClean="0">
                <a:solidFill>
                  <a:srgbClr val="00B0F0"/>
                </a:solidFill>
              </a:rPr>
              <a:t>.</a:t>
            </a:r>
            <a:endParaRPr lang="cs-CZ" sz="2400" dirty="0">
              <a:solidFill>
                <a:srgbClr val="00B0F0"/>
              </a:solidFill>
            </a:endParaRPr>
          </a:p>
          <a:p>
            <a:r>
              <a:rPr lang="cs-CZ" sz="2400" dirty="0" smtClean="0"/>
              <a:t>Stůj </a:t>
            </a:r>
            <a:r>
              <a:rPr lang="cs-CZ" sz="2400" dirty="0" smtClean="0">
                <a:solidFill>
                  <a:srgbClr val="00B0F0"/>
                </a:solidFill>
              </a:rPr>
              <a:t>!</a:t>
            </a:r>
            <a:endParaRPr lang="cs-CZ" sz="2400" dirty="0">
              <a:solidFill>
                <a:srgbClr val="00B0F0"/>
              </a:solidFill>
            </a:endParaRPr>
          </a:p>
          <a:p>
            <a:r>
              <a:rPr lang="cs-CZ" sz="2400" dirty="0" smtClean="0"/>
              <a:t>Nehoupej se na židli</a:t>
            </a:r>
            <a:r>
              <a:rPr lang="cs-CZ" sz="2400" dirty="0" smtClean="0">
                <a:solidFill>
                  <a:srgbClr val="00B0F0"/>
                </a:solidFill>
              </a:rPr>
              <a:t>.</a:t>
            </a:r>
            <a:endParaRPr lang="cs-CZ" sz="2400" dirty="0">
              <a:solidFill>
                <a:srgbClr val="00B0F0"/>
              </a:solidFill>
            </a:endParaRPr>
          </a:p>
          <a:p>
            <a:r>
              <a:rPr lang="cs-CZ" sz="2400" dirty="0" smtClean="0"/>
              <a:t>Až přijdeš domů, ukliď si v pokoji </a:t>
            </a:r>
            <a:r>
              <a:rPr lang="cs-CZ" sz="2400" dirty="0" smtClean="0">
                <a:solidFill>
                  <a:srgbClr val="00B0F0"/>
                </a:solidFill>
              </a:rPr>
              <a:t>.</a:t>
            </a:r>
          </a:p>
          <a:p>
            <a:r>
              <a:rPr lang="cs-CZ" sz="2400" dirty="0" smtClean="0"/>
              <a:t>Přines</a:t>
            </a:r>
            <a:r>
              <a:rPr lang="cs-CZ" sz="2400" dirty="0" smtClean="0">
                <a:solidFill>
                  <a:srgbClr val="00B0F0"/>
                </a:solidFill>
              </a:rPr>
              <a:t> !</a:t>
            </a:r>
            <a:endParaRPr lang="cs-CZ" sz="2400" dirty="0">
              <a:solidFill>
                <a:srgbClr val="00B0F0"/>
              </a:solidFill>
            </a:endParaRPr>
          </a:p>
        </p:txBody>
      </p:sp>
      <p:pic>
        <p:nvPicPr>
          <p:cNvPr id="4099" name="Picture 3" descr="C:\Documents and Settings\Jana\Local Settings\Temporary Internet Files\Content.IE5\O2ZUYJPN\MC9004112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914" y="602201"/>
            <a:ext cx="1540429" cy="1458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Jana\Local Settings\Temporary Internet Files\Content.IE5\FA8Q9NB7\MC9002909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602201"/>
            <a:ext cx="1440160" cy="1342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Jana\Local Settings\Temporary Internet Files\Content.IE5\759QXFMJ\MC90037912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634" y="4175103"/>
            <a:ext cx="1794967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1566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rgbClr val="FFC000"/>
                </a:solidFill>
                <a:latin typeface="Jokerman" pitchFamily="82" charset="0"/>
              </a:rPr>
              <a:t>Přací </a:t>
            </a:r>
            <a:br>
              <a:rPr lang="cs-CZ" dirty="0" smtClean="0">
                <a:solidFill>
                  <a:srgbClr val="FFC000"/>
                </a:solidFill>
                <a:latin typeface="Jokerman" pitchFamily="82" charset="0"/>
              </a:rPr>
            </a:br>
            <a:r>
              <a:rPr lang="cs-CZ" dirty="0" smtClean="0">
                <a:solidFill>
                  <a:srgbClr val="00B0F0"/>
                </a:solidFill>
                <a:latin typeface="Jokerman" pitchFamily="82" charset="0"/>
              </a:rPr>
              <a:t/>
            </a:r>
            <a:br>
              <a:rPr lang="cs-CZ" dirty="0" smtClean="0">
                <a:solidFill>
                  <a:srgbClr val="00B0F0"/>
                </a:solidFill>
                <a:latin typeface="Jokerman" pitchFamily="82" charset="0"/>
              </a:rPr>
            </a:br>
            <a:r>
              <a:rPr lang="cs-CZ" dirty="0" smtClean="0">
                <a:solidFill>
                  <a:srgbClr val="92D050"/>
                </a:solidFill>
                <a:latin typeface="Jokerman" pitchFamily="82" charset="0"/>
              </a:rPr>
              <a:t/>
            </a:r>
            <a:br>
              <a:rPr lang="cs-CZ" dirty="0" smtClean="0">
                <a:solidFill>
                  <a:srgbClr val="92D050"/>
                </a:solidFill>
                <a:latin typeface="Jokerman" pitchFamily="82" charset="0"/>
              </a:rPr>
            </a:b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07704" y="1556792"/>
            <a:ext cx="542944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Větou přací vyjadřujeme přání.</a:t>
            </a:r>
          </a:p>
          <a:p>
            <a:pPr algn="ctr"/>
            <a:r>
              <a:rPr lang="cs-CZ" sz="2800" dirty="0" smtClean="0"/>
              <a:t>Věty přací začínají slovy:  </a:t>
            </a:r>
            <a:r>
              <a:rPr lang="cs-CZ" sz="2800" dirty="0" smtClean="0">
                <a:solidFill>
                  <a:srgbClr val="FFC000"/>
                </a:solidFill>
              </a:rPr>
              <a:t>Ať</a:t>
            </a:r>
            <a:r>
              <a:rPr lang="cs-CZ" sz="2800" dirty="0" smtClean="0"/>
              <a:t>, </a:t>
            </a:r>
            <a:r>
              <a:rPr lang="cs-CZ" sz="2800" dirty="0" smtClean="0">
                <a:solidFill>
                  <a:srgbClr val="FFC000"/>
                </a:solidFill>
              </a:rPr>
              <a:t>Kéž</a:t>
            </a:r>
            <a:r>
              <a:rPr lang="cs-CZ" sz="2800" dirty="0" smtClean="0"/>
              <a:t>,</a:t>
            </a:r>
            <a:r>
              <a:rPr lang="cs-CZ" sz="2800" dirty="0" smtClean="0">
                <a:solidFill>
                  <a:srgbClr val="FFC000"/>
                </a:solidFill>
              </a:rPr>
              <a:t> Nechť</a:t>
            </a:r>
            <a:r>
              <a:rPr lang="cs-CZ" sz="2800" dirty="0" smtClean="0"/>
              <a:t>,</a:t>
            </a:r>
            <a:r>
              <a:rPr lang="cs-CZ" sz="2800" dirty="0" smtClean="0">
                <a:solidFill>
                  <a:srgbClr val="FFC000"/>
                </a:solidFill>
              </a:rPr>
              <a:t> Kdyby</a:t>
            </a:r>
            <a:r>
              <a:rPr lang="cs-CZ" sz="2800" dirty="0" smtClean="0"/>
              <a:t>.</a:t>
            </a:r>
          </a:p>
          <a:p>
            <a:pPr algn="ctr"/>
            <a:r>
              <a:rPr lang="cs-CZ" sz="2800" dirty="0" smtClean="0"/>
              <a:t>Za větou přací píšeme tečku nebo vykřičník.</a:t>
            </a:r>
            <a:endParaRPr lang="cs-CZ" sz="5400" b="1" dirty="0">
              <a:solidFill>
                <a:srgbClr val="92D050"/>
              </a:solidFill>
              <a:latin typeface="Berlin Sans FB" pitchFamily="34" charset="0"/>
            </a:endParaRPr>
          </a:p>
        </p:txBody>
      </p:sp>
      <p:sp>
        <p:nvSpPr>
          <p:cNvPr id="4" name="TextovéPole 3"/>
          <p:cNvSpPr txBox="1">
            <a:spLocks noChangeAspect="1"/>
          </p:cNvSpPr>
          <p:nvPr/>
        </p:nvSpPr>
        <p:spPr>
          <a:xfrm>
            <a:off x="7264976" y="2496014"/>
            <a:ext cx="734914" cy="787407"/>
          </a:xfrm>
          <a:prstGeom prst="rect">
            <a:avLst/>
          </a:prstGeom>
          <a:noFill/>
          <a:ln cap="rnd">
            <a:solidFill>
              <a:srgbClr val="FFC000"/>
            </a:solidFill>
          </a:ln>
        </p:spPr>
        <p:txBody>
          <a:bodyPr wrap="square" lIns="36000" tIns="36000" rIns="36000" bIns="36000" rtlCol="0">
            <a:noAutofit/>
          </a:bodyPr>
          <a:lstStyle/>
          <a:p>
            <a:pPr algn="ctr"/>
            <a:r>
              <a:rPr lang="cs-CZ" sz="5400" b="1" dirty="0" smtClean="0">
                <a:solidFill>
                  <a:srgbClr val="FFC000"/>
                </a:solidFill>
                <a:latin typeface="Berlin Sans FB" pitchFamily="34" charset="0"/>
              </a:rPr>
              <a:t>. !</a:t>
            </a:r>
            <a:endParaRPr lang="cs-CZ" sz="5400" b="1" dirty="0">
              <a:solidFill>
                <a:srgbClr val="FFC000"/>
              </a:solidFill>
              <a:latin typeface="Berlin Sans FB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47664" y="4164349"/>
            <a:ext cx="4164200" cy="1569660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Ať už jsou Vánoce </a:t>
            </a:r>
            <a:r>
              <a:rPr lang="cs-CZ" sz="2400" dirty="0" smtClean="0">
                <a:solidFill>
                  <a:srgbClr val="FFC000"/>
                </a:solidFill>
              </a:rPr>
              <a:t>!</a:t>
            </a:r>
          </a:p>
          <a:p>
            <a:r>
              <a:rPr lang="cs-CZ" sz="2400" dirty="0" smtClean="0"/>
              <a:t>Kéž bych měl psa</a:t>
            </a:r>
            <a:r>
              <a:rPr lang="cs-CZ" sz="2400" dirty="0">
                <a:solidFill>
                  <a:srgbClr val="00B0F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!</a:t>
            </a:r>
            <a:endParaRPr lang="cs-CZ" sz="2400" dirty="0">
              <a:solidFill>
                <a:srgbClr val="FFC000"/>
              </a:solidFill>
            </a:endParaRPr>
          </a:p>
          <a:p>
            <a:r>
              <a:rPr lang="cs-CZ" sz="2400" dirty="0" smtClean="0"/>
              <a:t>Kdyby už byla sobota </a:t>
            </a:r>
            <a:r>
              <a:rPr lang="cs-CZ" sz="2400" dirty="0" smtClean="0">
                <a:solidFill>
                  <a:srgbClr val="FFC000"/>
                </a:solidFill>
              </a:rPr>
              <a:t>.</a:t>
            </a:r>
            <a:endParaRPr lang="cs-CZ" sz="2400" dirty="0">
              <a:solidFill>
                <a:srgbClr val="FFC000"/>
              </a:solidFill>
            </a:endParaRPr>
          </a:p>
          <a:p>
            <a:r>
              <a:rPr lang="cs-CZ" sz="2400" dirty="0" smtClean="0"/>
              <a:t>Ať dnes neprší </a:t>
            </a:r>
            <a:r>
              <a:rPr lang="cs-CZ" sz="2400" dirty="0" smtClean="0">
                <a:solidFill>
                  <a:srgbClr val="FFC000"/>
                </a:solidFill>
              </a:rPr>
              <a:t>.</a:t>
            </a:r>
            <a:endParaRPr lang="cs-CZ" sz="2400" dirty="0">
              <a:solidFill>
                <a:srgbClr val="FFC000"/>
              </a:solidFill>
            </a:endParaRPr>
          </a:p>
        </p:txBody>
      </p:sp>
      <p:pic>
        <p:nvPicPr>
          <p:cNvPr id="5122" name="Picture 2" descr="C:\Documents and Settings\Jana\Local Settings\Temporary Internet Files\Content.IE5\1U3CRUMB\MC9003360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34934"/>
            <a:ext cx="1728192" cy="1634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Jana\Local Settings\Temporary Internet Files\Content.IE5\759QXFMJ\MC9004107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1285" y="3380060"/>
            <a:ext cx="2838997" cy="3100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Jana\Local Settings\Temporary Internet Files\Content.IE5\N7GQERNQ\MC9003314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60648"/>
            <a:ext cx="1815220" cy="1760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3275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936104"/>
          </a:xfrm>
        </p:spPr>
        <p:txBody>
          <a:bodyPr anchor="t" anchorCtr="0">
            <a:normAutofit fontScale="90000"/>
          </a:bodyPr>
          <a:lstStyle/>
          <a:p>
            <a:r>
              <a:rPr lang="cs-CZ" sz="3600" dirty="0" smtClean="0"/>
              <a:t>Označte věty </a:t>
            </a:r>
            <a:r>
              <a:rPr lang="cs-CZ" sz="3600" dirty="0" smtClean="0">
                <a:ln>
                  <a:solidFill>
                    <a:srgbClr val="92D050"/>
                  </a:solidFill>
                </a:ln>
                <a:solidFill>
                  <a:srgbClr val="92D050"/>
                </a:solidFill>
              </a:rPr>
              <a:t>oznamovací O</a:t>
            </a:r>
            <a:r>
              <a:rPr lang="cs-CZ" sz="3600" dirty="0" smtClean="0"/>
              <a:t>, </a:t>
            </a:r>
            <a:r>
              <a:rPr lang="cs-CZ" sz="36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tázací T</a:t>
            </a:r>
            <a:r>
              <a:rPr lang="cs-CZ" sz="3600" dirty="0" smtClean="0"/>
              <a:t>, </a:t>
            </a:r>
            <a:br>
              <a:rPr lang="cs-CZ" sz="3600" dirty="0" smtClean="0"/>
            </a:br>
            <a:r>
              <a:rPr lang="cs-CZ" sz="3600" dirty="0" smtClean="0">
                <a:ln>
                  <a:solidFill>
                    <a:srgbClr val="00B0F0"/>
                  </a:solidFill>
                </a:ln>
                <a:solidFill>
                  <a:srgbClr val="00B0F0"/>
                </a:solidFill>
              </a:rPr>
              <a:t>rozkazovací R</a:t>
            </a:r>
            <a:r>
              <a:rPr lang="cs-CZ" sz="3600" dirty="0" smtClean="0"/>
              <a:t>, </a:t>
            </a:r>
            <a:r>
              <a:rPr lang="cs-CZ" sz="3600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přací P</a:t>
            </a:r>
            <a:r>
              <a:rPr lang="cs-CZ" sz="3600" dirty="0" smtClean="0"/>
              <a:t>:</a:t>
            </a:r>
            <a:r>
              <a:rPr lang="cs-CZ" sz="3000" dirty="0" smtClean="0"/>
              <a:t/>
            </a:r>
            <a:br>
              <a:rPr lang="cs-CZ" sz="3000" dirty="0" smtClean="0"/>
            </a:br>
            <a:endParaRPr lang="cs-CZ" sz="2200" dirty="0"/>
          </a:p>
        </p:txBody>
      </p:sp>
      <p:sp>
        <p:nvSpPr>
          <p:cNvPr id="6180" name="TextovéPole 6179"/>
          <p:cNvSpPr txBox="1"/>
          <p:nvPr/>
        </p:nvSpPr>
        <p:spPr>
          <a:xfrm>
            <a:off x="755576" y="1492516"/>
            <a:ext cx="32419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 bude dnes k obědu?</a:t>
            </a:r>
            <a:endParaRPr lang="cs-CZ" sz="2400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733489" y="5877272"/>
            <a:ext cx="297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400"/>
            </a:lvl1pPr>
          </a:lstStyle>
          <a:p>
            <a:r>
              <a:rPr lang="cs-CZ" dirty="0" smtClean="0"/>
              <a:t>Neběhejte po chodbě.</a:t>
            </a:r>
            <a:endParaRPr lang="cs-CZ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767299" y="1999810"/>
            <a:ext cx="44463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400"/>
            </a:lvl1pPr>
          </a:lstStyle>
          <a:p>
            <a:r>
              <a:rPr lang="cs-CZ" dirty="0" smtClean="0"/>
              <a:t>Zítra máme odpolední vyučování.</a:t>
            </a:r>
            <a:endParaRPr lang="cs-CZ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750785" y="2582467"/>
            <a:ext cx="11569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400"/>
            </a:lvl1pPr>
          </a:lstStyle>
          <a:p>
            <a:r>
              <a:rPr lang="cs-CZ" dirty="0" smtClean="0"/>
              <a:t>Sedni!</a:t>
            </a:r>
            <a:endParaRPr lang="cs-CZ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742582" y="3579708"/>
            <a:ext cx="19572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400"/>
            </a:lvl1pPr>
          </a:lstStyle>
          <a:p>
            <a:r>
              <a:rPr lang="cs-CZ" dirty="0" smtClean="0"/>
              <a:t>Venku prší.</a:t>
            </a:r>
            <a:endParaRPr lang="cs-CZ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755577" y="4093889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400"/>
            </a:lvl1pPr>
          </a:lstStyle>
          <a:p>
            <a:r>
              <a:rPr lang="cs-CZ" dirty="0" smtClean="0"/>
              <a:t>Kolik je hodin?</a:t>
            </a:r>
            <a:endParaRPr lang="cs-CZ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725707" y="4693379"/>
            <a:ext cx="28722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400"/>
            </a:lvl1pPr>
          </a:lstStyle>
          <a:p>
            <a:r>
              <a:rPr lang="cs-CZ" dirty="0" smtClean="0"/>
              <a:t>Máme doma koťátko.</a:t>
            </a:r>
            <a:endParaRPr lang="cs-CZ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736875" y="5322517"/>
            <a:ext cx="28552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400"/>
            </a:lvl1pPr>
          </a:lstStyle>
          <a:p>
            <a:r>
              <a:rPr lang="cs-CZ" dirty="0" smtClean="0"/>
              <a:t>Ať dostanu jedničku.</a:t>
            </a:r>
            <a:endParaRPr lang="cs-CZ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767299" y="3089495"/>
            <a:ext cx="32302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400"/>
            </a:lvl1pPr>
          </a:lstStyle>
          <a:p>
            <a:r>
              <a:rPr lang="cs-CZ" dirty="0" smtClean="0"/>
              <a:t>Kéž by se mi to povedlo.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178844" y="1492515"/>
            <a:ext cx="481459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449725" y="1965011"/>
            <a:ext cx="481459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2031260" y="2506773"/>
            <a:ext cx="481459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077456" y="2968438"/>
            <a:ext cx="481459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3110633" y="3551160"/>
            <a:ext cx="481459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3116510" y="4120930"/>
            <a:ext cx="481459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" name="Skupina 6"/>
          <p:cNvGrpSpPr/>
          <p:nvPr/>
        </p:nvGrpSpPr>
        <p:grpSpPr>
          <a:xfrm>
            <a:off x="4225199" y="4715261"/>
            <a:ext cx="497544" cy="1569774"/>
            <a:chOff x="3740718" y="4709903"/>
            <a:chExt cx="497544" cy="1569774"/>
          </a:xfrm>
        </p:grpSpPr>
        <p:grpSp>
          <p:nvGrpSpPr>
            <p:cNvPr id="6" name="Skupina 5"/>
            <p:cNvGrpSpPr/>
            <p:nvPr/>
          </p:nvGrpSpPr>
          <p:grpSpPr>
            <a:xfrm>
              <a:off x="3740718" y="4709903"/>
              <a:ext cx="484481" cy="1021078"/>
              <a:chOff x="3740718" y="4709903"/>
              <a:chExt cx="484481" cy="1021078"/>
            </a:xfrm>
          </p:grpSpPr>
          <p:sp>
            <p:nvSpPr>
              <p:cNvPr id="36" name="Obdélník 35"/>
              <p:cNvSpPr/>
              <p:nvPr/>
            </p:nvSpPr>
            <p:spPr>
              <a:xfrm>
                <a:off x="3740718" y="4709903"/>
                <a:ext cx="481459" cy="461665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Obdélník 36"/>
              <p:cNvSpPr/>
              <p:nvPr/>
            </p:nvSpPr>
            <p:spPr>
              <a:xfrm>
                <a:off x="3743740" y="5269316"/>
                <a:ext cx="481459" cy="461665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38" name="Obdélník 37"/>
            <p:cNvSpPr/>
            <p:nvPr/>
          </p:nvSpPr>
          <p:spPr>
            <a:xfrm>
              <a:off x="3756803" y="5818012"/>
              <a:ext cx="481459" cy="461665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8676456" y="6453336"/>
            <a:ext cx="288032" cy="216024"/>
          </a:xfrm>
          <a:prstGeom prst="actionButtonForwardNext">
            <a:avLst/>
          </a:prstGeom>
          <a:solidFill>
            <a:srgbClr val="FF9900"/>
          </a:solidFill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663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1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618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618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618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80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8000"/>
            <a:lum/>
          </a:blip>
          <a:srcRect/>
          <a:stretch>
            <a:fillRect t="-11000" b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467544" y="1052736"/>
            <a:ext cx="7020272" cy="5616624"/>
            <a:chOff x="395536" y="1196752"/>
            <a:chExt cx="3528392" cy="4127108"/>
          </a:xfrm>
          <a:noFill/>
        </p:grpSpPr>
        <p:sp>
          <p:nvSpPr>
            <p:cNvPr id="4" name="Svislý svitek 3"/>
            <p:cNvSpPr/>
            <p:nvPr/>
          </p:nvSpPr>
          <p:spPr>
            <a:xfrm>
              <a:off x="395536" y="1196752"/>
              <a:ext cx="3528392" cy="4127108"/>
            </a:xfrm>
            <a:prstGeom prst="verticalScroll">
              <a:avLst>
                <a:gd name="adj" fmla="val 17203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err="1" smtClean="0">
                  <a:latin typeface="Kunstler Script" pitchFamily="66" charset="0"/>
                </a:rPr>
                <a:t>ddd</a:t>
              </a:r>
              <a:endParaRPr lang="cs-CZ" dirty="0">
                <a:latin typeface="Kunstler Script" pitchFamily="66" charset="0"/>
              </a:endParaRPr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1115616" y="1916832"/>
              <a:ext cx="2088232" cy="1010836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4800" dirty="0" smtClean="0">
                  <a:latin typeface="French Script MT" pitchFamily="66" charset="0"/>
                </a:rPr>
                <a:t>Na v</a:t>
              </a:r>
              <a:r>
                <a:rPr lang="cs-CZ" sz="4800" dirty="0" smtClean="0">
                  <a:latin typeface="Gabriola" pitchFamily="82" charset="0"/>
                </a:rPr>
                <a:t>ě</a:t>
              </a:r>
              <a:r>
                <a:rPr lang="cs-CZ" sz="4800" dirty="0" smtClean="0">
                  <a:latin typeface="French Script MT" pitchFamily="66" charset="0"/>
                </a:rPr>
                <a:t>domost se dává, že  …</a:t>
              </a:r>
              <a:endParaRPr lang="cs-CZ" sz="4800" dirty="0">
                <a:latin typeface="French Script MT" pitchFamily="66" charset="0"/>
              </a:endParaRPr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2483768" y="1196752"/>
            <a:ext cx="43924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Tvořte oznamovací věty, které má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královský bubeník vybubnovat.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45796"/>
          </a:xfrm>
        </p:spPr>
        <p:txBody>
          <a:bodyPr>
            <a:noAutofit/>
          </a:bodyPr>
          <a:lstStyle/>
          <a:p>
            <a:r>
              <a:rPr lang="cs-CZ" sz="4800" dirty="0" smtClean="0">
                <a:solidFill>
                  <a:srgbClr val="FF0000"/>
                </a:solidFill>
                <a:latin typeface="Old English Text MT" pitchFamily="66" charset="0"/>
              </a:rPr>
              <a:t>Z</a:t>
            </a:r>
            <a:r>
              <a:rPr lang="cs-CZ" sz="4800" dirty="0" smtClean="0">
                <a:latin typeface="Old English Text MT" pitchFamily="66" charset="0"/>
              </a:rPr>
              <a:t> </a:t>
            </a:r>
            <a:r>
              <a:rPr lang="cs-CZ" sz="4800" dirty="0" smtClean="0">
                <a:solidFill>
                  <a:srgbClr val="92D050"/>
                </a:solidFill>
                <a:latin typeface="Old English Text MT" pitchFamily="66" charset="0"/>
              </a:rPr>
              <a:t>p</a:t>
            </a:r>
            <a:r>
              <a:rPr lang="cs-CZ" sz="4800" dirty="0" smtClean="0">
                <a:solidFill>
                  <a:srgbClr val="FFC000"/>
                </a:solidFill>
                <a:latin typeface="Old English Text MT" pitchFamily="66" charset="0"/>
              </a:rPr>
              <a:t>o</a:t>
            </a:r>
            <a:r>
              <a:rPr lang="cs-CZ" sz="4800" dirty="0" smtClean="0">
                <a:solidFill>
                  <a:srgbClr val="00B0F0"/>
                </a:solidFill>
                <a:latin typeface="Old English Text MT" pitchFamily="66" charset="0"/>
              </a:rPr>
              <a:t>h</a:t>
            </a:r>
            <a:r>
              <a:rPr lang="cs-CZ" sz="4800" dirty="0" smtClean="0">
                <a:solidFill>
                  <a:srgbClr val="FF0000"/>
                </a:solidFill>
                <a:latin typeface="Old English Text MT" pitchFamily="66" charset="0"/>
              </a:rPr>
              <a:t>á</a:t>
            </a:r>
            <a:r>
              <a:rPr lang="cs-CZ" sz="4800" dirty="0" smtClean="0">
                <a:solidFill>
                  <a:srgbClr val="92D050"/>
                </a:solidFill>
                <a:latin typeface="Old English Text MT" pitchFamily="66" charset="0"/>
              </a:rPr>
              <a:t>d</a:t>
            </a:r>
            <a:r>
              <a:rPr lang="cs-CZ" sz="4800" dirty="0">
                <a:solidFill>
                  <a:srgbClr val="FFC000"/>
                </a:solidFill>
                <a:latin typeface="Old English Text MT" pitchFamily="66" charset="0"/>
              </a:rPr>
              <a:t>k</a:t>
            </a:r>
            <a:r>
              <a:rPr lang="cs-CZ" sz="4800" dirty="0">
                <a:solidFill>
                  <a:srgbClr val="00B0F0"/>
                </a:solidFill>
                <a:latin typeface="Old English Text MT" pitchFamily="66" charset="0"/>
              </a:rPr>
              <a:t>y</a:t>
            </a:r>
            <a:r>
              <a:rPr lang="cs-CZ" sz="4800" dirty="0" smtClean="0">
                <a:latin typeface="Old English Text MT" pitchFamily="66" charset="0"/>
              </a:rPr>
              <a:t> </a:t>
            </a:r>
            <a:r>
              <a:rPr lang="cs-CZ" sz="4800" dirty="0" smtClean="0">
                <a:solidFill>
                  <a:srgbClr val="FF0000"/>
                </a:solidFill>
                <a:latin typeface="Old English Text MT" pitchFamily="66" charset="0"/>
              </a:rPr>
              <a:t>d</a:t>
            </a:r>
            <a:r>
              <a:rPr lang="cs-CZ" sz="4800" dirty="0">
                <a:solidFill>
                  <a:srgbClr val="92D050"/>
                </a:solidFill>
                <a:latin typeface="Old English Text MT" pitchFamily="66" charset="0"/>
              </a:rPr>
              <a:t>o</a:t>
            </a:r>
            <a:r>
              <a:rPr lang="cs-CZ" sz="4800" dirty="0" smtClean="0">
                <a:latin typeface="Old English Text MT" pitchFamily="66" charset="0"/>
              </a:rPr>
              <a:t> </a:t>
            </a:r>
            <a:r>
              <a:rPr lang="cs-CZ" sz="4800" dirty="0">
                <a:solidFill>
                  <a:srgbClr val="FFC000"/>
                </a:solidFill>
                <a:latin typeface="Old English Text MT" pitchFamily="66" charset="0"/>
              </a:rPr>
              <a:t>p</a:t>
            </a:r>
            <a:r>
              <a:rPr lang="cs-CZ" sz="4800" dirty="0">
                <a:solidFill>
                  <a:srgbClr val="00B0F0"/>
                </a:solidFill>
                <a:latin typeface="Old English Text MT" pitchFamily="66" charset="0"/>
              </a:rPr>
              <a:t>o</a:t>
            </a:r>
            <a:r>
              <a:rPr lang="cs-CZ" sz="4800" dirty="0" smtClean="0">
                <a:solidFill>
                  <a:srgbClr val="FF0000"/>
                </a:solidFill>
                <a:latin typeface="Old English Text MT" pitchFamily="66" charset="0"/>
              </a:rPr>
              <a:t>h</a:t>
            </a:r>
            <a:r>
              <a:rPr lang="cs-CZ" sz="4800" dirty="0">
                <a:solidFill>
                  <a:srgbClr val="92D050"/>
                </a:solidFill>
                <a:latin typeface="Old English Text MT" pitchFamily="66" charset="0"/>
              </a:rPr>
              <a:t>á</a:t>
            </a:r>
            <a:r>
              <a:rPr lang="cs-CZ" sz="4800" dirty="0">
                <a:solidFill>
                  <a:srgbClr val="FFC000"/>
                </a:solidFill>
                <a:latin typeface="Old English Text MT" pitchFamily="66" charset="0"/>
              </a:rPr>
              <a:t>d</a:t>
            </a:r>
            <a:r>
              <a:rPr lang="cs-CZ" sz="4800" dirty="0">
                <a:solidFill>
                  <a:srgbClr val="00B0F0"/>
                </a:solidFill>
                <a:latin typeface="Old English Text MT" pitchFamily="66" charset="0"/>
              </a:rPr>
              <a:t>k</a:t>
            </a:r>
            <a:r>
              <a:rPr lang="cs-CZ" sz="4800" dirty="0" smtClean="0">
                <a:solidFill>
                  <a:srgbClr val="FF0000"/>
                </a:solidFill>
                <a:latin typeface="Old English Text MT" pitchFamily="66" charset="0"/>
              </a:rPr>
              <a:t>y</a:t>
            </a:r>
            <a:endParaRPr lang="cs-CZ" sz="4800" dirty="0">
              <a:solidFill>
                <a:srgbClr val="FF0000"/>
              </a:solidFill>
              <a:latin typeface="Old English Text MT" pitchFamily="66" charset="0"/>
            </a:endParaRPr>
          </a:p>
        </p:txBody>
      </p:sp>
      <p:pic>
        <p:nvPicPr>
          <p:cNvPr id="4100" name="Picture 4" descr="C:\Documents and Settings\Jana\Local Settings\Temporary Internet Files\Content.IE5\FA8Q9NB7\MC9003505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152804"/>
            <a:ext cx="1788059" cy="1683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ocuments and Settings\Jana\Local Settings\Temporary Internet Files\Content.IE5\PI5YMQ0U\MM900336856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70595"/>
            <a:ext cx="1080120" cy="1252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434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8000"/>
            <a:lum/>
          </a:blip>
          <a:srcRect/>
          <a:stretch>
            <a:fillRect t="-11000" b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755576" y="1124744"/>
            <a:ext cx="4392488" cy="707886"/>
          </a:xfrm>
          <a:prstGeom prst="rect">
            <a:avLst/>
          </a:prstGeom>
          <a:noFill/>
          <a:ln w="63500">
            <a:gradFill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5400000" scaled="0"/>
            </a:gra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Na co byste se chtěli zeptat děda Vševěda? Tvořte věty tázací.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45796"/>
          </a:xfrm>
        </p:spPr>
        <p:txBody>
          <a:bodyPr>
            <a:noAutofit/>
          </a:bodyPr>
          <a:lstStyle/>
          <a:p>
            <a:r>
              <a:rPr lang="cs-CZ" sz="4800" dirty="0" smtClean="0">
                <a:solidFill>
                  <a:srgbClr val="FF0000"/>
                </a:solidFill>
                <a:latin typeface="Old English Text MT" pitchFamily="66" charset="0"/>
              </a:rPr>
              <a:t>Z</a:t>
            </a:r>
            <a:r>
              <a:rPr lang="cs-CZ" sz="4800" dirty="0" smtClean="0">
                <a:latin typeface="Old English Text MT" pitchFamily="66" charset="0"/>
              </a:rPr>
              <a:t> </a:t>
            </a:r>
            <a:r>
              <a:rPr lang="cs-CZ" sz="4800" dirty="0" smtClean="0">
                <a:solidFill>
                  <a:srgbClr val="92D050"/>
                </a:solidFill>
                <a:latin typeface="Old English Text MT" pitchFamily="66" charset="0"/>
              </a:rPr>
              <a:t>p</a:t>
            </a:r>
            <a:r>
              <a:rPr lang="cs-CZ" sz="4800" dirty="0" smtClean="0">
                <a:solidFill>
                  <a:srgbClr val="FFC000"/>
                </a:solidFill>
                <a:latin typeface="Old English Text MT" pitchFamily="66" charset="0"/>
              </a:rPr>
              <a:t>o</a:t>
            </a:r>
            <a:r>
              <a:rPr lang="cs-CZ" sz="4800" dirty="0" smtClean="0">
                <a:solidFill>
                  <a:srgbClr val="00B0F0"/>
                </a:solidFill>
                <a:latin typeface="Old English Text MT" pitchFamily="66" charset="0"/>
              </a:rPr>
              <a:t>h</a:t>
            </a:r>
            <a:r>
              <a:rPr lang="cs-CZ" sz="4800" dirty="0" smtClean="0">
                <a:solidFill>
                  <a:srgbClr val="FF0000"/>
                </a:solidFill>
                <a:latin typeface="Old English Text MT" pitchFamily="66" charset="0"/>
              </a:rPr>
              <a:t>á</a:t>
            </a:r>
            <a:r>
              <a:rPr lang="cs-CZ" sz="4800" dirty="0" smtClean="0">
                <a:solidFill>
                  <a:srgbClr val="92D050"/>
                </a:solidFill>
                <a:latin typeface="Old English Text MT" pitchFamily="66" charset="0"/>
              </a:rPr>
              <a:t>d</a:t>
            </a:r>
            <a:r>
              <a:rPr lang="cs-CZ" sz="4800" dirty="0">
                <a:solidFill>
                  <a:srgbClr val="FFC000"/>
                </a:solidFill>
                <a:latin typeface="Old English Text MT" pitchFamily="66" charset="0"/>
              </a:rPr>
              <a:t>k</a:t>
            </a:r>
            <a:r>
              <a:rPr lang="cs-CZ" sz="4800" dirty="0">
                <a:solidFill>
                  <a:srgbClr val="00B0F0"/>
                </a:solidFill>
                <a:latin typeface="Old English Text MT" pitchFamily="66" charset="0"/>
              </a:rPr>
              <a:t>y</a:t>
            </a:r>
            <a:r>
              <a:rPr lang="cs-CZ" sz="4800" dirty="0" smtClean="0">
                <a:latin typeface="Old English Text MT" pitchFamily="66" charset="0"/>
              </a:rPr>
              <a:t> </a:t>
            </a:r>
            <a:r>
              <a:rPr lang="cs-CZ" sz="4800" dirty="0" smtClean="0">
                <a:solidFill>
                  <a:srgbClr val="FF0000"/>
                </a:solidFill>
                <a:latin typeface="Old English Text MT" pitchFamily="66" charset="0"/>
              </a:rPr>
              <a:t>d</a:t>
            </a:r>
            <a:r>
              <a:rPr lang="cs-CZ" sz="4800" dirty="0">
                <a:solidFill>
                  <a:srgbClr val="92D050"/>
                </a:solidFill>
                <a:latin typeface="Old English Text MT" pitchFamily="66" charset="0"/>
              </a:rPr>
              <a:t>o</a:t>
            </a:r>
            <a:r>
              <a:rPr lang="cs-CZ" sz="4800" dirty="0" smtClean="0">
                <a:latin typeface="Old English Text MT" pitchFamily="66" charset="0"/>
              </a:rPr>
              <a:t> </a:t>
            </a:r>
            <a:r>
              <a:rPr lang="cs-CZ" sz="4800" dirty="0">
                <a:solidFill>
                  <a:srgbClr val="FFC000"/>
                </a:solidFill>
                <a:latin typeface="Old English Text MT" pitchFamily="66" charset="0"/>
              </a:rPr>
              <a:t>p</a:t>
            </a:r>
            <a:r>
              <a:rPr lang="cs-CZ" sz="4800" dirty="0">
                <a:solidFill>
                  <a:srgbClr val="00B0F0"/>
                </a:solidFill>
                <a:latin typeface="Old English Text MT" pitchFamily="66" charset="0"/>
              </a:rPr>
              <a:t>o</a:t>
            </a:r>
            <a:r>
              <a:rPr lang="cs-CZ" sz="4800" dirty="0" smtClean="0">
                <a:solidFill>
                  <a:srgbClr val="FF0000"/>
                </a:solidFill>
                <a:latin typeface="Old English Text MT" pitchFamily="66" charset="0"/>
              </a:rPr>
              <a:t>h</a:t>
            </a:r>
            <a:r>
              <a:rPr lang="cs-CZ" sz="4800" dirty="0">
                <a:solidFill>
                  <a:srgbClr val="92D050"/>
                </a:solidFill>
                <a:latin typeface="Old English Text MT" pitchFamily="66" charset="0"/>
              </a:rPr>
              <a:t>á</a:t>
            </a:r>
            <a:r>
              <a:rPr lang="cs-CZ" sz="4800" dirty="0">
                <a:solidFill>
                  <a:srgbClr val="FFC000"/>
                </a:solidFill>
                <a:latin typeface="Old English Text MT" pitchFamily="66" charset="0"/>
              </a:rPr>
              <a:t>d</a:t>
            </a:r>
            <a:r>
              <a:rPr lang="cs-CZ" sz="4800" dirty="0">
                <a:solidFill>
                  <a:srgbClr val="00B0F0"/>
                </a:solidFill>
                <a:latin typeface="Old English Text MT" pitchFamily="66" charset="0"/>
              </a:rPr>
              <a:t>k</a:t>
            </a:r>
            <a:r>
              <a:rPr lang="cs-CZ" sz="4800" dirty="0" smtClean="0">
                <a:solidFill>
                  <a:srgbClr val="FF0000"/>
                </a:solidFill>
                <a:latin typeface="Old English Text MT" pitchFamily="66" charset="0"/>
              </a:rPr>
              <a:t>y</a:t>
            </a:r>
            <a:endParaRPr lang="cs-CZ" sz="4800" dirty="0">
              <a:solidFill>
                <a:srgbClr val="FF0000"/>
              </a:solidFill>
              <a:latin typeface="Old English Text MT" pitchFamily="66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5652120" y="980728"/>
            <a:ext cx="2773514" cy="2576298"/>
            <a:chOff x="3658971" y="1700808"/>
            <a:chExt cx="2773514" cy="2576298"/>
          </a:xfrm>
        </p:grpSpPr>
        <p:pic>
          <p:nvPicPr>
            <p:cNvPr id="1031" name="Picture 7" descr="C:\Documents and Settings\Jana\Local Settings\Temporary Internet Files\Content.IE5\1U3CRUMB\MC900340254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58971" y="1700808"/>
              <a:ext cx="2773514" cy="25762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 rot="332618">
              <a:off x="3707903" y="3004504"/>
              <a:ext cx="100811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  <a:latin typeface="Arial Rounded MT Bold" pitchFamily="34" charset="0"/>
                </a:rPr>
                <a:t>Děd Vševěd</a:t>
              </a:r>
              <a:endParaRPr lang="cs-CZ" dirty="0">
                <a:solidFill>
                  <a:schemeClr val="bg1"/>
                </a:solidFill>
                <a:latin typeface="Arial Rounded MT Bold" pitchFamily="34" charset="0"/>
              </a:endParaRPr>
            </a:p>
          </p:txBody>
        </p:sp>
      </p:grpSp>
      <p:pic>
        <p:nvPicPr>
          <p:cNvPr id="1032" name="Picture 8" descr="C:\Documents and Settings\Jana\Local Settings\Temporary Internet Files\Content.IE5\O2ZUYJPN\MC90044040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8056" y="193185"/>
            <a:ext cx="867544" cy="867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6847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8000"/>
            <a:lum/>
          </a:blip>
          <a:srcRect/>
          <a:stretch>
            <a:fillRect t="-11000" b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755576" y="1268760"/>
            <a:ext cx="4392488" cy="1015663"/>
          </a:xfrm>
          <a:prstGeom prst="rect">
            <a:avLst/>
          </a:prstGeom>
          <a:noFill/>
          <a:ln w="63500">
            <a:gradFill>
              <a:gsLst>
                <a:gs pos="0">
                  <a:srgbClr val="F30BE8"/>
                </a:gs>
                <a:gs pos="39999">
                  <a:srgbClr val="85C2FF"/>
                </a:gs>
                <a:gs pos="70000">
                  <a:srgbClr val="C4D6EB"/>
                </a:gs>
                <a:gs pos="100000">
                  <a:srgbClr val="FFEBFA"/>
                </a:gs>
              </a:gsLst>
              <a:lin ang="5400000" scaled="0"/>
            </a:gra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Jaké rozkazy dává pyšná princezna svým sluhům a služkám?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Tvořte rozkazovací  věty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45796"/>
          </a:xfrm>
        </p:spPr>
        <p:txBody>
          <a:bodyPr>
            <a:noAutofit/>
          </a:bodyPr>
          <a:lstStyle/>
          <a:p>
            <a:r>
              <a:rPr lang="cs-CZ" sz="4800" dirty="0" smtClean="0">
                <a:solidFill>
                  <a:srgbClr val="FF0000"/>
                </a:solidFill>
                <a:latin typeface="Old English Text MT" pitchFamily="66" charset="0"/>
              </a:rPr>
              <a:t>Z</a:t>
            </a:r>
            <a:r>
              <a:rPr lang="cs-CZ" sz="4800" dirty="0" smtClean="0">
                <a:latin typeface="Old English Text MT" pitchFamily="66" charset="0"/>
              </a:rPr>
              <a:t> </a:t>
            </a:r>
            <a:r>
              <a:rPr lang="cs-CZ" sz="4800" dirty="0" smtClean="0">
                <a:solidFill>
                  <a:srgbClr val="92D050"/>
                </a:solidFill>
                <a:latin typeface="Old English Text MT" pitchFamily="66" charset="0"/>
              </a:rPr>
              <a:t>p</a:t>
            </a:r>
            <a:r>
              <a:rPr lang="cs-CZ" sz="4800" dirty="0" smtClean="0">
                <a:solidFill>
                  <a:srgbClr val="FFC000"/>
                </a:solidFill>
                <a:latin typeface="Old English Text MT" pitchFamily="66" charset="0"/>
              </a:rPr>
              <a:t>o</a:t>
            </a:r>
            <a:r>
              <a:rPr lang="cs-CZ" sz="4800" dirty="0" smtClean="0">
                <a:solidFill>
                  <a:srgbClr val="00B0F0"/>
                </a:solidFill>
                <a:latin typeface="Old English Text MT" pitchFamily="66" charset="0"/>
              </a:rPr>
              <a:t>h</a:t>
            </a:r>
            <a:r>
              <a:rPr lang="cs-CZ" sz="4800" dirty="0" smtClean="0">
                <a:solidFill>
                  <a:srgbClr val="FF0000"/>
                </a:solidFill>
                <a:latin typeface="Old English Text MT" pitchFamily="66" charset="0"/>
              </a:rPr>
              <a:t>á</a:t>
            </a:r>
            <a:r>
              <a:rPr lang="cs-CZ" sz="4800" dirty="0" smtClean="0">
                <a:solidFill>
                  <a:srgbClr val="92D050"/>
                </a:solidFill>
                <a:latin typeface="Old English Text MT" pitchFamily="66" charset="0"/>
              </a:rPr>
              <a:t>d</a:t>
            </a:r>
            <a:r>
              <a:rPr lang="cs-CZ" sz="4800" dirty="0">
                <a:solidFill>
                  <a:srgbClr val="FFC000"/>
                </a:solidFill>
                <a:latin typeface="Old English Text MT" pitchFamily="66" charset="0"/>
              </a:rPr>
              <a:t>k</a:t>
            </a:r>
            <a:r>
              <a:rPr lang="cs-CZ" sz="4800" dirty="0">
                <a:solidFill>
                  <a:srgbClr val="00B0F0"/>
                </a:solidFill>
                <a:latin typeface="Old English Text MT" pitchFamily="66" charset="0"/>
              </a:rPr>
              <a:t>y</a:t>
            </a:r>
            <a:r>
              <a:rPr lang="cs-CZ" sz="4800" dirty="0" smtClean="0">
                <a:latin typeface="Old English Text MT" pitchFamily="66" charset="0"/>
              </a:rPr>
              <a:t> </a:t>
            </a:r>
            <a:r>
              <a:rPr lang="cs-CZ" sz="4800" dirty="0" smtClean="0">
                <a:solidFill>
                  <a:srgbClr val="FF0000"/>
                </a:solidFill>
                <a:latin typeface="Old English Text MT" pitchFamily="66" charset="0"/>
              </a:rPr>
              <a:t>d</a:t>
            </a:r>
            <a:r>
              <a:rPr lang="cs-CZ" sz="4800" dirty="0">
                <a:solidFill>
                  <a:srgbClr val="92D050"/>
                </a:solidFill>
                <a:latin typeface="Old English Text MT" pitchFamily="66" charset="0"/>
              </a:rPr>
              <a:t>o</a:t>
            </a:r>
            <a:r>
              <a:rPr lang="cs-CZ" sz="4800" dirty="0" smtClean="0">
                <a:latin typeface="Old English Text MT" pitchFamily="66" charset="0"/>
              </a:rPr>
              <a:t> </a:t>
            </a:r>
            <a:r>
              <a:rPr lang="cs-CZ" sz="4800" dirty="0">
                <a:solidFill>
                  <a:srgbClr val="FFC000"/>
                </a:solidFill>
                <a:latin typeface="Old English Text MT" pitchFamily="66" charset="0"/>
              </a:rPr>
              <a:t>p</a:t>
            </a:r>
            <a:r>
              <a:rPr lang="cs-CZ" sz="4800" dirty="0">
                <a:solidFill>
                  <a:srgbClr val="00B0F0"/>
                </a:solidFill>
                <a:latin typeface="Old English Text MT" pitchFamily="66" charset="0"/>
              </a:rPr>
              <a:t>o</a:t>
            </a:r>
            <a:r>
              <a:rPr lang="cs-CZ" sz="4800" dirty="0" smtClean="0">
                <a:solidFill>
                  <a:srgbClr val="FF0000"/>
                </a:solidFill>
                <a:latin typeface="Old English Text MT" pitchFamily="66" charset="0"/>
              </a:rPr>
              <a:t>h</a:t>
            </a:r>
            <a:r>
              <a:rPr lang="cs-CZ" sz="4800" dirty="0">
                <a:solidFill>
                  <a:srgbClr val="92D050"/>
                </a:solidFill>
                <a:latin typeface="Old English Text MT" pitchFamily="66" charset="0"/>
              </a:rPr>
              <a:t>á</a:t>
            </a:r>
            <a:r>
              <a:rPr lang="cs-CZ" sz="4800" dirty="0">
                <a:solidFill>
                  <a:srgbClr val="FFC000"/>
                </a:solidFill>
                <a:latin typeface="Old English Text MT" pitchFamily="66" charset="0"/>
              </a:rPr>
              <a:t>d</a:t>
            </a:r>
            <a:r>
              <a:rPr lang="cs-CZ" sz="4800" dirty="0">
                <a:solidFill>
                  <a:srgbClr val="00B0F0"/>
                </a:solidFill>
                <a:latin typeface="Old English Text MT" pitchFamily="66" charset="0"/>
              </a:rPr>
              <a:t>k</a:t>
            </a:r>
            <a:r>
              <a:rPr lang="cs-CZ" sz="4800" dirty="0" smtClean="0">
                <a:solidFill>
                  <a:srgbClr val="FF0000"/>
                </a:solidFill>
                <a:latin typeface="Old English Text MT" pitchFamily="66" charset="0"/>
              </a:rPr>
              <a:t>y</a:t>
            </a:r>
            <a:endParaRPr lang="cs-CZ" sz="4800" dirty="0">
              <a:solidFill>
                <a:srgbClr val="FF0000"/>
              </a:solidFill>
              <a:latin typeface="Old English Text MT" pitchFamily="66" charset="0"/>
            </a:endParaRPr>
          </a:p>
        </p:txBody>
      </p:sp>
      <p:pic>
        <p:nvPicPr>
          <p:cNvPr id="2052" name="Picture 4" descr="C:\Documents and Settings\Jana\Local Settings\Temporary Internet Files\Content.IE5\1U3CRUMB\MC9003607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0347" y="842212"/>
            <a:ext cx="1034186" cy="1835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Jana\Local Settings\Temporary Internet Files\Content.IE5\759QXFMJ\MC9002974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301168"/>
            <a:ext cx="720080" cy="917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6847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8000"/>
            <a:lum/>
          </a:blip>
          <a:srcRect/>
          <a:stretch>
            <a:fillRect t="-11000" b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683568" y="1124744"/>
            <a:ext cx="4392488" cy="707886"/>
          </a:xfrm>
          <a:prstGeom prst="rect">
            <a:avLst/>
          </a:prstGeom>
          <a:noFill/>
          <a:ln w="63500">
            <a:gradFill>
              <a:gsLst>
                <a:gs pos="0">
                  <a:srgbClr val="E6DCAC"/>
                </a:gs>
                <a:gs pos="12000">
                  <a:srgbClr val="E6D78A"/>
                </a:gs>
                <a:gs pos="30000">
                  <a:srgbClr val="C7AC4C"/>
                </a:gs>
                <a:gs pos="45000">
                  <a:srgbClr val="E6D78A"/>
                </a:gs>
                <a:gs pos="77000">
                  <a:srgbClr val="C7AC4C"/>
                </a:gs>
                <a:gs pos="100000">
                  <a:srgbClr val="E6DCAC"/>
                </a:gs>
              </a:gsLst>
              <a:lin ang="5400000" scaled="0"/>
            </a:gra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Podařilo se vám ulovit zlatou rybku. Co si budete přát? Tvořte přací věty.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45796"/>
          </a:xfrm>
        </p:spPr>
        <p:txBody>
          <a:bodyPr>
            <a:noAutofit/>
          </a:bodyPr>
          <a:lstStyle/>
          <a:p>
            <a:r>
              <a:rPr lang="cs-CZ" sz="4800" dirty="0" smtClean="0">
                <a:solidFill>
                  <a:srgbClr val="FF0000"/>
                </a:solidFill>
                <a:latin typeface="Old English Text MT" pitchFamily="66" charset="0"/>
              </a:rPr>
              <a:t>Z</a:t>
            </a:r>
            <a:r>
              <a:rPr lang="cs-CZ" sz="4800" dirty="0" smtClean="0">
                <a:latin typeface="Old English Text MT" pitchFamily="66" charset="0"/>
              </a:rPr>
              <a:t> </a:t>
            </a:r>
            <a:r>
              <a:rPr lang="cs-CZ" sz="4800" dirty="0" smtClean="0">
                <a:solidFill>
                  <a:srgbClr val="92D050"/>
                </a:solidFill>
                <a:latin typeface="Old English Text MT" pitchFamily="66" charset="0"/>
              </a:rPr>
              <a:t>p</a:t>
            </a:r>
            <a:r>
              <a:rPr lang="cs-CZ" sz="4800" dirty="0" smtClean="0">
                <a:solidFill>
                  <a:srgbClr val="FFC000"/>
                </a:solidFill>
                <a:latin typeface="Old English Text MT" pitchFamily="66" charset="0"/>
              </a:rPr>
              <a:t>o</a:t>
            </a:r>
            <a:r>
              <a:rPr lang="cs-CZ" sz="4800" dirty="0" smtClean="0">
                <a:solidFill>
                  <a:srgbClr val="00B0F0"/>
                </a:solidFill>
                <a:latin typeface="Old English Text MT" pitchFamily="66" charset="0"/>
              </a:rPr>
              <a:t>h</a:t>
            </a:r>
            <a:r>
              <a:rPr lang="cs-CZ" sz="4800" dirty="0" smtClean="0">
                <a:solidFill>
                  <a:srgbClr val="FF0000"/>
                </a:solidFill>
                <a:latin typeface="Old English Text MT" pitchFamily="66" charset="0"/>
              </a:rPr>
              <a:t>á</a:t>
            </a:r>
            <a:r>
              <a:rPr lang="cs-CZ" sz="4800" dirty="0" smtClean="0">
                <a:solidFill>
                  <a:srgbClr val="92D050"/>
                </a:solidFill>
                <a:latin typeface="Old English Text MT" pitchFamily="66" charset="0"/>
              </a:rPr>
              <a:t>d</a:t>
            </a:r>
            <a:r>
              <a:rPr lang="cs-CZ" sz="4800" dirty="0">
                <a:solidFill>
                  <a:srgbClr val="FFC000"/>
                </a:solidFill>
                <a:latin typeface="Old English Text MT" pitchFamily="66" charset="0"/>
              </a:rPr>
              <a:t>k</a:t>
            </a:r>
            <a:r>
              <a:rPr lang="cs-CZ" sz="4800" dirty="0">
                <a:solidFill>
                  <a:srgbClr val="00B0F0"/>
                </a:solidFill>
                <a:latin typeface="Old English Text MT" pitchFamily="66" charset="0"/>
              </a:rPr>
              <a:t>y</a:t>
            </a:r>
            <a:r>
              <a:rPr lang="cs-CZ" sz="4800" dirty="0" smtClean="0">
                <a:latin typeface="Old English Text MT" pitchFamily="66" charset="0"/>
              </a:rPr>
              <a:t> </a:t>
            </a:r>
            <a:r>
              <a:rPr lang="cs-CZ" sz="4800" dirty="0" smtClean="0">
                <a:solidFill>
                  <a:srgbClr val="FF0000"/>
                </a:solidFill>
                <a:latin typeface="Old English Text MT" pitchFamily="66" charset="0"/>
              </a:rPr>
              <a:t>d</a:t>
            </a:r>
            <a:r>
              <a:rPr lang="cs-CZ" sz="4800" dirty="0">
                <a:solidFill>
                  <a:srgbClr val="92D050"/>
                </a:solidFill>
                <a:latin typeface="Old English Text MT" pitchFamily="66" charset="0"/>
              </a:rPr>
              <a:t>o</a:t>
            </a:r>
            <a:r>
              <a:rPr lang="cs-CZ" sz="4800" dirty="0" smtClean="0">
                <a:latin typeface="Old English Text MT" pitchFamily="66" charset="0"/>
              </a:rPr>
              <a:t> </a:t>
            </a:r>
            <a:r>
              <a:rPr lang="cs-CZ" sz="4800" dirty="0">
                <a:solidFill>
                  <a:srgbClr val="FFC000"/>
                </a:solidFill>
                <a:latin typeface="Old English Text MT" pitchFamily="66" charset="0"/>
              </a:rPr>
              <a:t>p</a:t>
            </a:r>
            <a:r>
              <a:rPr lang="cs-CZ" sz="4800" dirty="0">
                <a:solidFill>
                  <a:srgbClr val="00B0F0"/>
                </a:solidFill>
                <a:latin typeface="Old English Text MT" pitchFamily="66" charset="0"/>
              </a:rPr>
              <a:t>o</a:t>
            </a:r>
            <a:r>
              <a:rPr lang="cs-CZ" sz="4800" dirty="0" smtClean="0">
                <a:solidFill>
                  <a:srgbClr val="FF0000"/>
                </a:solidFill>
                <a:latin typeface="Old English Text MT" pitchFamily="66" charset="0"/>
              </a:rPr>
              <a:t>h</a:t>
            </a:r>
            <a:r>
              <a:rPr lang="cs-CZ" sz="4800" dirty="0">
                <a:solidFill>
                  <a:srgbClr val="92D050"/>
                </a:solidFill>
                <a:latin typeface="Old English Text MT" pitchFamily="66" charset="0"/>
              </a:rPr>
              <a:t>á</a:t>
            </a:r>
            <a:r>
              <a:rPr lang="cs-CZ" sz="4800" dirty="0">
                <a:solidFill>
                  <a:srgbClr val="FFC000"/>
                </a:solidFill>
                <a:latin typeface="Old English Text MT" pitchFamily="66" charset="0"/>
              </a:rPr>
              <a:t>d</a:t>
            </a:r>
            <a:r>
              <a:rPr lang="cs-CZ" sz="4800" dirty="0">
                <a:solidFill>
                  <a:srgbClr val="00B0F0"/>
                </a:solidFill>
                <a:latin typeface="Old English Text MT" pitchFamily="66" charset="0"/>
              </a:rPr>
              <a:t>k</a:t>
            </a:r>
            <a:r>
              <a:rPr lang="cs-CZ" sz="4800" dirty="0" smtClean="0">
                <a:solidFill>
                  <a:srgbClr val="FF0000"/>
                </a:solidFill>
                <a:latin typeface="Old English Text MT" pitchFamily="66" charset="0"/>
              </a:rPr>
              <a:t>y</a:t>
            </a:r>
            <a:endParaRPr lang="cs-CZ" sz="4800" dirty="0">
              <a:solidFill>
                <a:srgbClr val="FF0000"/>
              </a:solidFill>
              <a:latin typeface="Old English Text MT" pitchFamily="66" charset="0"/>
            </a:endParaRPr>
          </a:p>
        </p:txBody>
      </p:sp>
      <p:pic>
        <p:nvPicPr>
          <p:cNvPr id="3074" name="Picture 2" descr="C:\Documents and Settings\Jana\Local Settings\Temporary Internet Files\Content.IE5\FA8Q9NB7\MC900052718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319420"/>
            <a:ext cx="1812341" cy="1458468"/>
          </a:xfrm>
          <a:prstGeom prst="rect">
            <a:avLst/>
          </a:prstGeom>
          <a:noFill/>
          <a:effectLst>
            <a:glow rad="419100">
              <a:schemeClr val="accent6">
                <a:satMod val="175000"/>
                <a:alpha val="40000"/>
              </a:schemeClr>
            </a:glow>
            <a:softEdge rad="127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6" descr="C:\Documents and Settings\Jana\Local Settings\Temporary Internet Files\Content.IE5\IQZRG32A\MM900040897[1].gif"/>
          <p:cNvPicPr>
            <a:picLocks noChangeAspect="1" noChangeArrowheads="1" noCrop="1"/>
          </p:cNvPicPr>
          <p:nvPr/>
        </p:nvPicPr>
        <p:blipFill>
          <a:blip r:embed="rId4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7917" y="5805264"/>
            <a:ext cx="1981200" cy="942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6000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71600" y="1268760"/>
            <a:ext cx="7704856" cy="2376264"/>
          </a:xfrm>
        </p:spPr>
        <p:txBody>
          <a:bodyPr>
            <a:normAutofit/>
          </a:bodyPr>
          <a:lstStyle/>
          <a:p>
            <a:pPr algn="l"/>
            <a:r>
              <a:rPr lang="cs-CZ" sz="2700" dirty="0" smtClean="0"/>
              <a:t>Obrázky jsou z webové galerie: </a:t>
            </a:r>
            <a:r>
              <a:rPr lang="cs-CZ" sz="2700" dirty="0"/>
              <a:t>http://</a:t>
            </a:r>
            <a:r>
              <a:rPr lang="cs-CZ" sz="2700" dirty="0" smtClean="0"/>
              <a:t>office.microsoft.com/cs-cz/images</a:t>
            </a:r>
            <a:r>
              <a:rPr lang="cs-CZ" sz="2700" dirty="0"/>
              <a:t>/?CTT=6&amp;ver=14&amp;app=powerpnt.exe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4857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397</Words>
  <Application>Microsoft Office PowerPoint</Application>
  <PresentationFormat>Předvádění na obrazovce (4:3)</PresentationFormat>
  <Paragraphs>77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Prezentace aplikace PowerPoint</vt:lpstr>
      <vt:lpstr> Oznamovací </vt:lpstr>
      <vt:lpstr>  Tázací  </vt:lpstr>
      <vt:lpstr>  Rozkazovací  </vt:lpstr>
      <vt:lpstr>   Přací    </vt:lpstr>
      <vt:lpstr>Označte věty oznamovací O, tázací T,  rozkazovací R, přací P: </vt:lpstr>
      <vt:lpstr>Z pohádky do pohádky</vt:lpstr>
      <vt:lpstr>Z pohádky do pohádky</vt:lpstr>
      <vt:lpstr>Z pohádky do pohádky</vt:lpstr>
      <vt:lpstr>Z pohádky do pohádky</vt:lpstr>
      <vt:lpstr>Obrázky jsou z webové galerie: http://office.microsoft.com/cs-cz/images/?CTT=6&amp;ver=14&amp;app=powerpnt.exe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10_Druhy vět z pohádky do pohádky</dc:title>
  <dc:creator/>
  <dc:description>ZŠ Hnátnice</dc:description>
  <cp:lastModifiedBy/>
  <cp:revision>1</cp:revision>
  <dcterms:created xsi:type="dcterms:W3CDTF">2011-11-12T19:48:41Z</dcterms:created>
  <dcterms:modified xsi:type="dcterms:W3CDTF">2012-03-12T14:28:14Z</dcterms:modified>
</cp:coreProperties>
</file>