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D53A8-64E4-46A0-AEB7-F34AE2B27A0F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E31F99-2F50-4C3A-8F70-98108960DFE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D53A8-64E4-46A0-AEB7-F34AE2B27A0F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31F99-2F50-4C3A-8F70-98108960DF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D53A8-64E4-46A0-AEB7-F34AE2B27A0F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31F99-2F50-4C3A-8F70-98108960DFE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D53A8-64E4-46A0-AEB7-F34AE2B27A0F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31F99-2F50-4C3A-8F70-98108960DFE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D53A8-64E4-46A0-AEB7-F34AE2B27A0F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31F99-2F50-4C3A-8F70-98108960DFE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D53A8-64E4-46A0-AEB7-F34AE2B27A0F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31F99-2F50-4C3A-8F70-98108960DF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D53A8-64E4-46A0-AEB7-F34AE2B27A0F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31F99-2F50-4C3A-8F70-98108960DF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D53A8-64E4-46A0-AEB7-F34AE2B27A0F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31F99-2F50-4C3A-8F70-98108960DF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D53A8-64E4-46A0-AEB7-F34AE2B27A0F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31F99-2F50-4C3A-8F70-98108960DF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D53A8-64E4-46A0-AEB7-F34AE2B27A0F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31F99-2F50-4C3A-8F70-98108960DF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D53A8-64E4-46A0-AEB7-F34AE2B27A0F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31F99-2F50-4C3A-8F70-98108960DFE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7DD53A8-64E4-46A0-AEB7-F34AE2B27A0F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1E31F99-2F50-4C3A-8F70-98108960DFE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Zástupný symbol pro obsah 11"/>
          <p:cNvGraphicFramePr>
            <a:graphicFrameLocks/>
          </p:cNvGraphicFramePr>
          <p:nvPr/>
        </p:nvGraphicFramePr>
        <p:xfrm>
          <a:off x="468313" y="1844675"/>
          <a:ext cx="8229600" cy="474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projektu MŠMT: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materiálu: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VY_62_FINANCNIGRAMOTNOST_01_01_spoření domácnosti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školy: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ZŠ,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PŠ a MŠ Česká Lípa, Moskevská 679, příspěvková organizace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I. ročník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praktické školy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Matematika a její aplikace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Předmět: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Matematika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Tematický</a:t>
                      </a:r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 okruh: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Čísla a početní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operace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400" kern="1200" dirty="0" smtClean="0">
                          <a:solidFill>
                            <a:srgbClr val="0070C0"/>
                          </a:solidFill>
                          <a:latin typeface="Franklin Gothic Medium" pitchFamily="34" charset="0"/>
                          <a:ea typeface="+mn-ea"/>
                          <a:cs typeface="Arial" pitchFamily="34" charset="0"/>
                        </a:rPr>
                        <a:t>Aritmetické operace</a:t>
                      </a:r>
                      <a:r>
                        <a:rPr kumimoji="0" lang="cs-CZ" sz="1400" kern="1200" baseline="0" dirty="0" smtClean="0">
                          <a:solidFill>
                            <a:srgbClr val="0070C0"/>
                          </a:solidFill>
                          <a:latin typeface="Franklin Gothic Medium" pitchFamily="34" charset="0"/>
                          <a:ea typeface="+mn-ea"/>
                          <a:cs typeface="Arial" pitchFamily="34" charset="0"/>
                        </a:rPr>
                        <a:t> s přirozenými </a:t>
                      </a:r>
                      <a:r>
                        <a:rPr kumimoji="0" lang="cs-CZ" sz="1400" kern="1200" baseline="0" smtClean="0">
                          <a:solidFill>
                            <a:srgbClr val="0070C0"/>
                          </a:solidFill>
                          <a:latin typeface="Franklin Gothic Medium" pitchFamily="34" charset="0"/>
                          <a:ea typeface="+mn-ea"/>
                          <a:cs typeface="Arial" pitchFamily="34" charset="0"/>
                        </a:rPr>
                        <a:t>a celými čísly</a:t>
                      </a:r>
                      <a:endParaRPr kumimoji="0" lang="cs-CZ" sz="1400" kern="1200" dirty="0">
                        <a:solidFill>
                          <a:srgbClr val="0070C0"/>
                        </a:solidFill>
                        <a:latin typeface="Franklin Gothic Medium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autora: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Mgr. Monika Nováková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Vytvořeno dne: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Září 2012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Anotace 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DUM  je určený  k výkladu a k procvičení  praktické úlohy  </a:t>
                      </a:r>
                      <a:endParaRPr lang="cs-CZ" sz="12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Klíčová slova: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Spoření, domácnost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8369268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3. snímek – příjmy (výklad)</a:t>
            </a:r>
          </a:p>
          <a:p>
            <a:r>
              <a:rPr lang="cs-CZ" dirty="0" smtClean="0"/>
              <a:t>4. snímek – výdaje (výklad)</a:t>
            </a:r>
          </a:p>
          <a:p>
            <a:r>
              <a:rPr lang="cs-CZ" dirty="0" smtClean="0"/>
              <a:t>5. snímek -  výdaje (výčet věcí)</a:t>
            </a:r>
          </a:p>
          <a:p>
            <a:r>
              <a:rPr lang="cs-CZ" dirty="0" smtClean="0"/>
              <a:t>6. snímek – příjmy a výdaje (výklad, porovnání)</a:t>
            </a:r>
          </a:p>
          <a:p>
            <a:r>
              <a:rPr lang="cs-CZ" dirty="0" smtClean="0"/>
              <a:t>7. snímek – slovní úloha</a:t>
            </a:r>
          </a:p>
          <a:p>
            <a:r>
              <a:rPr lang="cs-CZ" dirty="0" smtClean="0"/>
              <a:t>8. snímek – správné řešení slovní úlohy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357188" y="1785938"/>
            <a:ext cx="8229600" cy="28575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cs-CZ" b="1" smtClean="0">
                <a:solidFill>
                  <a:schemeClr val="accent5">
                    <a:lumMod val="75000"/>
                  </a:schemeClr>
                </a:solidFill>
              </a:rPr>
              <a:t>METODICKÝ POPIS</a:t>
            </a:r>
            <a:endParaRPr lang="cs-CZ" b="1" dirty="0" smtClean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72406934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PŘÍJMY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/>
          <a:lstStyle/>
          <a:p>
            <a:r>
              <a:rPr lang="cs-CZ" dirty="0" smtClean="0"/>
              <a:t>Příjmy jsou pro rodinu z největší části mzdy rodičů.</a:t>
            </a:r>
          </a:p>
          <a:p>
            <a:endParaRPr lang="cs-CZ" dirty="0"/>
          </a:p>
          <a:p>
            <a:r>
              <a:rPr lang="cs-CZ" dirty="0" smtClean="0"/>
              <a:t>Je dobré, když mají práci oba rodiče, příjmy jsou poté větší.</a:t>
            </a:r>
          </a:p>
          <a:p>
            <a:endParaRPr lang="cs-CZ" dirty="0"/>
          </a:p>
          <a:p>
            <a:r>
              <a:rPr lang="cs-CZ" dirty="0" smtClean="0"/>
              <a:t>Bohužel nám nezůstává celá částka, kterou si vyděláme, ale pouze to, co nám zbyde po odečtení výdajů.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1889002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VÝDAJE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Výdaje se platí z příjmů, které mají rodiče.</a:t>
            </a:r>
          </a:p>
          <a:p>
            <a:endParaRPr lang="cs-CZ" dirty="0"/>
          </a:p>
          <a:p>
            <a:r>
              <a:rPr lang="cs-CZ" dirty="0" smtClean="0"/>
              <a:t>Jako výdaje se označují např. voda, elektřina, plyn, jídlo, kapesné, ale také věci, jako oblečení, potřeby do školy, pokud máte </a:t>
            </a:r>
            <a:r>
              <a:rPr lang="cs-CZ" dirty="0" smtClean="0"/>
              <a:t>auto, </a:t>
            </a:r>
            <a:r>
              <a:rPr lang="cs-CZ" dirty="0" smtClean="0"/>
              <a:t>tak pohonné hmoty a mnoho dalšího.</a:t>
            </a:r>
          </a:p>
          <a:p>
            <a:endParaRPr lang="cs-CZ" dirty="0"/>
          </a:p>
          <a:p>
            <a:r>
              <a:rPr lang="cs-CZ" dirty="0" smtClean="0"/>
              <a:t>Do výdajů se také řadí nečekané věci, např. různé opravy nebo rekonstrukce.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97615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VÝDAJE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/>
          <a:lstStyle/>
          <a:p>
            <a:endParaRPr lang="cs-CZ" dirty="0" smtClean="0"/>
          </a:p>
          <a:p>
            <a:r>
              <a:rPr lang="cs-CZ" b="1" dirty="0" smtClean="0"/>
              <a:t>Dále sem patří např. :</a:t>
            </a:r>
          </a:p>
          <a:p>
            <a:pPr>
              <a:buFontTx/>
              <a:buChar char="-"/>
            </a:pPr>
            <a:r>
              <a:rPr lang="cs-CZ" dirty="0"/>
              <a:t>k</a:t>
            </a:r>
            <a:r>
              <a:rPr lang="cs-CZ" dirty="0" smtClean="0"/>
              <a:t>ultura</a:t>
            </a:r>
          </a:p>
          <a:p>
            <a:pPr>
              <a:buFontTx/>
              <a:buChar char="-"/>
            </a:pPr>
            <a:r>
              <a:rPr lang="cs-CZ" dirty="0"/>
              <a:t>p</a:t>
            </a:r>
            <a:r>
              <a:rPr lang="cs-CZ" dirty="0" smtClean="0"/>
              <a:t>ojištění</a:t>
            </a:r>
          </a:p>
          <a:p>
            <a:pPr>
              <a:buFontTx/>
              <a:buChar char="-"/>
            </a:pPr>
            <a:r>
              <a:rPr lang="cs-CZ" dirty="0"/>
              <a:t>s</a:t>
            </a:r>
            <a:r>
              <a:rPr lang="cs-CZ" dirty="0" smtClean="0"/>
              <a:t>plátky úvěrů</a:t>
            </a:r>
          </a:p>
          <a:p>
            <a:pPr>
              <a:buFontTx/>
              <a:buChar char="-"/>
            </a:pPr>
            <a:r>
              <a:rPr lang="cs-CZ" dirty="0"/>
              <a:t>s</a:t>
            </a:r>
            <a:r>
              <a:rPr lang="cs-CZ" dirty="0" smtClean="0"/>
              <a:t>vačiny do školy/práce</a:t>
            </a:r>
          </a:p>
          <a:p>
            <a:pPr>
              <a:buFontTx/>
              <a:buChar char="-"/>
            </a:pPr>
            <a:r>
              <a:rPr lang="cs-CZ" dirty="0"/>
              <a:t>d</a:t>
            </a:r>
            <a:r>
              <a:rPr lang="cs-CZ" dirty="0" smtClean="0"/>
              <a:t>omácí mazlíčci</a:t>
            </a:r>
          </a:p>
          <a:p>
            <a:pPr>
              <a:buFontTx/>
              <a:buChar char="-"/>
            </a:pPr>
            <a:r>
              <a:rPr lang="cs-CZ" dirty="0"/>
              <a:t>d</a:t>
            </a:r>
            <a:r>
              <a:rPr lang="cs-CZ" dirty="0" smtClean="0"/>
              <a:t>ovolená</a:t>
            </a:r>
          </a:p>
          <a:p>
            <a:pPr>
              <a:buFontTx/>
              <a:buChar char="-"/>
            </a:pPr>
            <a:r>
              <a:rPr lang="cs-CZ" dirty="0"/>
              <a:t>s</a:t>
            </a:r>
            <a:r>
              <a:rPr lang="cs-CZ" dirty="0" smtClean="0"/>
              <a:t>port </a:t>
            </a:r>
            <a:endParaRPr lang="cs-CZ" dirty="0"/>
          </a:p>
        </p:txBody>
      </p:sp>
      <p:pic>
        <p:nvPicPr>
          <p:cNvPr id="1026" name="Picture 2" descr="C:\Users\Lenovo\AppData\Local\Microsoft\Windows\Temporary Internet Files\Content.IE5\ET2SXN2V\MC9002516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772816"/>
            <a:ext cx="2933339" cy="2183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Lenovo\AppData\Local\Microsoft\Windows\Temporary Internet Files\Content.IE5\83LAG0XO\MC90044649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3391" y="4437112"/>
            <a:ext cx="1547812" cy="173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708827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600200"/>
          </a:xfrm>
        </p:spPr>
        <p:txBody>
          <a:bodyPr/>
          <a:lstStyle/>
          <a:p>
            <a:r>
              <a:rPr lang="cs-CZ" dirty="0" smtClean="0"/>
              <a:t>PŘÍJMY A VÝDAJE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cs-CZ" dirty="0" smtClean="0"/>
              <a:t>Příjmy by měly převyšovat výdaje.</a:t>
            </a:r>
          </a:p>
          <a:p>
            <a:endParaRPr lang="cs-CZ" dirty="0"/>
          </a:p>
          <a:p>
            <a:r>
              <a:rPr lang="cs-CZ" dirty="0" smtClean="0"/>
              <a:t>Když si nebudeme kupovat zbytečné věci, můžeme si něco našetřit do dalšího měsíce a předejít tak nečekaným výdajům.</a:t>
            </a:r>
          </a:p>
          <a:p>
            <a:endParaRPr lang="cs-CZ" dirty="0"/>
          </a:p>
          <a:p>
            <a:r>
              <a:rPr lang="cs-CZ" dirty="0" smtClean="0"/>
              <a:t>Ne </a:t>
            </a:r>
            <a:r>
              <a:rPr lang="cs-CZ" dirty="0" smtClean="0"/>
              <a:t>vždy se podaří, aby nám zůstaly po zaplacení všeho nějaké peníze, proto bychom se měli naučit s penězi hospodařit.</a:t>
            </a:r>
          </a:p>
          <a:p>
            <a:endParaRPr lang="cs-CZ" dirty="0"/>
          </a:p>
          <a:p>
            <a:endParaRPr lang="cs-CZ" dirty="0" smtClean="0"/>
          </a:p>
        </p:txBody>
      </p:sp>
      <p:pic>
        <p:nvPicPr>
          <p:cNvPr id="2051" name="Picture 3" descr="C:\Users\Lenovo\AppData\Local\Microsoft\Windows\Temporary Internet Files\Content.IE5\2MAO07B8\MC900432526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5445224"/>
            <a:ext cx="1294862" cy="1294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0859203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úloha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Manželé Závišovi mají měsíčně příjmy 27 000 Kč.</a:t>
            </a:r>
          </a:p>
          <a:p>
            <a:r>
              <a:rPr lang="cs-CZ" dirty="0" smtClean="0"/>
              <a:t>Každý měsíc musí zaplatit tyto výdaje: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Nájem……5000Kč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Inkaso…….2000Kč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Obědy ve škole…..450 Kč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Spotřebitelský úvěr…. 2200 Kč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Jídlo……….8000 Kč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Benzín…….2000 Kč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Vypočítej, jaké mají měsíční výdaje. Kolik jim zbyde každý měsíc ?</a:t>
            </a:r>
          </a:p>
          <a:p>
            <a:pPr>
              <a:buFont typeface="Wingdings" pitchFamily="2" charset="2"/>
              <a:buChar char="q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3986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řešení slovní úlohy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Příjmy……….27 000 Kč</a:t>
            </a:r>
          </a:p>
          <a:p>
            <a:r>
              <a:rPr lang="cs-CZ" dirty="0"/>
              <a:t>Měsíční výdaje: </a:t>
            </a:r>
            <a:endParaRPr lang="cs-CZ" dirty="0" smtClean="0"/>
          </a:p>
          <a:p>
            <a:r>
              <a:rPr lang="cs-CZ" dirty="0" smtClean="0"/>
              <a:t>Nájem</a:t>
            </a:r>
            <a:r>
              <a:rPr lang="cs-CZ" dirty="0"/>
              <a:t>……5000Kč</a:t>
            </a:r>
          </a:p>
          <a:p>
            <a:r>
              <a:rPr lang="cs-CZ" dirty="0"/>
              <a:t>Inkaso…….2000Kč</a:t>
            </a:r>
          </a:p>
          <a:p>
            <a:r>
              <a:rPr lang="cs-CZ" dirty="0"/>
              <a:t>Obědy ve škole…..450 Kč</a:t>
            </a:r>
          </a:p>
          <a:p>
            <a:r>
              <a:rPr lang="cs-CZ" dirty="0"/>
              <a:t>Spotřebitelský úvěr…. 2200 Kč</a:t>
            </a:r>
          </a:p>
          <a:p>
            <a:r>
              <a:rPr lang="cs-CZ" dirty="0"/>
              <a:t>Jídlo……….8000 Kč</a:t>
            </a:r>
          </a:p>
          <a:p>
            <a:r>
              <a:rPr lang="cs-CZ" dirty="0"/>
              <a:t>Benzín…….2000 </a:t>
            </a:r>
            <a:r>
              <a:rPr lang="cs-CZ" dirty="0" smtClean="0"/>
              <a:t>Kč</a:t>
            </a:r>
          </a:p>
          <a:p>
            <a:pPr marL="0" indent="0">
              <a:buNone/>
            </a:pPr>
            <a:r>
              <a:rPr lang="cs-CZ" b="1" dirty="0" smtClean="0"/>
              <a:t>5000+2000+450+2200+8000+2000= 19 650 Kč</a:t>
            </a:r>
          </a:p>
          <a:p>
            <a:pPr marL="0" indent="0">
              <a:buNone/>
            </a:pPr>
            <a:r>
              <a:rPr lang="cs-CZ" b="1" dirty="0" smtClean="0"/>
              <a:t>27 000 – 19 650 = 7350 Kč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2060"/>
                </a:solidFill>
              </a:rPr>
              <a:t>Rodina Závišova má po zaplacení všech měsíčních poplatků 7350 Kč.</a:t>
            </a:r>
            <a:endParaRPr lang="cs-CZ" b="1" dirty="0">
              <a:solidFill>
                <a:srgbClr val="00206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83064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www.office.</a:t>
            </a:r>
            <a:r>
              <a:rPr lang="cs-CZ" smtClean="0"/>
              <a:t>microsoft.com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95536" y="5733256"/>
            <a:ext cx="83529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4" indent="-342900"/>
            <a:r>
              <a:rPr lang="cs-CZ" i="1" dirty="0" smtClean="0">
                <a:solidFill>
                  <a:schemeClr val="tx1"/>
                </a:solidFill>
              </a:rPr>
              <a:t>Autorem materiálu a všech jeho částí, není-li uvedeno jinak, je Mgr. Monika Nováková.</a:t>
            </a:r>
            <a:endParaRPr lang="cs-CZ" i="1" dirty="0">
              <a:solidFill>
                <a:schemeClr val="tx1"/>
              </a:solidFill>
            </a:endParaRPr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395288" y="1773238"/>
            <a:ext cx="8229600" cy="28575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cs-CZ" b="1" smtClean="0">
                <a:solidFill>
                  <a:schemeClr val="accent5">
                    <a:lumMod val="75000"/>
                  </a:schemeClr>
                </a:solidFill>
              </a:rPr>
              <a:t>POUŽITÉ ZDROJE </a:t>
            </a:r>
            <a:endParaRPr lang="cs-CZ" b="1" dirty="0" smtClean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9156869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92</TotalTime>
  <Words>458</Words>
  <Application>Microsoft Office PowerPoint</Application>
  <PresentationFormat>Předvádění na obrazovce (4:3)</PresentationFormat>
  <Paragraphs>91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Exekutivní</vt:lpstr>
      <vt:lpstr>Snímek 1</vt:lpstr>
      <vt:lpstr>Snímek 2</vt:lpstr>
      <vt:lpstr>PŘÍJMY</vt:lpstr>
      <vt:lpstr>VÝDAJE</vt:lpstr>
      <vt:lpstr>VÝDAJE</vt:lpstr>
      <vt:lpstr>PŘÍJMY A VÝDAJE</vt:lpstr>
      <vt:lpstr>Slovní úloha</vt:lpstr>
      <vt:lpstr>Správné řešení slovní úlohy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FINANČNÍ GRAMOTNOST</dc:title>
  <dc:creator>Lenovo</dc:creator>
  <cp:lastModifiedBy>Dum</cp:lastModifiedBy>
  <cp:revision>16</cp:revision>
  <dcterms:created xsi:type="dcterms:W3CDTF">2014-03-16T17:23:13Z</dcterms:created>
  <dcterms:modified xsi:type="dcterms:W3CDTF">2014-04-24T12:15:29Z</dcterms:modified>
</cp:coreProperties>
</file>