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2B8024F-7B10-418B-A7C6-A0D96FF53E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EFCF5CB-403C-46AC-9D83-0F811B7D29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mic.cz/a1529-unicredit-repubblica-ceca-diventa-banca-di-sistema/b1-repubblica-ceca/news.tab.it.aspx" TargetMode="External"/><Relationship Id="rId2" Type="http://schemas.openxmlformats.org/officeDocument/2006/relationships/hyperlink" Target="http://upload.wikimedia.org/wikipedia/commons/e/e7/CBNo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www.cnb.cz/cnb/STAT.ARADY_PKG.VYSTUP?p_period=12&amp;p_sort=2&amp;p_des=50&amp;p_sestuid=21738&amp;p_uka=1,2,3&amp;p_strid=CFA&amp;p_od=200012&amp;p_do=201312&amp;p_lang=CS&amp;p_format=0&amp;p_decsep=,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974384638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VY_62_FINANCNIGRAMOTNOST_20_01_Česká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národní banka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úlohy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Leden 2014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Česká národní banka, mzdy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5345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Česká národní banka (výklad, názor)</a:t>
            </a:r>
          </a:p>
          <a:p>
            <a:r>
              <a:rPr lang="cs-CZ" dirty="0" smtClean="0"/>
              <a:t>4. snímek – úkoly ČNB (výčet)</a:t>
            </a:r>
          </a:p>
          <a:p>
            <a:r>
              <a:rPr lang="cs-CZ" dirty="0" smtClean="0"/>
              <a:t>5. snímek – 5. snímek základní údaje (výklad)</a:t>
            </a:r>
          </a:p>
          <a:p>
            <a:r>
              <a:rPr lang="cs-CZ" dirty="0" smtClean="0"/>
              <a:t>6. snímek – pracovní list (věty na doplnění s nápovědou)</a:t>
            </a:r>
          </a:p>
          <a:p>
            <a:r>
              <a:rPr lang="cs-CZ" dirty="0" smtClean="0"/>
              <a:t>7. snímek slovní úloha</a:t>
            </a:r>
          </a:p>
          <a:p>
            <a:r>
              <a:rPr lang="cs-CZ" dirty="0" smtClean="0"/>
              <a:t>8. snímek správné výsledky slovní úlohy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54818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600200"/>
          </a:xfrm>
        </p:spPr>
        <p:txBody>
          <a:bodyPr/>
          <a:lstStyle/>
          <a:p>
            <a:r>
              <a:rPr lang="cs-CZ" sz="4800" dirty="0" smtClean="0"/>
              <a:t>ČESKÁ NÁRODNÍ BANKA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Je veřejnosprávní subjekt se sídlem v Praze.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Nachází se ve Starém městě vedle OC Paladia.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http://media.novinky.cz/536/135364-top_foto1-btvs3.jpg?13916916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571500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1262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NĚKTERÉ ÚKOLY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pravuje dohled nad finančním trhem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ydává kurzovní lístek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ytváří finanční rezervy ve zlatě a divizích 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ykonává dohled nad všemi bankami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anka státu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6022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ejvyšším orgánem ČNB je bankovní rada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skládá se ze sedmi členů (guvernér ČNB, 2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víceguvernéři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4 ostatní členové rady)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uvernér ČNB je Miroslav Singer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2050" name="Picture 2" descr="http://upload.wikimedia.org/wikipedia/commons/e/e7/CBN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21088"/>
            <a:ext cx="416785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0705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Doplňte: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Kde se nachází ČNB 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Vyjmenuj dva úkoly ČNB?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……………………………..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Kolik členů má bankovní rada ČNB?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………………………………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Kdo je guvernérem ČNB?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………………………………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Nápověda: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09329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Miroslav Singer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6093296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0012" y="6093296"/>
            <a:ext cx="3996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Banka státu, vydává kurzovní lístek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0048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6 L 0.01702 -0.16297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" y="-8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09028 -0.2891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4" y="-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22657 -0.5409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37" y="-2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-0.47535 -0.4150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67" y="-2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3759424"/>
              </p:ext>
            </p:extLst>
          </p:nvPr>
        </p:nvGraphicFramePr>
        <p:xfrm>
          <a:off x="477888" y="1844824"/>
          <a:ext cx="4032448" cy="4545240"/>
        </p:xfrm>
        <a:graphic>
          <a:graphicData uri="http://schemas.openxmlformats.org/drawingml/2006/table">
            <a:tbl>
              <a:tblPr/>
              <a:tblGrid>
                <a:gridCol w="2070495"/>
                <a:gridCol w="1961953"/>
              </a:tblGrid>
              <a:tr h="32328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2000</a:t>
                      </a:r>
                      <a:endParaRPr lang="cs-CZ" sz="1600" dirty="0"/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13219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2001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14378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2002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15524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2003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16430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/>
                        <a:t>2004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17466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2005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18344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/>
                        <a:t>2006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19546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2007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20957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/>
                        <a:t>2008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22592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2009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23344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/>
                        <a:t>2010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23864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2011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24455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/>
                        <a:t>2012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25112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23283">
                <a:tc>
                  <a:txBody>
                    <a:bodyPr/>
                    <a:lstStyle/>
                    <a:p>
                      <a:r>
                        <a:rPr lang="cs-CZ" sz="1600" dirty="0"/>
                        <a:t>2013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25128</a:t>
                      </a: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ctr"/>
            <a:r>
              <a:rPr lang="cs-CZ" sz="4000" dirty="0" smtClean="0"/>
              <a:t>PRŮMĚRNÁ MZDA V ČR</a:t>
            </a:r>
            <a:endParaRPr lang="cs-CZ" sz="40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sz="half" idx="4294967295"/>
          </p:nvPr>
        </p:nvSpPr>
        <p:spPr>
          <a:xfrm>
            <a:off x="467544" y="1484784"/>
            <a:ext cx="4038600" cy="36004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ok               Mzda v Kč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Podle údajů ČNB přečti a porovnej růst mzdy v různých letech.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2000 a 2001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2005 a 2006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2007 a 2008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2009 a 2010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2012 a 2013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2000 a 2013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14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 animBg="1"/>
      <p:bldP spid="9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600200"/>
            <a:ext cx="4038600" cy="492514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2000 a 2001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2005 a 2006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2007 a 2008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2009 a 2010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Roky 2012 a 2013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Roky 2000 a 2013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/>
          </a:bodyPr>
          <a:lstStyle/>
          <a:p>
            <a:pPr marL="0" indent="0" fontAlgn="ctr">
              <a:buNone/>
            </a:pPr>
            <a:r>
              <a:rPr lang="cs-CZ" dirty="0" smtClean="0"/>
              <a:t>14 378 – 13 219 =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1 159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r>
              <a:rPr lang="cs-CZ" dirty="0" smtClean="0"/>
              <a:t>19 546 – 18 344 = </a:t>
            </a:r>
            <a:r>
              <a:rPr lang="cs-CZ" b="1" dirty="0" smtClean="0">
                <a:solidFill>
                  <a:srgbClr val="0070C0"/>
                </a:solidFill>
              </a:rPr>
              <a:t>1 202</a:t>
            </a: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r>
              <a:rPr lang="cs-CZ" dirty="0" smtClean="0"/>
              <a:t>22 592 – 20 957 =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1 635</a:t>
            </a: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r>
              <a:rPr lang="cs-CZ" dirty="0" smtClean="0"/>
              <a:t>23 864 – 23 344 =    </a:t>
            </a:r>
            <a:r>
              <a:rPr lang="cs-CZ" b="1" dirty="0" smtClean="0">
                <a:solidFill>
                  <a:srgbClr val="0070C0"/>
                </a:solidFill>
              </a:rPr>
              <a:t>520</a:t>
            </a: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r>
              <a:rPr lang="cs-CZ" dirty="0" smtClean="0"/>
              <a:t>25 128 – 25 112 =    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16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r>
              <a:rPr lang="cs-CZ" dirty="0" smtClean="0"/>
              <a:t>25 128 – 13 219 = </a:t>
            </a:r>
            <a:r>
              <a:rPr lang="cs-CZ" b="1" dirty="0" smtClean="0">
                <a:solidFill>
                  <a:srgbClr val="0070C0"/>
                </a:solidFill>
              </a:rPr>
              <a:t>11 909</a:t>
            </a:r>
          </a:p>
          <a:p>
            <a:pPr marL="0" indent="0" fontAlgn="ctr">
              <a:buNone/>
            </a:pPr>
            <a:endParaRPr lang="cs-CZ" dirty="0" smtClean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258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upload.wikimedia.org/wikipedia/commons/e/e7/CBNod.JPG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camic.cz</a:t>
            </a:r>
            <a:r>
              <a:rPr lang="cs-CZ" dirty="0" smtClean="0">
                <a:hlinkClick r:id="rId3"/>
              </a:rPr>
              <a:t>/a1529-</a:t>
            </a:r>
            <a:r>
              <a:rPr lang="cs-CZ" dirty="0" err="1" smtClean="0">
                <a:hlinkClick r:id="rId3"/>
              </a:rPr>
              <a:t>unicredit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repubblica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ceca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diventa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banca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di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sistema</a:t>
            </a:r>
            <a:r>
              <a:rPr lang="cs-CZ" dirty="0" smtClean="0">
                <a:hlinkClick r:id="rId3"/>
              </a:rPr>
              <a:t>/b1-</a:t>
            </a:r>
            <a:r>
              <a:rPr lang="cs-CZ" dirty="0" err="1" smtClean="0">
                <a:hlinkClick r:id="rId3"/>
              </a:rPr>
              <a:t>repubblica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ceca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news.tab.it.aspx</a:t>
            </a:r>
            <a:endParaRPr lang="cs-CZ" smtClean="0"/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http://www.cnb.cz/cnb/STAT.ARADY_PKG.VYSTUP?p_period=12&amp;p_sort=2&amp;p_des=50&amp;p_sestuid=21738&amp;p_uka=1%2C2%2C3&amp;p_strid=CFA&amp;p_od=200012&amp;p_do=201312&amp;p_lang=CS&amp;p_format=0&amp;p_decsep=%</a:t>
            </a:r>
            <a:r>
              <a:rPr lang="cs-CZ" dirty="0" smtClean="0">
                <a:hlinkClick r:id="rId4"/>
              </a:rPr>
              <a:t>2C#dump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2574" y="6170461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/>
            <a:r>
              <a:rPr lang="cs-CZ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4939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64</TotalTime>
  <Words>442</Words>
  <Application>Microsoft Office PowerPoint</Application>
  <PresentationFormat>Předvádění na obrazovce (4:3)</PresentationFormat>
  <Paragraphs>150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ČESKÁ NÁRODNÍ BANKA</vt:lpstr>
      <vt:lpstr> NĚKTERÉ ÚKOLY ČNB</vt:lpstr>
      <vt:lpstr>ČNB</vt:lpstr>
      <vt:lpstr>PRACOVNÍ LIST</vt:lpstr>
      <vt:lpstr>PRŮMĚRNÁ MZDA V ČR</vt:lpstr>
      <vt:lpstr>Správné odpovědi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15</cp:revision>
  <dcterms:created xsi:type="dcterms:W3CDTF">2014-03-16T19:31:12Z</dcterms:created>
  <dcterms:modified xsi:type="dcterms:W3CDTF">2014-04-24T12:12:56Z</dcterms:modified>
</cp:coreProperties>
</file>