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84" y="-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A0403-4F9A-498E-B7C5-58026E51DBC9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5B81-52A2-4938-81C2-524CCFFBC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A0403-4F9A-498E-B7C5-58026E51DBC9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5B81-52A2-4938-81C2-524CCFFBC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A0403-4F9A-498E-B7C5-58026E51DBC9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5B81-52A2-4938-81C2-524CCFFBC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A0403-4F9A-498E-B7C5-58026E51DBC9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5B81-52A2-4938-81C2-524CCFFBC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A0403-4F9A-498E-B7C5-58026E51DBC9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5B81-52A2-4938-81C2-524CCFFBC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A0403-4F9A-498E-B7C5-58026E51DBC9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5B81-52A2-4938-81C2-524CCFFBC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A0403-4F9A-498E-B7C5-58026E51DBC9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5B81-52A2-4938-81C2-524CCFFBC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A0403-4F9A-498E-B7C5-58026E51DBC9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5B81-52A2-4938-81C2-524CCFFBC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A0403-4F9A-498E-B7C5-58026E51DBC9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5B81-52A2-4938-81C2-524CCFFBC9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A0403-4F9A-498E-B7C5-58026E51DBC9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5B81-52A2-4938-81C2-524CCFFBC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A0403-4F9A-498E-B7C5-58026E51DBC9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5B81-52A2-4938-81C2-524CCFFBC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CDEA0403-4F9A-498E-B7C5-58026E51DBC9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01355B81-52A2-4938-81C2-524CCFFBC9E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2793052663"/>
              </p:ext>
            </p:extLst>
          </p:nvPr>
        </p:nvGraphicFramePr>
        <p:xfrm>
          <a:off x="468313" y="1844675"/>
          <a:ext cx="8229600" cy="474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VY_62_FINANCNIGRAMOTNOST_19_01_souhrnná </a:t>
                      </a: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cvičení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Matematika a její aplikace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Matematika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Čísla a početní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operace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solidFill>
                            <a:srgbClr val="0070C0"/>
                          </a:solidFill>
                          <a:latin typeface="Franklin Gothic Medium" pitchFamily="34" charset="0"/>
                          <a:ea typeface="+mn-ea"/>
                          <a:cs typeface="Arial" pitchFamily="34" charset="0"/>
                        </a:rPr>
                        <a:t>Slovní</a:t>
                      </a:r>
                      <a:r>
                        <a:rPr kumimoji="0" lang="cs-CZ" sz="1400" kern="1200" baseline="0" dirty="0" smtClean="0">
                          <a:solidFill>
                            <a:srgbClr val="0070C0"/>
                          </a:solidFill>
                          <a:latin typeface="Franklin Gothic Medium" pitchFamily="34" charset="0"/>
                          <a:ea typeface="+mn-ea"/>
                          <a:cs typeface="Arial" pitchFamily="34" charset="0"/>
                        </a:rPr>
                        <a:t> úlohy se zaměřením na praxi</a:t>
                      </a:r>
                      <a:endParaRPr kumimoji="0" lang="cs-CZ" sz="1400" kern="1200" dirty="0">
                        <a:solidFill>
                          <a:srgbClr val="0070C0"/>
                        </a:solidFill>
                        <a:latin typeface="Franklin Gothic Medium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Monika Nováková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Květen 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 je určený  k procvičení 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praktických úloh 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Bankovky, příjmy,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výdaje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2239367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3. snímek – cvičení č. 1 (slova, která patří…)</a:t>
            </a:r>
          </a:p>
          <a:p>
            <a:r>
              <a:rPr lang="cs-CZ" dirty="0" smtClean="0"/>
              <a:t>4. snímek – řešení cvičení č. 1</a:t>
            </a:r>
          </a:p>
          <a:p>
            <a:r>
              <a:rPr lang="cs-CZ" dirty="0" smtClean="0"/>
              <a:t>5. snímek – cvičení č. 2 (doplňování do vět)</a:t>
            </a:r>
          </a:p>
          <a:p>
            <a:r>
              <a:rPr lang="cs-CZ" dirty="0" smtClean="0"/>
              <a:t>6. snímek – správné řešení cvičení č.2</a:t>
            </a:r>
          </a:p>
          <a:p>
            <a:r>
              <a:rPr lang="cs-CZ" dirty="0" smtClean="0"/>
              <a:t>7. snímek – cvičení č. 3 (křížovka)</a:t>
            </a:r>
          </a:p>
          <a:p>
            <a:r>
              <a:rPr lang="cs-CZ" dirty="0" smtClean="0"/>
              <a:t>8. snímek – správné řešení cvičení č. 3</a:t>
            </a:r>
          </a:p>
          <a:p>
            <a:r>
              <a:rPr lang="cs-CZ" dirty="0" smtClean="0"/>
              <a:t>9. snímek – slovní úloha</a:t>
            </a:r>
          </a:p>
          <a:p>
            <a:r>
              <a:rPr lang="cs-CZ" dirty="0" smtClean="0"/>
              <a:t>10. snímek – řešení slovní úlohy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57188" y="1785938"/>
            <a:ext cx="8229600" cy="7069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dirty="0" smtClean="0">
                <a:solidFill>
                  <a:srgbClr val="00B0F0"/>
                </a:solidFill>
              </a:rPr>
              <a:t>METODICKÝ POPIS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3432271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CVIČENÍ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573967"/>
          </a:xfrm>
        </p:spPr>
        <p:txBody>
          <a:bodyPr anchor="t"/>
          <a:lstStyle/>
          <a:p>
            <a:pPr marL="0" indent="0">
              <a:buNone/>
            </a:pPr>
            <a:r>
              <a:rPr lang="cs-CZ" b="1" dirty="0" smtClean="0"/>
              <a:t>Podtrhni slova, která nepatří na řádek: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koruna, pětikoruna, dvacetikoruna, dvousetkoruna, dvoukoruna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anky, </a:t>
            </a:r>
            <a:r>
              <a:rPr lang="cs-CZ" dirty="0" err="1" smtClean="0"/>
              <a:t>internetbanka</a:t>
            </a:r>
            <a:r>
              <a:rPr lang="cs-CZ" dirty="0" smtClean="0"/>
              <a:t>, kurzovní lístek, přepážka, řidičský průkaz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říjmy, výdaje, zisk, ztráta, zedník, spoření, úvěr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7912088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SPRÁVNÉ ŘEŠENÍ CVIČENÍ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772816"/>
            <a:ext cx="7125112" cy="4429951"/>
          </a:xfrm>
        </p:spPr>
        <p:txBody>
          <a:bodyPr anchor="t"/>
          <a:lstStyle/>
          <a:p>
            <a:pPr marL="0" indent="0">
              <a:buNone/>
            </a:pPr>
            <a:r>
              <a:rPr lang="cs-CZ" b="1" dirty="0"/>
              <a:t>Podtrhni slova, která nepatří na řádek: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koruna, pětikoruna, dvacetikoruna, </a:t>
            </a:r>
            <a:r>
              <a:rPr lang="cs-CZ" b="1" u="sng" dirty="0"/>
              <a:t>dvousetkoruna</a:t>
            </a:r>
            <a:r>
              <a:rPr lang="cs-CZ" dirty="0"/>
              <a:t>, dvoukoruna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banky, </a:t>
            </a:r>
            <a:r>
              <a:rPr lang="cs-CZ" dirty="0" err="1"/>
              <a:t>internetbanka</a:t>
            </a:r>
            <a:r>
              <a:rPr lang="cs-CZ" dirty="0"/>
              <a:t>, kurzovní lístek, přepážka, </a:t>
            </a:r>
            <a:r>
              <a:rPr lang="cs-CZ" b="1" u="sng" dirty="0"/>
              <a:t>řidičský</a:t>
            </a:r>
            <a:r>
              <a:rPr lang="cs-CZ" b="1" dirty="0"/>
              <a:t> </a:t>
            </a:r>
            <a:r>
              <a:rPr lang="cs-CZ" b="1" u="sng" dirty="0"/>
              <a:t>průkaz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příjmy, výdaje, zisk, ztráta, </a:t>
            </a:r>
            <a:r>
              <a:rPr lang="cs-CZ" b="1" u="sng" dirty="0"/>
              <a:t>zedník</a:t>
            </a:r>
            <a:r>
              <a:rPr lang="cs-CZ" dirty="0"/>
              <a:t>, spoření, úvěr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111855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CVIČENÍ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789991"/>
          </a:xfrm>
        </p:spPr>
        <p:txBody>
          <a:bodyPr anchor="t">
            <a:normAutofit fontScale="925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Doplň správná slova: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Na bankovce 500 Kč je …………………………….. (B. ĚCONMÁV).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Na bankovce 100 Kč je …………………………….. (LAKRE IV.)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Pravidelná měsíční mzda jsou …………………………….. (YPŘJÍM)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Náklady převyšující výnosy se nazývá ………………. (AZRTÁT)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Když nemáme nadřízeného, provozujeme ……………………………… (DOPNIKÁNÍ)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1286661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SPRÁVNÉ ŘEŠENÍ CVIČENÍ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789991"/>
          </a:xfrm>
        </p:spPr>
        <p:txBody>
          <a:bodyPr anchor="t">
            <a:normAutofit fontScale="92500" lnSpcReduction="20000"/>
          </a:bodyPr>
          <a:lstStyle/>
          <a:p>
            <a:endParaRPr lang="cs-CZ" dirty="0" smtClean="0"/>
          </a:p>
          <a:p>
            <a:r>
              <a:rPr lang="cs-CZ" dirty="0"/>
              <a:t>Doplň správná slova: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Na bankovce 500 Kč je …………………………….. (B. ĚCONMÁV).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Na bankovce 100 Kč je …………………………….. (LAKRE IV.)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Pravidelné </a:t>
            </a:r>
            <a:r>
              <a:rPr lang="cs-CZ" dirty="0" smtClean="0"/>
              <a:t>měsíční </a:t>
            </a:r>
            <a:r>
              <a:rPr lang="cs-CZ" dirty="0" smtClean="0"/>
              <a:t>mzdy </a:t>
            </a:r>
            <a:r>
              <a:rPr lang="cs-CZ" dirty="0"/>
              <a:t>jsou …………………………….. (YPŘJÍM)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Náklady převyšující výnosy se </a:t>
            </a:r>
            <a:r>
              <a:rPr lang="cs-CZ" dirty="0" smtClean="0"/>
              <a:t>nazývají </a:t>
            </a:r>
            <a:r>
              <a:rPr lang="cs-CZ" dirty="0"/>
              <a:t>………………. (AZRTÁT)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Když nemáme nadřízeného, provozujeme ……………………………… (DOPNIKÁNÍ)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96336" y="2420888"/>
            <a:ext cx="1547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KAREL IV.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260555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B. NĚMCOVÁ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19872" y="6453336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PŘÍJMY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04248" y="6173363"/>
            <a:ext cx="1565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ZTRÁTA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6358029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PODNIKÁNÍ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07096357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7 -0.00092 L 0.36944 0.06204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507" y="31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7037E-7 L -0.39896 0.18333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948" y="9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4.07407E-6 L 0.06702 -0.31041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51" y="-15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3.33333E-6 L -0.17222 -0.16458 " pathEditMode="relative" rAng="0" ptsTypes="AA">
                                      <p:cBhvr>
                                        <p:cTn id="6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611" y="-82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4.81481E-6 L 0.59062 -0.097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531" y="-48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  <p:bldP spid="5" grpId="0" build="allAtOnce"/>
      <p:bldP spid="6" grpId="0"/>
      <p:bldP spid="6" grpId="1"/>
      <p:bldP spid="7" grpId="0"/>
      <p:bldP spid="7" grpId="1"/>
      <p:bldP spid="8" grpId="0"/>
      <p:bldP spid="8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CVIČENÍ Č. 3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620912164"/>
              </p:ext>
            </p:extLst>
          </p:nvPr>
        </p:nvGraphicFramePr>
        <p:xfrm>
          <a:off x="467545" y="1556794"/>
          <a:ext cx="8496939" cy="4968552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772449"/>
                <a:gridCol w="772449"/>
                <a:gridCol w="772449"/>
                <a:gridCol w="772449"/>
                <a:gridCol w="772449"/>
                <a:gridCol w="772449"/>
                <a:gridCol w="772449"/>
                <a:gridCol w="772449"/>
                <a:gridCol w="772449"/>
                <a:gridCol w="772449"/>
                <a:gridCol w="772449"/>
              </a:tblGrid>
              <a:tr h="828092">
                <a:tc gridSpan="4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Tatínek dostává v továrně ….</a:t>
                      </a:r>
                      <a:endParaRPr lang="cs-CZ" dirty="0"/>
                    </a:p>
                  </a:txBody>
                  <a:tcPr anchor="ctr">
                    <a:lnT w="12700" cmpd="sng">
                      <a:noFill/>
                    </a:lnT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828092">
                <a:tc gridSpan="4"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Nejvyšší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 n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adřízený….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828092">
                <a:tc gridSpan="3"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1,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 2, 3, 4 jsou…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828092">
                <a:tc gridSpan="4"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Sladké červené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 ovoce…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828092">
                <a:tc gridSpan="4"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Táta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 a …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828092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 gridSpan="6"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Instituce, která vydává peníze…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862293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 CVIČENÍ Č.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573967"/>
          </a:xfrm>
        </p:spPr>
        <p:txBody>
          <a:bodyPr anchor="t"/>
          <a:lstStyle/>
          <a:p>
            <a:pPr marL="0" indent="0">
              <a:buNone/>
            </a:pPr>
            <a:endParaRPr lang="cs-CZ" dirty="0" smtClean="0"/>
          </a:p>
          <a:p>
            <a:pPr fontAlgn="ctr"/>
            <a:r>
              <a:rPr lang="cs-CZ" dirty="0"/>
              <a:t>Tatínek dostává v továrně </a:t>
            </a:r>
            <a:r>
              <a:rPr lang="cs-CZ" dirty="0" smtClean="0"/>
              <a:t>….</a:t>
            </a:r>
            <a:r>
              <a:rPr lang="cs-CZ" b="1" dirty="0" smtClean="0"/>
              <a:t> </a:t>
            </a:r>
            <a:r>
              <a:rPr lang="cs-CZ" b="1" u="sng" dirty="0" smtClean="0"/>
              <a:t>P</a:t>
            </a:r>
            <a:r>
              <a:rPr lang="cs-CZ" b="1" dirty="0" smtClean="0"/>
              <a:t>LAT</a:t>
            </a:r>
            <a:endParaRPr lang="cs-CZ" dirty="0"/>
          </a:p>
          <a:p>
            <a:pPr fontAlgn="ctr"/>
            <a:r>
              <a:rPr lang="cs-CZ" dirty="0"/>
              <a:t>Nejvyšší nadřízený</a:t>
            </a:r>
            <a:r>
              <a:rPr lang="cs-CZ" dirty="0" smtClean="0"/>
              <a:t>….</a:t>
            </a:r>
            <a:r>
              <a:rPr lang="cs-CZ" b="1" dirty="0" smtClean="0"/>
              <a:t> </a:t>
            </a:r>
            <a:r>
              <a:rPr lang="cs-CZ" b="1" u="sng" dirty="0" smtClean="0"/>
              <a:t>Ř</a:t>
            </a:r>
            <a:r>
              <a:rPr lang="cs-CZ" b="1" dirty="0" smtClean="0"/>
              <a:t>EDITEL	</a:t>
            </a:r>
            <a:endParaRPr lang="cs-CZ" dirty="0"/>
          </a:p>
          <a:p>
            <a:pPr fontAlgn="ctr"/>
            <a:r>
              <a:rPr lang="cs-CZ" dirty="0"/>
              <a:t>1, 2, 3, 4 jsou</a:t>
            </a:r>
            <a:r>
              <a:rPr lang="cs-CZ" dirty="0" smtClean="0"/>
              <a:t>… </a:t>
            </a:r>
            <a:r>
              <a:rPr lang="cs-CZ" b="1" dirty="0" smtClean="0"/>
              <a:t>Č</a:t>
            </a:r>
            <a:r>
              <a:rPr lang="cs-CZ" b="1" u="sng" dirty="0" smtClean="0"/>
              <a:t>Í</a:t>
            </a:r>
            <a:r>
              <a:rPr lang="cs-CZ" b="1" dirty="0" smtClean="0"/>
              <a:t>SLA</a:t>
            </a:r>
            <a:endParaRPr lang="cs-CZ" dirty="0"/>
          </a:p>
          <a:p>
            <a:pPr fontAlgn="ctr"/>
            <a:r>
              <a:rPr lang="cs-CZ" dirty="0"/>
              <a:t>Sladké červené ovoce</a:t>
            </a:r>
            <a:r>
              <a:rPr lang="cs-CZ" dirty="0" smtClean="0"/>
              <a:t>… </a:t>
            </a:r>
            <a:r>
              <a:rPr lang="cs-CZ" b="1" u="sng" dirty="0" smtClean="0"/>
              <a:t>J</a:t>
            </a:r>
            <a:r>
              <a:rPr lang="cs-CZ" b="1" dirty="0" smtClean="0"/>
              <a:t>AHODY</a:t>
            </a:r>
            <a:endParaRPr lang="cs-CZ" dirty="0"/>
          </a:p>
          <a:p>
            <a:pPr fontAlgn="ctr"/>
            <a:r>
              <a:rPr lang="cs-CZ" dirty="0"/>
              <a:t>Táta a </a:t>
            </a:r>
            <a:r>
              <a:rPr lang="cs-CZ" dirty="0" smtClean="0"/>
              <a:t>…</a:t>
            </a:r>
            <a:r>
              <a:rPr lang="cs-CZ" b="1" dirty="0" smtClean="0"/>
              <a:t> </a:t>
            </a:r>
            <a:r>
              <a:rPr lang="cs-CZ" b="1" u="sng" dirty="0" smtClean="0"/>
              <a:t>M</a:t>
            </a:r>
            <a:r>
              <a:rPr lang="cs-CZ" b="1" dirty="0" smtClean="0"/>
              <a:t>ÁMA</a:t>
            </a:r>
            <a:endParaRPr lang="cs-CZ" dirty="0"/>
          </a:p>
          <a:p>
            <a:pPr fontAlgn="ctr"/>
            <a:r>
              <a:rPr lang="cs-CZ" dirty="0"/>
              <a:t>Instituce, která vydává peníze</a:t>
            </a:r>
            <a:r>
              <a:rPr lang="cs-CZ" dirty="0" smtClean="0"/>
              <a:t>…</a:t>
            </a:r>
            <a:r>
              <a:rPr lang="cs-CZ" b="1" dirty="0" smtClean="0"/>
              <a:t> BANK</a:t>
            </a:r>
            <a:r>
              <a:rPr lang="cs-CZ" b="1" u="sng" dirty="0" smtClean="0"/>
              <a:t>Y</a:t>
            </a:r>
          </a:p>
          <a:p>
            <a:pPr fontAlgn="ctr"/>
            <a:endParaRPr lang="cs-CZ" b="1" u="sng" dirty="0"/>
          </a:p>
          <a:p>
            <a:pPr fontAlgn="ctr"/>
            <a:r>
              <a:rPr lang="cs-CZ" b="1" dirty="0" smtClean="0"/>
              <a:t>Peníze, které dostává </a:t>
            </a:r>
            <a:r>
              <a:rPr lang="cs-CZ" b="1" dirty="0" smtClean="0"/>
              <a:t>rodina, </a:t>
            </a:r>
            <a:r>
              <a:rPr lang="cs-CZ" b="1" dirty="0" smtClean="0"/>
              <a:t>nazýváme ….. PŘÍJMY</a:t>
            </a:r>
          </a:p>
        </p:txBody>
      </p:sp>
    </p:spTree>
    <p:extLst>
      <p:ext uri="{BB962C8B-B14F-4D97-AF65-F5344CB8AC3E}">
        <p14:creationId xmlns="" xmlns:p14="http://schemas.microsoft.com/office/powerpoint/2010/main" val="3988020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Máme tyto bankovky:</a:t>
            </a:r>
          </a:p>
          <a:p>
            <a:r>
              <a:rPr lang="cs-CZ" dirty="0" smtClean="0"/>
              <a:t>200 Kč….. 5x</a:t>
            </a:r>
          </a:p>
          <a:p>
            <a:r>
              <a:rPr lang="cs-CZ" dirty="0" smtClean="0"/>
              <a:t>500 Kč….. 3x</a:t>
            </a:r>
          </a:p>
          <a:p>
            <a:r>
              <a:rPr lang="cs-CZ" dirty="0" smtClean="0"/>
              <a:t>1000 Kč….2x</a:t>
            </a:r>
          </a:p>
          <a:p>
            <a:r>
              <a:rPr lang="cs-CZ" dirty="0" smtClean="0"/>
              <a:t>2000 Kč….4x</a:t>
            </a:r>
          </a:p>
          <a:p>
            <a:r>
              <a:rPr lang="cs-CZ" dirty="0" smtClean="0"/>
              <a:t>5000 Kč….1x</a:t>
            </a:r>
          </a:p>
          <a:p>
            <a:pPr marL="0" indent="0">
              <a:buNone/>
            </a:pPr>
            <a:r>
              <a:rPr lang="cs-CZ" dirty="0" smtClean="0"/>
              <a:t>Vypočítej, kolik je to celkem Kč?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8121330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 slovní 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200 Kč….. </a:t>
            </a:r>
            <a:r>
              <a:rPr lang="cs-CZ" dirty="0" smtClean="0"/>
              <a:t>5x……….. 1000 Kč</a:t>
            </a:r>
            <a:endParaRPr lang="cs-CZ" dirty="0"/>
          </a:p>
          <a:p>
            <a:r>
              <a:rPr lang="cs-CZ" dirty="0"/>
              <a:t>500 Kč….. </a:t>
            </a:r>
            <a:r>
              <a:rPr lang="cs-CZ" dirty="0" smtClean="0"/>
              <a:t>3x……….. 1500 Kč</a:t>
            </a:r>
            <a:endParaRPr lang="cs-CZ" dirty="0"/>
          </a:p>
          <a:p>
            <a:r>
              <a:rPr lang="cs-CZ" dirty="0"/>
              <a:t>1000 Kč….</a:t>
            </a:r>
            <a:r>
              <a:rPr lang="cs-CZ" dirty="0" smtClean="0"/>
              <a:t>2x……….. 2000 Kč</a:t>
            </a:r>
            <a:endParaRPr lang="cs-CZ" dirty="0"/>
          </a:p>
          <a:p>
            <a:r>
              <a:rPr lang="cs-CZ" dirty="0"/>
              <a:t>2000 Kč….</a:t>
            </a:r>
            <a:r>
              <a:rPr lang="cs-CZ" dirty="0" smtClean="0"/>
              <a:t>4x……….. 8000 Kč</a:t>
            </a:r>
            <a:endParaRPr lang="cs-CZ" dirty="0"/>
          </a:p>
          <a:p>
            <a:r>
              <a:rPr lang="cs-CZ" dirty="0"/>
              <a:t>5000 Kč….</a:t>
            </a:r>
            <a:r>
              <a:rPr lang="cs-CZ" dirty="0" smtClean="0"/>
              <a:t>1x……….. 5000 Kč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Celkem: 1000+1500+2000+8000+5000=17 500 Kč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C000"/>
                </a:solidFill>
              </a:rPr>
              <a:t>Celkem máme 17 500 Kč.</a:t>
            </a:r>
            <a:endParaRPr lang="cs-CZ" b="1" dirty="0">
              <a:solidFill>
                <a:srgbClr val="FFC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08502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1100" i="1" dirty="0"/>
              <a:t>Autorem materiálu a všech jeho částí, není-li uvedeno jinak, je Mgr. Monika Nováková.</a:t>
            </a:r>
            <a:endParaRPr lang="cs-CZ" sz="1100" dirty="0"/>
          </a:p>
          <a:p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dirty="0" smtClean="0">
                <a:solidFill>
                  <a:srgbClr val="FFFF00"/>
                </a:solidFill>
              </a:rPr>
              <a:t>POUŽITÉ ZDROJE 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424142802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Podzim</Template>
  <TotalTime>67</TotalTime>
  <Words>531</Words>
  <Application>Microsoft Office PowerPoint</Application>
  <PresentationFormat>Předvádění na obrazovce (4:3)</PresentationFormat>
  <Paragraphs>125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Autumn</vt:lpstr>
      <vt:lpstr>Snímek 1</vt:lpstr>
      <vt:lpstr>Snímek 2</vt:lpstr>
      <vt:lpstr>CVIČENÍ Č. 1</vt:lpstr>
      <vt:lpstr>SPRÁVNÉ ŘEŠENÍ CVIČENÍ Č. 1</vt:lpstr>
      <vt:lpstr>CVIČENÍ Č. 2</vt:lpstr>
      <vt:lpstr>SPRÁVNÉ ŘEŠENÍ CVIČENÍ Č. 2</vt:lpstr>
      <vt:lpstr>CVIČENÍ Č. 3</vt:lpstr>
      <vt:lpstr>SPRÁVNÉ ŘEŠENÍ CVIČENÍ Č. 3</vt:lpstr>
      <vt:lpstr>Slovní úloha</vt:lpstr>
      <vt:lpstr>Řešení slovní úlohy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</dc:title>
  <dc:creator>Lenovo</dc:creator>
  <cp:lastModifiedBy>Dum</cp:lastModifiedBy>
  <cp:revision>15</cp:revision>
  <dcterms:created xsi:type="dcterms:W3CDTF">2014-03-16T21:14:13Z</dcterms:created>
  <dcterms:modified xsi:type="dcterms:W3CDTF">2014-04-24T12:09:03Z</dcterms:modified>
</cp:coreProperties>
</file>