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6" r:id="rId10"/>
    <p:sldId id="267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57978-C25E-454F-9F7E-07B8BBB179E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81CAA-3379-42CE-814F-6107311211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57978-C25E-454F-9F7E-07B8BBB179E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81CAA-3379-42CE-814F-6107311211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57978-C25E-454F-9F7E-07B8BBB179E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81CAA-3379-42CE-814F-6107311211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57978-C25E-454F-9F7E-07B8BBB179E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81CAA-3379-42CE-814F-6107311211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57978-C25E-454F-9F7E-07B8BBB179E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81CAA-3379-42CE-814F-6107311211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57978-C25E-454F-9F7E-07B8BBB179E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81CAA-3379-42CE-814F-6107311211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57978-C25E-454F-9F7E-07B8BBB179E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81CAA-3379-42CE-814F-6107311211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57978-C25E-454F-9F7E-07B8BBB179E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81CAA-3379-42CE-814F-6107311211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57978-C25E-454F-9F7E-07B8BBB179E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81CAA-3379-42CE-814F-6107311211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57978-C25E-454F-9F7E-07B8BBB179E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81CAA-3379-42CE-814F-6107311211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57978-C25E-454F-9F7E-07B8BBB179E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81CAA-3379-42CE-814F-6107311211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86257978-C25E-454F-9F7E-07B8BBB179E7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3D581CAA-3379-42CE-814F-6107311211E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/>
        </p:nvGraphicFramePr>
        <p:xfrm>
          <a:off x="468313" y="1844675"/>
          <a:ext cx="8229600" cy="474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VY_62_FINANCNIGRAMOTNOST_14_01_leasing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 a její aplikace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Čísla a početní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operace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Slovní úlohy se zaměřením na praxi</a:t>
                      </a:r>
                      <a:endParaRPr kumimoji="0" lang="cs-CZ" sz="1400" kern="1200" dirty="0">
                        <a:solidFill>
                          <a:srgbClr val="0070C0"/>
                        </a:solidFill>
                        <a:latin typeface="Franklin Gothic Medium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Září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 je určený  k výkladu a k procvičení  praktické úlohy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leasing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33173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3. snímek – leasing (krátký výklad)</a:t>
            </a:r>
          </a:p>
          <a:p>
            <a:r>
              <a:rPr lang="cs-CZ" dirty="0" smtClean="0"/>
              <a:t>4. snímek – druhy leasingu)</a:t>
            </a:r>
          </a:p>
          <a:p>
            <a:r>
              <a:rPr lang="cs-CZ" dirty="0" smtClean="0"/>
              <a:t>5. snímek – výhodný leasing (výklad)</a:t>
            </a:r>
          </a:p>
          <a:p>
            <a:r>
              <a:rPr lang="cs-CZ" dirty="0" smtClean="0"/>
              <a:t>6. snímek – co si za leasing nekoupíte (zamyšlení)</a:t>
            </a:r>
          </a:p>
          <a:p>
            <a:r>
              <a:rPr lang="cs-CZ" dirty="0" smtClean="0"/>
              <a:t>7. a 9. snímek – slovní úloha</a:t>
            </a:r>
          </a:p>
          <a:p>
            <a:r>
              <a:rPr lang="cs-CZ" dirty="0" smtClean="0"/>
              <a:t>8. a 10. snímek – výpočet slovní úlohy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4189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rgbClr val="00B0F0"/>
                </a:solidFill>
              </a:rPr>
              <a:t>METODICKÝ POPIS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29644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71095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LEASING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r>
              <a:rPr lang="cs-CZ" dirty="0" smtClean="0"/>
              <a:t>Jako leasing je v ČR označován finanční produkt, kterým je možné financovat většinu movitých věcí. </a:t>
            </a:r>
          </a:p>
          <a:p>
            <a:endParaRPr lang="cs-CZ" dirty="0"/>
          </a:p>
          <a:p>
            <a:r>
              <a:rPr lang="cs-CZ" dirty="0" smtClean="0"/>
              <a:t>Např. Auto, motorka, kolo a jiné…</a:t>
            </a:r>
          </a:p>
        </p:txBody>
      </p:sp>
      <p:pic>
        <p:nvPicPr>
          <p:cNvPr id="1026" name="Picture 2" descr="C:\Users\Lenovo\AppData\Local\Microsoft\Windows\Temporary Internet Files\Content.IE5\83LAG0XO\MC90043710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8325" y="379571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ovo\AppData\Local\Microsoft\Windows\Temporary Internet Files\Content.IE5\ET2SXN2V\MC9003564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122737"/>
            <a:ext cx="2592610" cy="2411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14234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DRUHY LEASINGU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>
            <a:normAutofit fontScale="92500" lnSpcReduction="10000"/>
          </a:bodyPr>
          <a:lstStyle/>
          <a:p>
            <a:r>
              <a:rPr lang="cs-CZ" b="1" dirty="0" smtClean="0"/>
              <a:t>Finanční leasing – </a:t>
            </a:r>
            <a:r>
              <a:rPr lang="cs-CZ" dirty="0" smtClean="0"/>
              <a:t>finanční leasing po dobu splácení patří financující společnosti (leasingové). Po splacení je vlastnictví přepsáno.</a:t>
            </a:r>
          </a:p>
          <a:p>
            <a:endParaRPr lang="cs-CZ" b="1" dirty="0"/>
          </a:p>
          <a:p>
            <a:r>
              <a:rPr lang="cs-CZ" b="1" dirty="0" smtClean="0"/>
              <a:t>Zpětný leasing </a:t>
            </a:r>
            <a:r>
              <a:rPr lang="cs-CZ" dirty="0" smtClean="0"/>
              <a:t>- </a:t>
            </a:r>
            <a:r>
              <a:rPr lang="cs-CZ" dirty="0"/>
              <a:t>Speciální formou finančního leasingu je tzv. zpětný leasing, při kterém majitel nějaké věci </a:t>
            </a:r>
            <a:r>
              <a:rPr lang="cs-CZ" dirty="0" smtClean="0"/>
              <a:t>tuto </a:t>
            </a:r>
            <a:r>
              <a:rPr lang="cs-CZ" dirty="0"/>
              <a:t>věc nejprve prodá leasingové společnosti, která mu následně na tuto věc poskytne finanční leasing, takže původní majitel věc i nadále užívá jako nájemce a průběžně splácí</a:t>
            </a:r>
            <a:r>
              <a:rPr lang="cs-CZ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Operativní leasing - </a:t>
            </a:r>
            <a:r>
              <a:rPr lang="cs-CZ" dirty="0"/>
              <a:t>Operativní leasing </a:t>
            </a:r>
            <a:r>
              <a:rPr lang="cs-CZ" dirty="0" smtClean="0"/>
              <a:t>se </a:t>
            </a:r>
            <a:r>
              <a:rPr lang="cs-CZ" dirty="0"/>
              <a:t>od finančního leasingu </a:t>
            </a:r>
            <a:r>
              <a:rPr lang="cs-CZ" dirty="0" smtClean="0"/>
              <a:t>liší </a:t>
            </a:r>
            <a:r>
              <a:rPr lang="cs-CZ" dirty="0"/>
              <a:t>zejména tím, že předmět nájmu (nejčastěji vozidlo) zůstává ve vlastnictví leasingové společnosti i po skončení smlouvy. 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061762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KTERÝ LEASING SE PODLE VÁS  NEJVÍCE VYPLATÍ PRO VÁS?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r>
              <a:rPr lang="cs-CZ" dirty="0" smtClean="0"/>
              <a:t>Pro běžné lidi je nejlepší finanční leasing.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Pro podnikatele a živnostníky je nejlepší operativní leasing.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4600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SI NA LEASING NEKOUPÍTE?</a:t>
            </a:r>
            <a:br>
              <a:rPr lang="cs-CZ" dirty="0" smtClean="0"/>
            </a:br>
            <a:r>
              <a:rPr lang="cs-CZ" dirty="0" smtClean="0"/>
              <a:t>(ZAMYŠLENÍ)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>
            <a:normAutofit fontScale="85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ákup v obchodě</a:t>
            </a:r>
          </a:p>
          <a:p>
            <a:endParaRPr lang="cs-CZ" dirty="0" smtClean="0"/>
          </a:p>
          <a:p>
            <a:r>
              <a:rPr lang="cs-CZ" dirty="0"/>
              <a:t>l</a:t>
            </a:r>
            <a:r>
              <a:rPr lang="cs-CZ" dirty="0" smtClean="0"/>
              <a:t>ásku</a:t>
            </a:r>
          </a:p>
          <a:p>
            <a:endParaRPr lang="cs-CZ" dirty="0" smtClean="0"/>
          </a:p>
          <a:p>
            <a:r>
              <a:rPr lang="cs-CZ" dirty="0"/>
              <a:t>š</a:t>
            </a:r>
            <a:r>
              <a:rPr lang="cs-CZ" dirty="0" smtClean="0"/>
              <a:t>těstí</a:t>
            </a:r>
          </a:p>
          <a:p>
            <a:endParaRPr lang="cs-CZ" dirty="0" smtClean="0"/>
          </a:p>
          <a:p>
            <a:r>
              <a:rPr lang="cs-CZ" dirty="0"/>
              <a:t>d</a:t>
            </a:r>
            <a:r>
              <a:rPr lang="cs-CZ" dirty="0" smtClean="0"/>
              <a:t>obré známky ve škole</a:t>
            </a:r>
          </a:p>
          <a:p>
            <a:endParaRPr lang="cs-CZ" dirty="0" smtClean="0"/>
          </a:p>
          <a:p>
            <a:r>
              <a:rPr lang="cs-CZ" dirty="0"/>
              <a:t>d</a:t>
            </a:r>
            <a:r>
              <a:rPr lang="cs-CZ" dirty="0" smtClean="0"/>
              <a:t>omácího mazlíčka</a:t>
            </a:r>
          </a:p>
          <a:p>
            <a:endParaRPr lang="cs-CZ" dirty="0"/>
          </a:p>
          <a:p>
            <a:r>
              <a:rPr lang="cs-CZ" dirty="0"/>
              <a:t>a</a:t>
            </a:r>
            <a:r>
              <a:rPr lang="cs-CZ" dirty="0" smtClean="0"/>
              <a:t> další…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3538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Rodina Polákova si chce pořídit automobil na leasing. Měsíčně budou splácet částku 4500 Kč po dobu 6 let.</a:t>
            </a:r>
          </a:p>
          <a:p>
            <a:r>
              <a:rPr lang="cs-CZ" b="1" dirty="0" smtClean="0"/>
              <a:t>Vypočítej, kolik korun zaplatí za </a:t>
            </a:r>
            <a:r>
              <a:rPr lang="cs-CZ" b="1" dirty="0" smtClean="0"/>
              <a:t>automobil.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542774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Výpočet 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Leasing…… 4500 Kč měsíčně</a:t>
            </a:r>
          </a:p>
          <a:p>
            <a:r>
              <a:rPr lang="cs-CZ" dirty="0" smtClean="0"/>
              <a:t>6 let……. 6.12 = 72 měsíců</a:t>
            </a:r>
          </a:p>
          <a:p>
            <a:endParaRPr lang="cs-CZ" dirty="0"/>
          </a:p>
          <a:p>
            <a:r>
              <a:rPr lang="cs-CZ" dirty="0" smtClean="0"/>
              <a:t>Výpočet: 4500 . 72 = 324 000 Kč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FF00"/>
                </a:solidFill>
              </a:rPr>
              <a:t>Rodina Polákova zaplatí za automobil 324 000 Kč.</a:t>
            </a:r>
            <a:endParaRPr lang="cs-CZ" b="1" dirty="0">
              <a:solidFill>
                <a:srgbClr val="FFFF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4337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Rodina Novákova si chce pořídit automobil na leasing. Měsíčně budou splácet částku 2500 Kč po dobu 7 let.</a:t>
            </a:r>
          </a:p>
          <a:p>
            <a:r>
              <a:rPr lang="cs-CZ" b="1" dirty="0" smtClean="0"/>
              <a:t>Vypočítej, kolik korun zaplatí za </a:t>
            </a:r>
            <a:r>
              <a:rPr lang="cs-CZ" b="1" dirty="0" smtClean="0"/>
              <a:t>automobil.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542774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Výpočet 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Leasing…… 2500 Kč měsíčně</a:t>
            </a:r>
          </a:p>
          <a:p>
            <a:r>
              <a:rPr lang="cs-CZ" dirty="0" smtClean="0"/>
              <a:t>6 let……. 7.12 = 84 měsíců</a:t>
            </a:r>
          </a:p>
          <a:p>
            <a:endParaRPr lang="cs-CZ" dirty="0"/>
          </a:p>
          <a:p>
            <a:r>
              <a:rPr lang="cs-CZ" dirty="0" smtClean="0"/>
              <a:t>Výpočet: 2500 . 84 = 210 000 Kč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FF00"/>
                </a:solidFill>
              </a:rPr>
              <a:t>Rodina Polákova zaplatí za automobil 210 000 Kč.</a:t>
            </a:r>
            <a:endParaRPr lang="cs-CZ" b="1" dirty="0">
              <a:solidFill>
                <a:srgbClr val="FFFF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4337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4660" y="5506500"/>
            <a:ext cx="84969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4" indent="-342900"/>
            <a:r>
              <a:rPr lang="cs-CZ" sz="1400" i="1" dirty="0" smtClean="0">
                <a:solidFill>
                  <a:schemeClr val="tx1"/>
                </a:solidFill>
              </a:rPr>
              <a:t>Autorem materiálu a všech jeho částí, není-li uvedeno jinak, je Mgr. Monika Nováková.</a:t>
            </a:r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7196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rgbClr val="00B0F0"/>
                </a:solidFill>
              </a:rPr>
              <a:t>POUŽITÉ ZDROJE 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79147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49</TotalTime>
  <Words>435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Autumn</vt:lpstr>
      <vt:lpstr>Snímek 1</vt:lpstr>
      <vt:lpstr>Snímek 2</vt:lpstr>
      <vt:lpstr>LEASING</vt:lpstr>
      <vt:lpstr>DRUHY LEASINGU</vt:lpstr>
      <vt:lpstr>KTERÝ LEASING SE PODLE VÁS  NEJVÍCE VYPLATÍ PRO VÁS?</vt:lpstr>
      <vt:lpstr>CO SI NA LEASING NEKOUPÍTE? (ZAMYŠLENÍ)</vt:lpstr>
      <vt:lpstr>Vypočítej</vt:lpstr>
      <vt:lpstr>Výpočet slovní úlohy</vt:lpstr>
      <vt:lpstr>Vypočítej</vt:lpstr>
      <vt:lpstr>Výpočet slovní úlohy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Lenovo</dc:creator>
  <cp:lastModifiedBy>Dum</cp:lastModifiedBy>
  <cp:revision>13</cp:revision>
  <dcterms:created xsi:type="dcterms:W3CDTF">2014-03-16T20:22:39Z</dcterms:created>
  <dcterms:modified xsi:type="dcterms:W3CDTF">2014-04-24T11:57:17Z</dcterms:modified>
</cp:coreProperties>
</file>