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FC89F-01CF-4769-AF3A-798EA6BF4EF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ADAE59-58D6-4BAE-868D-AD90371C02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802450942"/>
              </p:ext>
            </p:extLst>
          </p:nvPr>
        </p:nvGraphicFramePr>
        <p:xfrm>
          <a:off x="468313" y="1844675"/>
          <a:ext cx="8229600" cy="489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VY_62_FINANCNIGRAMOTNOST_12_01_praktické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slovní úlohy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Slovní úlohy</a:t>
                      </a:r>
                      <a:r>
                        <a:rPr kumimoji="0" lang="cs-CZ" sz="1400" kern="1200" baseline="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 se zaměřením na praxi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Únor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Slovní úlohy zaměřené na praxi, příjmy, výdaje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8434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cvičení č. 1 (slovní úloha)</a:t>
            </a:r>
          </a:p>
          <a:p>
            <a:r>
              <a:rPr lang="cs-CZ" dirty="0" smtClean="0"/>
              <a:t>4. snímek – správné řešení cvičení č. 1</a:t>
            </a:r>
          </a:p>
          <a:p>
            <a:r>
              <a:rPr lang="cs-CZ" dirty="0" smtClean="0"/>
              <a:t>5., 6., 7. snímek -  cvičení č. 2 (slovní úloha, názor)</a:t>
            </a:r>
          </a:p>
          <a:p>
            <a:r>
              <a:rPr lang="cs-CZ" smtClean="0"/>
              <a:t>8. </a:t>
            </a:r>
            <a:r>
              <a:rPr lang="cs-CZ" dirty="0" smtClean="0"/>
              <a:t>snímek – správné řešení cvičení č. 2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4189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358315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 anchor="t"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bg1"/>
                </a:solidFill>
              </a:rPr>
              <a:t>Rodina Kadlecova má měsíční příjmy 25 500 Kč. Mají dvě děti, které již studují na vysoké škole. Každý měsíc přispívají do domácnosti částkou 6 000 Kč</a:t>
            </a:r>
            <a:r>
              <a:rPr lang="cs-CZ" dirty="0" smtClean="0">
                <a:solidFill>
                  <a:schemeClr val="bg1"/>
                </a:solidFill>
              </a:rPr>
              <a:t>, které </a:t>
            </a:r>
            <a:r>
              <a:rPr lang="cs-CZ" dirty="0" smtClean="0">
                <a:solidFill>
                  <a:schemeClr val="bg1"/>
                </a:solidFill>
              </a:rPr>
              <a:t>si vydělají na brigádě. Měsíční výdaje, která má rodina Kadlecova činí 19 000 Kč.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Rodina Marešova má měsíční příjmy 37 000 Kč. Nemají žádné děti. Každý měsíc jim z rodinného rozpočtu odchází částka 21 000 Kč. 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ÚKOL: 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Vypočítej, kolik Kč každé rodině zbyde po zaplacení všech výdajů</a:t>
            </a:r>
            <a:r>
              <a:rPr lang="cs-CZ" dirty="0" smtClean="0">
                <a:solidFill>
                  <a:srgbClr val="92D05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O kolik Kč má rodina Marešova víc než rodina Kadlecova?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540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CVIČENÍ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32856"/>
            <a:ext cx="7125112" cy="4934007"/>
          </a:xfrm>
        </p:spPr>
        <p:txBody>
          <a:bodyPr anchor="t">
            <a:normAutofit fontScale="77500" lnSpcReduction="20000"/>
          </a:bodyPr>
          <a:lstStyle/>
          <a:p>
            <a:r>
              <a:rPr lang="cs-CZ" dirty="0" smtClean="0"/>
              <a:t>Rodina Kadlecova</a:t>
            </a:r>
          </a:p>
          <a:p>
            <a:r>
              <a:rPr lang="cs-CZ" dirty="0" smtClean="0"/>
              <a:t>Příjmy…….25 500 Kč</a:t>
            </a:r>
          </a:p>
          <a:p>
            <a:r>
              <a:rPr lang="cs-CZ" dirty="0" smtClean="0"/>
              <a:t>Příjmy z brigády……. 6 000 Kč</a:t>
            </a:r>
          </a:p>
          <a:p>
            <a:r>
              <a:rPr lang="cs-CZ" dirty="0" smtClean="0"/>
              <a:t>Celkem…….31 500 Kč</a:t>
            </a:r>
          </a:p>
          <a:p>
            <a:r>
              <a:rPr lang="cs-CZ" dirty="0" smtClean="0"/>
              <a:t>Výdaje……19 000 Kč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31 500 – 19 000 = </a:t>
            </a:r>
            <a:r>
              <a:rPr lang="cs-CZ" b="1" dirty="0" smtClean="0">
                <a:solidFill>
                  <a:srgbClr val="FFFF00"/>
                </a:solidFill>
              </a:rPr>
              <a:t>12 500 Kč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Rodina Kadlecova má zůstatek 12 500 Kč měsíčně.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Rodina Marešova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Příjmy…….37 000 Kč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Výdaje……21 000 Kč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37 000 – 21 000 = </a:t>
            </a:r>
            <a:r>
              <a:rPr lang="cs-CZ" b="1" dirty="0" smtClean="0">
                <a:solidFill>
                  <a:srgbClr val="0070C0"/>
                </a:solidFill>
              </a:rPr>
              <a:t>26 000 Kč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Rodina Marešova má zůstatek 26 000 Kč měsíčně.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26 000 – 12 500 = 13 500 Kč.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Rodina Marešova má měsíčně o 13 500 Kč více než rodina Kadlecova.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632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dirty="0" smtClean="0"/>
              <a:t>SPOČÍTEJ, KOLIK KORUN BUDE STÁT NÁKUP A KOLIK KORUN TI ZŮSTANE, KDYŽ MÁŠ 350 Kč.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2X PÁREK V ROHLÍKU……2.16 Kč =………….Kč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5" name="Picture 2" descr="C:\Users\Lenovo\AppData\Local\Microsoft\Windows\Temporary Internet Files\Content.IE5\83LAG0XO\MC900411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452" y="3861048"/>
            <a:ext cx="266429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91488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KOBLIHA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0" y="2492896"/>
            <a:ext cx="4197546" cy="2952328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r>
              <a:rPr lang="cs-CZ" sz="1800" dirty="0" smtClean="0"/>
              <a:t>8 KOBLIH…….8 . 9 Kč =……………Kč</a:t>
            </a:r>
            <a:endParaRPr lang="cs-CZ" sz="18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3074" name="Picture 2" descr="C:\Users\Lenovo\AppData\Local\Microsoft\Windows\Temporary Internet Files\Content.IE5\61HBCXUH\MP9004243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201622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25239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DORT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1X dort…… 180 Kč</a:t>
            </a:r>
            <a:endParaRPr lang="cs-CZ" sz="18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4098" name="Picture 2" descr="C:\Users\Lenovo\AppData\Local\Microsoft\Windows\Temporary Internet Files\Content.IE5\83LAG0XO\MC900412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2151707" cy="288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83460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CVIČENÍ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lnSpcReduction="10000"/>
          </a:bodyPr>
          <a:lstStyle/>
          <a:p>
            <a:r>
              <a:rPr lang="cs-CZ" dirty="0" smtClean="0"/>
              <a:t>PÁREK V ROHLÍKU………32 Kč</a:t>
            </a:r>
          </a:p>
          <a:p>
            <a:r>
              <a:rPr lang="cs-CZ" dirty="0" smtClean="0"/>
              <a:t>KOBLIHY……..72 Kč</a:t>
            </a:r>
          </a:p>
          <a:p>
            <a:r>
              <a:rPr lang="cs-CZ" dirty="0" smtClean="0"/>
              <a:t>DORT……180 Kč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Celkem na nákup……. 350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Nákup stojí 32 Kč+72 Kč +180 Kč = </a:t>
            </a:r>
            <a:r>
              <a:rPr lang="cs-CZ" b="1" dirty="0" smtClean="0">
                <a:solidFill>
                  <a:srgbClr val="FF0000"/>
                </a:solidFill>
              </a:rPr>
              <a:t>284 Kč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350 – 284 =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66 Kč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Celý nákup stojí 284 Kč. </a:t>
            </a:r>
            <a:r>
              <a:rPr lang="cs-CZ" b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Zbyde mi 66 Kč.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06406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5"/>
            <a:ext cx="7123080" cy="720080"/>
          </a:xfrm>
        </p:spPr>
        <p:txBody>
          <a:bodyPr/>
          <a:lstStyle/>
          <a:p>
            <a:r>
              <a:rPr lang="cs-CZ" dirty="0" smtClean="0"/>
              <a:t>CVIČENÍ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t"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MZDA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PODNIKATEL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VÝDAJE NA PROVOZ FIRMY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NÁVRHÁŘ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anchor="t"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VYMÝŠLÍ NOVÉ PODOBY HRAČEK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NEMÁ NADŘÍZENÉHO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NÁKLADY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ODMĚNA ZA PRÁCI ZAMĚSTNANCE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90367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CVIČENÍ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t"/>
          <a:lstStyle/>
          <a:p>
            <a:r>
              <a:rPr lang="pl-PL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1 - MZDA</a:t>
            </a:r>
            <a:endParaRPr lang="pl-PL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r>
              <a:rPr lang="pl-PL" dirty="0" smtClean="0">
                <a:solidFill>
                  <a:srgbClr val="FF0000"/>
                </a:solidFill>
              </a:rPr>
              <a:t>2 - PODNIKATEL</a:t>
            </a:r>
            <a:endParaRPr lang="pl-PL" dirty="0">
              <a:solidFill>
                <a:srgbClr val="FF0000"/>
              </a:solidFill>
            </a:endParaRPr>
          </a:p>
          <a:p>
            <a:r>
              <a:rPr lang="pl-PL" dirty="0" smtClean="0">
                <a:solidFill>
                  <a:srgbClr val="002060"/>
                </a:solidFill>
              </a:rPr>
              <a:t>3 - VÝDAJE </a:t>
            </a:r>
            <a:r>
              <a:rPr lang="pl-PL" dirty="0">
                <a:solidFill>
                  <a:srgbClr val="002060"/>
                </a:solidFill>
              </a:rPr>
              <a:t>NA PROVOZ FIRMY</a:t>
            </a:r>
          </a:p>
          <a:p>
            <a:r>
              <a:rPr lang="pl-PL" dirty="0" smtClean="0">
                <a:solidFill>
                  <a:schemeClr val="accent1">
                    <a:lumMod val="50000"/>
                  </a:schemeClr>
                </a:solidFill>
              </a:rPr>
              <a:t>4 - NÁVRHÁŘ</a:t>
            </a:r>
            <a:endParaRPr lang="pl-PL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anchor="t"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4 - VYMÝŠLÍ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NOVÉ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PODOBY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HRAČEK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2 - NEMÁ </a:t>
            </a:r>
            <a:r>
              <a:rPr lang="cs-CZ" dirty="0">
                <a:solidFill>
                  <a:srgbClr val="FF0000"/>
                </a:solidFill>
              </a:rPr>
              <a:t>NADŘÍZENÉHO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3 - NÁKLADY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1 - ODMĚNA </a:t>
            </a:r>
            <a:r>
              <a:rPr lang="cs-CZ" dirty="0">
                <a:solidFill>
                  <a:schemeClr val="bg1">
                    <a:lumMod val="85000"/>
                    <a:lumOff val="15000"/>
                  </a:schemeClr>
                </a:solidFill>
              </a:rPr>
              <a:t>ZA PRÁCI ZAMĚSTNANCE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71571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0" defTabSz="914400">
              <a:spcAft>
                <a:spcPts val="0"/>
              </a:spcAft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  <a:hlinkClick r:id="rId2"/>
              </a:rPr>
              <a:t>www.office.</a:t>
            </a:r>
            <a:r>
              <a:rPr lang="cs-CZ" sz="2400" dirty="0" err="1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  <a:hlinkClick r:id="rId2"/>
              </a:rPr>
              <a:t>microsoft.com</a:t>
            </a:r>
            <a:endParaRPr lang="cs-CZ" sz="2400" dirty="0" smtClean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  <a:p>
            <a:pPr lvl="0" defTabSz="914400">
              <a:spcAft>
                <a:spcPts val="0"/>
              </a:spcAft>
              <a:buClrTx/>
              <a:buNone/>
            </a:pPr>
            <a:endParaRPr lang="cs-CZ" sz="2400" dirty="0" smtClean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  <a:p>
            <a:pPr lvl="0" defTabSz="914400">
              <a:spcAft>
                <a:spcPts val="0"/>
              </a:spcAft>
              <a:buClrTx/>
              <a:buFont typeface="Arial" pitchFamily="34" charset="0"/>
              <a:buChar char="•"/>
            </a:pPr>
            <a:endParaRPr lang="cs-CZ" sz="2400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  <a:p>
            <a:pPr lvl="0" defTabSz="914400">
              <a:spcAft>
                <a:spcPts val="0"/>
              </a:spcAft>
              <a:buClrTx/>
              <a:buFont typeface="Arial" pitchFamily="34" charset="0"/>
              <a:buChar char="•"/>
            </a:pPr>
            <a:endParaRPr lang="cs-CZ" sz="2400" dirty="0" smtClean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  <a:p>
            <a:pPr lvl="0" defTabSz="914400">
              <a:spcAft>
                <a:spcPts val="0"/>
              </a:spcAft>
              <a:buClrTx/>
              <a:buFont typeface="Arial" pitchFamily="34" charset="0"/>
              <a:buChar char="•"/>
            </a:pPr>
            <a:endParaRPr lang="cs-CZ" sz="2400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288" y="1773238"/>
            <a:ext cx="8229600" cy="10076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rgbClr val="00B0F0"/>
                </a:solidFill>
              </a:rPr>
              <a:t>POUŽITÉ ZDROJE </a:t>
            </a:r>
            <a:endParaRPr lang="cs-CZ" b="1" dirty="0" smtClean="0">
              <a:solidFill>
                <a:srgbClr val="00B0F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52399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436155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133</TotalTime>
  <Words>499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Snímek 1</vt:lpstr>
      <vt:lpstr>Snímek 2</vt:lpstr>
      <vt:lpstr>CVIČENÍ č.1</vt:lpstr>
      <vt:lpstr>ŘEŠENÍ CVIČENÍ Č.1</vt:lpstr>
      <vt:lpstr>CVIČENÍ Č.2</vt:lpstr>
      <vt:lpstr>KOBLIHA</vt:lpstr>
      <vt:lpstr>DORT</vt:lpstr>
      <vt:lpstr>ŘEŠENÍ CVIČENÍ Č.2</vt:lpstr>
      <vt:lpstr>CVIČENÍ Č.3</vt:lpstr>
      <vt:lpstr>ŘEŠENÍ CVIČENÍ Č.3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25</cp:revision>
  <dcterms:created xsi:type="dcterms:W3CDTF">2014-03-16T21:15:54Z</dcterms:created>
  <dcterms:modified xsi:type="dcterms:W3CDTF">2014-04-24T11:49:24Z</dcterms:modified>
</cp:coreProperties>
</file>