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72F0F0-CDEC-4F2B-B692-063B4FEB909F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DCCB3-1C70-4764-B555-79FEC77C13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lanky.rvp.cz/wp-content/upload/obrazky/10107/full/1.jpg?123500000000" TargetMode="External"/><Relationship Id="rId2" Type="http://schemas.openxmlformats.org/officeDocument/2006/relationships/hyperlink" Target="http://www.praguetrip.cz/files/images/bankovky%20obr%C3%A1zek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867602093"/>
              </p:ext>
            </p:extLst>
          </p:nvPr>
        </p:nvGraphicFramePr>
        <p:xfrm>
          <a:off x="468313" y="1844675"/>
          <a:ext cx="8229600" cy="4892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VY_62_FINANCNIGRAMOTNOST_11_01_bankovky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v ČR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Bankovky, mince, platební karty a manipulace s nimi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výkladu a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Bankovky v ČR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1097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snímek – druhy bankovek  (výklad, názor)</a:t>
            </a:r>
          </a:p>
          <a:p>
            <a:r>
              <a:rPr lang="cs-CZ" dirty="0" smtClean="0"/>
              <a:t>4. snímek – osobnosti na bankovkách</a:t>
            </a:r>
          </a:p>
          <a:p>
            <a:r>
              <a:rPr lang="cs-CZ" dirty="0" smtClean="0"/>
              <a:t>5. snímek – ochranné prvky na bankovkách</a:t>
            </a:r>
          </a:p>
          <a:p>
            <a:r>
              <a:rPr lang="cs-CZ" dirty="0" smtClean="0"/>
              <a:t>6. snímek – ochranné prvky bankovek (názor)</a:t>
            </a:r>
          </a:p>
          <a:p>
            <a:r>
              <a:rPr lang="cs-CZ" dirty="0" smtClean="0"/>
              <a:t>7. snímek – cvičení (doplňování do vět)</a:t>
            </a:r>
          </a:p>
          <a:p>
            <a:r>
              <a:rPr lang="cs-CZ" dirty="0" smtClean="0"/>
              <a:t>8. snímek – správné řešení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456367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r>
              <a:rPr lang="cs-CZ" dirty="0" smtClean="0"/>
              <a:t>V ČR máme bankovky v hodnotách 100 Kč, 200 Kč, 500 Kč, 1000 Kč, 2000 Kč a 5000 Kč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BANKOVEK</a:t>
            </a:r>
            <a:endParaRPr lang="cs-CZ" dirty="0"/>
          </a:p>
        </p:txBody>
      </p:sp>
      <p:pic>
        <p:nvPicPr>
          <p:cNvPr id="1026" name="Picture 2" descr="http://www.praguetrip.cz/files/images/bankovky%20obr%C3%A1zek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20888"/>
            <a:ext cx="6315075" cy="40100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760669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85732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100 Kč – Karel IV.</a:t>
            </a:r>
          </a:p>
          <a:p>
            <a:endParaRPr lang="cs-CZ" sz="2400" dirty="0"/>
          </a:p>
          <a:p>
            <a:r>
              <a:rPr lang="cs-CZ" sz="2400" dirty="0" smtClean="0"/>
              <a:t>200 Kč – Jan Ámos Komenský</a:t>
            </a:r>
          </a:p>
          <a:p>
            <a:endParaRPr lang="cs-CZ" sz="2400" dirty="0"/>
          </a:p>
          <a:p>
            <a:r>
              <a:rPr lang="cs-CZ" sz="2400" dirty="0" smtClean="0"/>
              <a:t>500 Kč – Božena Němcová</a:t>
            </a:r>
          </a:p>
          <a:p>
            <a:endParaRPr lang="cs-CZ" sz="2400" dirty="0"/>
          </a:p>
          <a:p>
            <a:r>
              <a:rPr lang="cs-CZ" sz="2400" dirty="0" smtClean="0"/>
              <a:t>1000 Kč – František Palacký</a:t>
            </a:r>
          </a:p>
          <a:p>
            <a:endParaRPr lang="cs-CZ" sz="2400" dirty="0"/>
          </a:p>
          <a:p>
            <a:r>
              <a:rPr lang="cs-CZ" sz="2400" dirty="0" smtClean="0"/>
              <a:t>2000 Kč – Ema Destinnová</a:t>
            </a:r>
          </a:p>
          <a:p>
            <a:endParaRPr lang="cs-CZ" sz="2400" dirty="0"/>
          </a:p>
          <a:p>
            <a:r>
              <a:rPr lang="cs-CZ" sz="2400" dirty="0" smtClean="0"/>
              <a:t>5000 Kč – T. G. Masaryk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OSOBNOSTI NA BANKOVKÁCH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378772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1. Vodoznak</a:t>
            </a:r>
          </a:p>
          <a:p>
            <a:r>
              <a:rPr lang="cs-CZ" dirty="0" smtClean="0"/>
              <a:t> 2. Ochranný okénkový proužek</a:t>
            </a:r>
          </a:p>
          <a:p>
            <a:r>
              <a:rPr lang="cs-CZ" dirty="0" smtClean="0"/>
              <a:t> 3. Ochranná vlákna</a:t>
            </a:r>
          </a:p>
          <a:p>
            <a:r>
              <a:rPr lang="cs-CZ" dirty="0" smtClean="0"/>
              <a:t> 4. Soutisková značka</a:t>
            </a:r>
          </a:p>
          <a:p>
            <a:r>
              <a:rPr lang="cs-CZ" dirty="0"/>
              <a:t> </a:t>
            </a:r>
            <a:r>
              <a:rPr lang="cs-CZ" dirty="0" smtClean="0"/>
              <a:t>5. Skrytý obrazec</a:t>
            </a:r>
          </a:p>
          <a:p>
            <a:r>
              <a:rPr lang="cs-CZ" dirty="0" smtClean="0"/>
              <a:t> 6. Opticky proměnlivá barva</a:t>
            </a:r>
          </a:p>
          <a:p>
            <a:r>
              <a:rPr lang="cs-CZ" dirty="0" smtClean="0"/>
              <a:t> 7. </a:t>
            </a:r>
            <a:r>
              <a:rPr lang="cs-CZ" dirty="0" err="1" smtClean="0"/>
              <a:t>Iridiscentní</a:t>
            </a:r>
            <a:r>
              <a:rPr lang="cs-CZ" dirty="0" smtClean="0"/>
              <a:t> pruh</a:t>
            </a:r>
          </a:p>
          <a:p>
            <a:r>
              <a:rPr lang="cs-CZ" dirty="0" smtClean="0"/>
              <a:t> 8. mikrotext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OCHRANNÉ PRVKY BANKOVEK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261635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OCHRANNÉ PRVKY BANKOVEK</a:t>
            </a:r>
          </a:p>
        </p:txBody>
      </p:sp>
      <p:pic>
        <p:nvPicPr>
          <p:cNvPr id="3074" name="Picture 2" descr="http://clanky.rvp.cz/wp-content/upload/obrazky/10107/full/1.jpg?12350000000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03" y="2276872"/>
            <a:ext cx="8353078" cy="27033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443367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Na 100 Kč bankovce je ………………………………………….</a:t>
            </a:r>
          </a:p>
          <a:p>
            <a:r>
              <a:rPr lang="cs-CZ" dirty="0" smtClean="0"/>
              <a:t>Na 200 Kč bankovce je …………………………………………</a:t>
            </a:r>
          </a:p>
          <a:p>
            <a:r>
              <a:rPr lang="cs-CZ" dirty="0" smtClean="0"/>
              <a:t>Na 500 Kč bankovce je …………………………………………</a:t>
            </a:r>
          </a:p>
          <a:p>
            <a:r>
              <a:rPr lang="cs-CZ" dirty="0" smtClean="0"/>
              <a:t>Na 1000 Kč bankovce je ………………………………………..</a:t>
            </a:r>
          </a:p>
          <a:p>
            <a:r>
              <a:rPr lang="cs-CZ" dirty="0" smtClean="0"/>
              <a:t>Na 2000 Kč bankovce je ……………………………………….</a:t>
            </a:r>
          </a:p>
          <a:p>
            <a:r>
              <a:rPr lang="cs-CZ" dirty="0" smtClean="0"/>
              <a:t>Na 5000 Kč bankovce je ………………………………………..</a:t>
            </a:r>
          </a:p>
          <a:p>
            <a:endParaRPr lang="cs-CZ" dirty="0"/>
          </a:p>
          <a:p>
            <a:r>
              <a:rPr lang="cs-CZ" b="1" dirty="0" smtClean="0"/>
              <a:t>Nápověda: </a:t>
            </a:r>
            <a:r>
              <a:rPr lang="cs-CZ" dirty="0" smtClean="0"/>
              <a:t>Ema Destinnová, J. A. Komenský, T. G. Masaryk, František Palacký, Karel IV., Božena Němcová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SPRÁVNĚ VĚTY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356708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Na 100 Kč bankovce je</a:t>
            </a:r>
          </a:p>
          <a:p>
            <a:endParaRPr lang="cs-CZ" dirty="0" smtClean="0"/>
          </a:p>
          <a:p>
            <a:r>
              <a:rPr lang="cs-CZ" dirty="0" smtClean="0"/>
              <a:t>Na 200 Kč bankovce je</a:t>
            </a:r>
          </a:p>
          <a:p>
            <a:endParaRPr lang="cs-CZ" dirty="0" smtClean="0"/>
          </a:p>
          <a:p>
            <a:r>
              <a:rPr lang="cs-CZ" dirty="0" smtClean="0"/>
              <a:t>Na 500 Kč bankovce je</a:t>
            </a:r>
          </a:p>
          <a:p>
            <a:endParaRPr lang="cs-CZ" dirty="0" smtClean="0"/>
          </a:p>
          <a:p>
            <a:r>
              <a:rPr lang="cs-CZ" dirty="0" smtClean="0"/>
              <a:t>Na 1000 Kč bankovce je</a:t>
            </a:r>
          </a:p>
          <a:p>
            <a:endParaRPr lang="cs-CZ" dirty="0" smtClean="0"/>
          </a:p>
          <a:p>
            <a:r>
              <a:rPr lang="cs-CZ" dirty="0" smtClean="0"/>
              <a:t>Na 2000 Kč bankovce je</a:t>
            </a:r>
          </a:p>
          <a:p>
            <a:endParaRPr lang="cs-CZ" dirty="0" smtClean="0"/>
          </a:p>
          <a:p>
            <a:r>
              <a:rPr lang="cs-CZ" dirty="0" smtClean="0"/>
              <a:t>Na 5000 Kč bankovce je 	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Karel IV.</a:t>
            </a:r>
          </a:p>
          <a:p>
            <a:endParaRPr lang="cs-CZ" dirty="0" smtClean="0"/>
          </a:p>
          <a:p>
            <a:r>
              <a:rPr lang="cs-CZ" dirty="0" smtClean="0"/>
              <a:t>J. Á. Komenský</a:t>
            </a:r>
          </a:p>
          <a:p>
            <a:endParaRPr lang="cs-CZ" dirty="0" smtClean="0"/>
          </a:p>
          <a:p>
            <a:r>
              <a:rPr lang="cs-CZ" dirty="0" smtClean="0"/>
              <a:t>Božena Němcová</a:t>
            </a:r>
          </a:p>
          <a:p>
            <a:endParaRPr lang="cs-CZ" dirty="0" smtClean="0"/>
          </a:p>
          <a:p>
            <a:r>
              <a:rPr lang="cs-CZ" dirty="0" smtClean="0"/>
              <a:t>František Palacký</a:t>
            </a:r>
          </a:p>
          <a:p>
            <a:endParaRPr lang="cs-CZ" dirty="0" smtClean="0"/>
          </a:p>
          <a:p>
            <a:r>
              <a:rPr lang="cs-CZ" dirty="0" smtClean="0"/>
              <a:t>Ema Destinnová</a:t>
            </a:r>
          </a:p>
          <a:p>
            <a:endParaRPr lang="cs-CZ" smtClean="0"/>
          </a:p>
          <a:p>
            <a:r>
              <a:rPr lang="cs-CZ" smtClean="0"/>
              <a:t>T</a:t>
            </a:r>
            <a:r>
              <a:rPr lang="cs-CZ" dirty="0" smtClean="0"/>
              <a:t>. G. Masaryk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989729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5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u="sng" dirty="0" smtClean="0">
              <a:solidFill>
                <a:schemeClr val="bg1"/>
              </a:solidFill>
              <a:hlinkClick r:id="rId2"/>
            </a:endParaRPr>
          </a:p>
          <a:p>
            <a:endParaRPr lang="cs-CZ" u="sng" smtClean="0">
              <a:solidFill>
                <a:schemeClr val="bg1"/>
              </a:solidFill>
              <a:hlinkClick r:id="rId2"/>
            </a:endParaRPr>
          </a:p>
          <a:p>
            <a:r>
              <a:rPr lang="cs-CZ" u="sng" smtClean="0">
                <a:solidFill>
                  <a:schemeClr val="bg1"/>
                </a:solidFill>
                <a:hlinkClick r:id="rId2"/>
              </a:rPr>
              <a:t>http</a:t>
            </a:r>
            <a:r>
              <a:rPr lang="cs-CZ" u="sng" dirty="0">
                <a:solidFill>
                  <a:schemeClr val="bg1"/>
                </a:solidFill>
                <a:hlinkClick r:id="rId2"/>
              </a:rPr>
              <a:t>://</a:t>
            </a:r>
            <a:r>
              <a:rPr lang="cs-CZ" u="sng" dirty="0" smtClean="0">
                <a:solidFill>
                  <a:schemeClr val="bg1"/>
                </a:solidFill>
                <a:hlinkClick r:id="rId2"/>
              </a:rPr>
              <a:t>www.praguetrip.cz/files/images/bankovky%20obr%C3%A1zek.png</a:t>
            </a:r>
            <a:endParaRPr lang="cs-CZ" u="sng" dirty="0" smtClean="0">
              <a:solidFill>
                <a:schemeClr val="bg1"/>
              </a:solidFill>
            </a:endParaRPr>
          </a:p>
          <a:p>
            <a:endParaRPr lang="cs-CZ" u="sng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3"/>
              </a:rPr>
              <a:t>http</a:t>
            </a:r>
            <a:r>
              <a:rPr lang="cs-CZ" u="sng" dirty="0">
                <a:solidFill>
                  <a:schemeClr val="bg1"/>
                </a:solidFill>
                <a:hlinkClick r:id="rId3"/>
              </a:rPr>
              <a:t>://</a:t>
            </a:r>
            <a:r>
              <a:rPr lang="cs-CZ" u="sng" dirty="0" smtClean="0">
                <a:solidFill>
                  <a:schemeClr val="bg1"/>
                </a:solidFill>
                <a:hlinkClick r:id="rId3"/>
              </a:rPr>
              <a:t>clanky.rvp.cz/wp-content/upload/obrazky/10107/full/1.jpg?123500000000</a:t>
            </a:r>
            <a:endParaRPr lang="cs-CZ" u="sng" dirty="0" smtClean="0">
              <a:solidFill>
                <a:schemeClr val="bg1"/>
              </a:solidFill>
            </a:endParaRPr>
          </a:p>
          <a:p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5661248"/>
            <a:ext cx="84249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i="1" dirty="0">
                <a:solidFill>
                  <a:schemeClr val="bg1"/>
                </a:solidFill>
              </a:rPr>
              <a:t>Autorem materiálu a všech jeho částí, není-li uvedeno jinak, je Mgr. Monika Nováková.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1462074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395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DRUHY BANKOVEK</vt:lpstr>
      <vt:lpstr>OSOBNOSTI NA BANKOVKÁCH</vt:lpstr>
      <vt:lpstr>OCHRANNÉ PRVKY BANKOVEK</vt:lpstr>
      <vt:lpstr>OCHRANNÉ PRVKY BANKOVEK</vt:lpstr>
      <vt:lpstr>DOPLŇ SPRÁVNĚ VĚTY</vt:lpstr>
      <vt:lpstr>SPRÁVNÉ ŘEŠENÍ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Učitel</cp:lastModifiedBy>
  <cp:revision>2</cp:revision>
  <dcterms:created xsi:type="dcterms:W3CDTF">2014-04-24T09:57:56Z</dcterms:created>
  <dcterms:modified xsi:type="dcterms:W3CDTF">2014-04-24T10:02:23Z</dcterms:modified>
</cp:coreProperties>
</file>