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7" r:id="rId3"/>
    <p:sldId id="258" r:id="rId4"/>
    <p:sldId id="266" r:id="rId5"/>
    <p:sldId id="267" r:id="rId6"/>
    <p:sldId id="260" r:id="rId7"/>
    <p:sldId id="265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48DBD-31F1-4845-AAAF-E49D66DC8F57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4CAE-F82A-4BC7-8ECE-0D0CA03985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48DBD-31F1-4845-AAAF-E49D66DC8F57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4CAE-F82A-4BC7-8ECE-0D0CA03985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48DBD-31F1-4845-AAAF-E49D66DC8F57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4CAE-F82A-4BC7-8ECE-0D0CA03985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48DBD-31F1-4845-AAAF-E49D66DC8F57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4CAE-F82A-4BC7-8ECE-0D0CA03985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48DBD-31F1-4845-AAAF-E49D66DC8F57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4CAE-F82A-4BC7-8ECE-0D0CA03985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48DBD-31F1-4845-AAAF-E49D66DC8F57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4CAE-F82A-4BC7-8ECE-0D0CA03985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48DBD-31F1-4845-AAAF-E49D66DC8F57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4CAE-F82A-4BC7-8ECE-0D0CA03985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48DBD-31F1-4845-AAAF-E49D66DC8F57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4CAE-F82A-4BC7-8ECE-0D0CA03985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48DBD-31F1-4845-AAAF-E49D66DC8F57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4CAE-F82A-4BC7-8ECE-0D0CA039852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48DBD-31F1-4845-AAAF-E49D66DC8F57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4CAE-F82A-4BC7-8ECE-0D0CA03985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48DBD-31F1-4845-AAAF-E49D66DC8F57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4CAE-F82A-4BC7-8ECE-0D0CA03985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6D48DBD-31F1-4845-AAAF-E49D66DC8F57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34B4CAE-F82A-4BC7-8ECE-0D0CA039852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1837041419"/>
              </p:ext>
            </p:extLst>
          </p:nvPr>
        </p:nvGraphicFramePr>
        <p:xfrm>
          <a:off x="468313" y="1844675"/>
          <a:ext cx="8229600" cy="474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VY_62_FINANCNIGRAMOTNOST_10_01_příjmy,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výdaje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Matematika a její aplikace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Matematika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Čísla a početní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operace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rgbClr val="0070C0"/>
                          </a:solidFill>
                          <a:latin typeface="Franklin Gothic Medium" pitchFamily="34" charset="0"/>
                          <a:ea typeface="+mn-ea"/>
                          <a:cs typeface="Arial" pitchFamily="34" charset="0"/>
                        </a:rPr>
                        <a:t>Používání pojmů součet,</a:t>
                      </a:r>
                      <a:r>
                        <a:rPr kumimoji="0" lang="cs-CZ" sz="1400" kern="1200" baseline="0" dirty="0" smtClean="0">
                          <a:solidFill>
                            <a:srgbClr val="0070C0"/>
                          </a:solidFill>
                          <a:latin typeface="Franklin Gothic Medium" pitchFamily="34" charset="0"/>
                          <a:ea typeface="+mn-ea"/>
                          <a:cs typeface="Arial" pitchFamily="34" charset="0"/>
                        </a:rPr>
                        <a:t> rozdíl, součin, podíl</a:t>
                      </a:r>
                      <a:endParaRPr kumimoji="0" lang="cs-CZ" sz="1400" kern="1200" dirty="0">
                        <a:solidFill>
                          <a:srgbClr val="0070C0"/>
                        </a:solidFill>
                        <a:latin typeface="Franklin Gothic Medium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Monika Nováková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Leden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 je určený  k procvičení  praktické úlohy  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Příjmy, výdaje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055244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3</a:t>
            </a:r>
            <a:r>
              <a:rPr lang="cs-CZ" dirty="0" smtClean="0"/>
              <a:t>. snímek – cvičení č. 1 (slovní úloha)</a:t>
            </a:r>
          </a:p>
          <a:p>
            <a:r>
              <a:rPr lang="cs-CZ" dirty="0" smtClean="0"/>
              <a:t>4. </a:t>
            </a:r>
            <a:r>
              <a:rPr lang="cs-CZ" dirty="0"/>
              <a:t>snímek </a:t>
            </a:r>
            <a:r>
              <a:rPr lang="cs-CZ" dirty="0" smtClean="0"/>
              <a:t>– řešení </a:t>
            </a:r>
            <a:r>
              <a:rPr lang="cs-CZ" dirty="0"/>
              <a:t>cvičení č. </a:t>
            </a:r>
            <a:r>
              <a:rPr lang="cs-CZ" dirty="0" smtClean="0"/>
              <a:t>1 k doplnění žáky</a:t>
            </a:r>
            <a:endParaRPr lang="cs-CZ" dirty="0"/>
          </a:p>
          <a:p>
            <a:r>
              <a:rPr lang="cs-CZ" dirty="0" smtClean="0"/>
              <a:t>5. snímek – správné řešení cvičení č. 1</a:t>
            </a:r>
          </a:p>
          <a:p>
            <a:r>
              <a:rPr lang="cs-CZ" dirty="0" smtClean="0"/>
              <a:t>6. snímek – cvičení č. 2 (slovní úloha</a:t>
            </a:r>
            <a:r>
              <a:rPr lang="cs-CZ" dirty="0"/>
              <a:t>) </a:t>
            </a:r>
            <a:endParaRPr lang="cs-CZ" dirty="0" smtClean="0"/>
          </a:p>
          <a:p>
            <a:r>
              <a:rPr lang="cs-CZ" dirty="0" smtClean="0"/>
              <a:t>7. </a:t>
            </a:r>
            <a:r>
              <a:rPr lang="cs-CZ" dirty="0"/>
              <a:t>snímek – řešení cvičení č. </a:t>
            </a:r>
            <a:r>
              <a:rPr lang="cs-CZ" dirty="0" smtClean="0"/>
              <a:t>2 </a:t>
            </a:r>
            <a:r>
              <a:rPr lang="cs-CZ" dirty="0"/>
              <a:t>k doplnění žáky</a:t>
            </a:r>
          </a:p>
          <a:p>
            <a:r>
              <a:rPr lang="cs-CZ" dirty="0" smtClean="0"/>
              <a:t>8. snímek – správné řešení cvičení č. 2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57188" y="1785938"/>
            <a:ext cx="8229600" cy="56294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6077906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645975"/>
          </a:xfrm>
        </p:spPr>
        <p:txBody>
          <a:bodyPr anchor="t"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Rodina Novotných má příjmy:</a:t>
            </a:r>
          </a:p>
          <a:p>
            <a:pPr marL="0" indent="0">
              <a:buNone/>
            </a:pPr>
            <a:r>
              <a:rPr lang="cs-CZ" dirty="0" smtClean="0"/>
              <a:t>Maminka ……. 15 000 Kč</a:t>
            </a:r>
          </a:p>
          <a:p>
            <a:pPr marL="0" indent="0">
              <a:buNone/>
            </a:pPr>
            <a:r>
              <a:rPr lang="cs-CZ" dirty="0" smtClean="0"/>
              <a:t>Tatínek ………. 21 500 Kč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Rodina Novotných má tyto výdaje:</a:t>
            </a:r>
          </a:p>
          <a:p>
            <a:pPr marL="0" indent="0">
              <a:buNone/>
            </a:pPr>
            <a:r>
              <a:rPr lang="cs-CZ" dirty="0" smtClean="0"/>
              <a:t>SIPO (elektřina, plyn…) …………………………..1 500 Kč</a:t>
            </a:r>
          </a:p>
          <a:p>
            <a:pPr marL="0" indent="0">
              <a:buNone/>
            </a:pPr>
            <a:r>
              <a:rPr lang="cs-CZ" dirty="0" smtClean="0"/>
              <a:t>Nájem ………………………… …………………………..5 500 Kč</a:t>
            </a:r>
          </a:p>
          <a:p>
            <a:pPr marL="0" indent="0">
              <a:buNone/>
            </a:pPr>
            <a:r>
              <a:rPr lang="cs-CZ" dirty="0" smtClean="0"/>
              <a:t>Jídlo ……………………………. …………………………..8 100 Kč</a:t>
            </a:r>
          </a:p>
          <a:p>
            <a:pPr marL="0" indent="0">
              <a:buNone/>
            </a:pPr>
            <a:r>
              <a:rPr lang="cs-CZ" dirty="0" smtClean="0"/>
              <a:t>Ostatní (internet, oblečení, telefony….) …. 3 000 Kč</a:t>
            </a:r>
          </a:p>
          <a:p>
            <a:pPr marL="0" indent="0">
              <a:buNone/>
            </a:pPr>
            <a:endParaRPr lang="cs-CZ" dirty="0"/>
          </a:p>
          <a:p>
            <a:pPr>
              <a:buAutoNum type="arabicPeriod"/>
            </a:pPr>
            <a:r>
              <a:rPr lang="cs-CZ" dirty="0" smtClean="0"/>
              <a:t>Kolik činí příjmy rodiny Novotných?</a:t>
            </a:r>
          </a:p>
          <a:p>
            <a:pPr>
              <a:buAutoNum type="arabicPeriod"/>
            </a:pPr>
            <a:r>
              <a:rPr lang="cs-CZ" dirty="0" smtClean="0"/>
              <a:t>Kolik činí výdaje rodiny Novotných?</a:t>
            </a:r>
          </a:p>
          <a:p>
            <a:pPr>
              <a:buAutoNum type="arabicPeriod"/>
            </a:pPr>
            <a:r>
              <a:rPr lang="cs-CZ" dirty="0" smtClean="0"/>
              <a:t>Kolik rodině Novotných zbyde na konci měsíce Kč?</a:t>
            </a:r>
          </a:p>
          <a:p>
            <a:pPr>
              <a:buAutoNum type="arabicPeriod"/>
            </a:pPr>
            <a:r>
              <a:rPr lang="cs-CZ" dirty="0" smtClean="0"/>
              <a:t>Spočítej součet a rozdíl.</a:t>
            </a:r>
          </a:p>
          <a:p>
            <a:pPr>
              <a:buAutoNum type="arabicPeriod"/>
            </a:pPr>
            <a:endParaRPr lang="cs-CZ" dirty="0"/>
          </a:p>
        </p:txBody>
      </p:sp>
      <p:pic>
        <p:nvPicPr>
          <p:cNvPr id="1030" name="Picture 6" descr="C:\Users\Lenovo\AppData\Local\Microsoft\Windows\Temporary Internet Files\Content.IE5\2MAO07B8\MC9003587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3812" y="1293812"/>
            <a:ext cx="2158627" cy="228619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31773458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 CVIČENÍ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789940" y="1259333"/>
            <a:ext cx="1834366" cy="4051301"/>
          </a:xfrm>
        </p:spPr>
        <p:txBody>
          <a:bodyPr anchor="t"/>
          <a:lstStyle/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Příjmy: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30575" y="445266"/>
            <a:ext cx="3469242" cy="30337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    Zůstatek</a:t>
            </a:r>
            <a:r>
              <a:rPr lang="cs-CZ" b="1" dirty="0"/>
              <a:t>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395536" y="4581128"/>
            <a:ext cx="216024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996209" y="1962148"/>
            <a:ext cx="1834366" cy="40513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pPr marL="0" indent="0">
              <a:buFont typeface="Wingdings 2" charset="2"/>
              <a:buNone/>
            </a:pPr>
            <a:endParaRPr lang="cs-CZ" dirty="0" smtClean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2624306" y="1259333"/>
            <a:ext cx="2058775" cy="40513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  Výdaje</a:t>
            </a:r>
            <a:r>
              <a:rPr lang="cs-CZ" b="1" dirty="0"/>
              <a:t>:</a:t>
            </a:r>
            <a:r>
              <a:rPr lang="cs-CZ" dirty="0"/>
              <a:t/>
            </a:r>
            <a:br>
              <a:rPr lang="cs-CZ" dirty="0"/>
            </a:br>
            <a:endParaRPr lang="cs-CZ" dirty="0" smtClean="0"/>
          </a:p>
        </p:txBody>
      </p:sp>
      <p:cxnSp>
        <p:nvCxnSpPr>
          <p:cNvPr id="9" name="Přímá spojnice 8"/>
          <p:cNvCxnSpPr/>
          <p:nvPr/>
        </p:nvCxnSpPr>
        <p:spPr>
          <a:xfrm>
            <a:off x="2825602" y="5310634"/>
            <a:ext cx="2004973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177450" y="4721534"/>
            <a:ext cx="2058846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39552" y="3284983"/>
            <a:ext cx="1853248" cy="1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39552" y="4450270"/>
            <a:ext cx="1846757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825602" y="2636912"/>
            <a:ext cx="2004973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825602" y="4293096"/>
            <a:ext cx="2004973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857823" y="3501008"/>
            <a:ext cx="1972752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904142" y="5242358"/>
            <a:ext cx="1926433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249458" y="3437384"/>
            <a:ext cx="1986838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242967" y="4602670"/>
            <a:ext cx="1993329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546043" y="5517232"/>
            <a:ext cx="1846757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2904142" y="6453336"/>
            <a:ext cx="2004973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5395367" y="6453336"/>
            <a:ext cx="1993329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8522571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SPRÁVNÉ ŘEŠENÍ CVIČENÍ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09443" y="1809749"/>
            <a:ext cx="1834366" cy="4051301"/>
          </a:xfrm>
        </p:spPr>
        <p:txBody>
          <a:bodyPr anchor="t"/>
          <a:lstStyle/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Příjmy: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15 </a:t>
            </a:r>
            <a:r>
              <a:rPr lang="cs-CZ" dirty="0"/>
              <a:t>000 Kč </a:t>
            </a:r>
          </a:p>
          <a:p>
            <a:pPr marL="0" indent="0">
              <a:buNone/>
            </a:pPr>
            <a:r>
              <a:rPr lang="cs-CZ" dirty="0" smtClean="0"/>
              <a:t>21 </a:t>
            </a:r>
            <a:r>
              <a:rPr lang="cs-CZ" dirty="0"/>
              <a:t>500 Kč </a:t>
            </a:r>
          </a:p>
          <a:p>
            <a:pPr marL="0" indent="0">
              <a:buNone/>
            </a:pPr>
            <a:r>
              <a:rPr lang="cs-CZ" b="1" dirty="0" smtClean="0"/>
              <a:t>36 </a:t>
            </a:r>
            <a:r>
              <a:rPr lang="cs-CZ" b="1" dirty="0"/>
              <a:t>500 </a:t>
            </a:r>
            <a:r>
              <a:rPr lang="cs-CZ" dirty="0"/>
              <a:t>Kč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31130" y="1556695"/>
            <a:ext cx="3469242" cy="30337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   Zůstatek</a:t>
            </a:r>
            <a:r>
              <a:rPr lang="cs-CZ" b="1" dirty="0"/>
              <a:t>: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</a:t>
            </a:r>
            <a:r>
              <a:rPr lang="cs-CZ" dirty="0"/>
              <a:t>36 500 Kč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– </a:t>
            </a:r>
            <a:r>
              <a:rPr lang="cs-CZ" dirty="0"/>
              <a:t>18 100 Kč 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18 </a:t>
            </a:r>
            <a:r>
              <a:rPr lang="cs-CZ" b="1" dirty="0"/>
              <a:t>400 </a:t>
            </a:r>
            <a:r>
              <a:rPr lang="cs-CZ" dirty="0"/>
              <a:t>Kč</a:t>
            </a:r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899592" y="3284984"/>
            <a:ext cx="158417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996209" y="1962148"/>
            <a:ext cx="1834366" cy="40513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pPr marL="0" indent="0">
              <a:buFont typeface="Wingdings 2" charset="2"/>
              <a:buNone/>
            </a:pPr>
            <a:endParaRPr lang="cs-CZ" dirty="0" smtClean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3008298" y="1772816"/>
            <a:ext cx="2058775" cy="40513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Výdaje</a:t>
            </a:r>
            <a:r>
              <a:rPr lang="cs-CZ" b="1" dirty="0"/>
              <a:t>: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1 </a:t>
            </a:r>
            <a:r>
              <a:rPr lang="cs-CZ" dirty="0"/>
              <a:t>500 </a:t>
            </a:r>
            <a:r>
              <a:rPr lang="cs-CZ" dirty="0" smtClean="0"/>
              <a:t>Kč</a:t>
            </a:r>
          </a:p>
          <a:p>
            <a:pPr marL="0" indent="0">
              <a:buNone/>
            </a:pPr>
            <a:r>
              <a:rPr lang="cs-CZ" dirty="0" smtClean="0"/>
              <a:t>5 </a:t>
            </a:r>
            <a:r>
              <a:rPr lang="cs-CZ" dirty="0"/>
              <a:t>500 </a:t>
            </a:r>
            <a:r>
              <a:rPr lang="cs-CZ" dirty="0" smtClean="0"/>
              <a:t>Kč</a:t>
            </a:r>
          </a:p>
          <a:p>
            <a:pPr marL="0" indent="0">
              <a:buNone/>
            </a:pPr>
            <a:r>
              <a:rPr lang="cs-CZ" dirty="0" smtClean="0"/>
              <a:t>8 </a:t>
            </a:r>
            <a:r>
              <a:rPr lang="cs-CZ" dirty="0"/>
              <a:t>100 Kč </a:t>
            </a:r>
          </a:p>
          <a:p>
            <a:pPr marL="0" indent="0">
              <a:buNone/>
            </a:pPr>
            <a:r>
              <a:rPr lang="cs-CZ" dirty="0" smtClean="0"/>
              <a:t>3 </a:t>
            </a:r>
            <a:r>
              <a:rPr lang="cs-CZ" dirty="0"/>
              <a:t>000 Kč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18 </a:t>
            </a:r>
            <a:r>
              <a:rPr lang="cs-CZ" b="1" dirty="0"/>
              <a:t>100 </a:t>
            </a:r>
            <a:r>
              <a:rPr lang="cs-CZ" dirty="0"/>
              <a:t>Kč</a:t>
            </a:r>
          </a:p>
          <a:p>
            <a:pPr marL="0" indent="0">
              <a:buFont typeface="Wingdings 2" charset="2"/>
              <a:buNone/>
            </a:pPr>
            <a:endParaRPr lang="cs-CZ" dirty="0" smtClean="0"/>
          </a:p>
        </p:txBody>
      </p:sp>
      <p:cxnSp>
        <p:nvCxnSpPr>
          <p:cNvPr id="9" name="Přímá spojnice 8"/>
          <p:cNvCxnSpPr/>
          <p:nvPr/>
        </p:nvCxnSpPr>
        <p:spPr>
          <a:xfrm>
            <a:off x="2811926" y="3987798"/>
            <a:ext cx="165618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067073" y="3140968"/>
            <a:ext cx="165618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8079361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645975"/>
          </a:xfrm>
        </p:spPr>
        <p:txBody>
          <a:bodyPr anchor="t">
            <a:normAutofit fontScale="85000" lnSpcReduction="20000"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Rodina Kopeckých má příjmy: </a:t>
            </a:r>
          </a:p>
          <a:p>
            <a:pPr marL="0" indent="0">
              <a:buNone/>
            </a:pPr>
            <a:r>
              <a:rPr lang="cs-CZ" dirty="0" smtClean="0"/>
              <a:t>Maminka …………. 9 400 Kč</a:t>
            </a:r>
            <a:br>
              <a:rPr lang="cs-CZ" dirty="0" smtClean="0"/>
            </a:br>
            <a:r>
              <a:rPr lang="cs-CZ" dirty="0" smtClean="0"/>
              <a:t>Tatínek ……………. 17 000 Kč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Rodina Kopeckých má tyto výdaje:</a:t>
            </a:r>
          </a:p>
          <a:p>
            <a:pPr marL="0" indent="0">
              <a:buNone/>
            </a:pPr>
            <a:r>
              <a:rPr lang="cs-CZ" dirty="0" smtClean="0"/>
              <a:t>SIPO (elektřina, plyn…) ……………………………. 1 000 Kč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nájem ………………………………………………………… 4 500 Kč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splátka úvěru ……………………………………………. 3 500 Kč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jídlo …………………………………………………………… 10 000 Kč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ostatní (pojištění, oblečení, kultura…) …….. 4 000 Kč</a:t>
            </a:r>
          </a:p>
          <a:p>
            <a:pPr>
              <a:buAutoNum type="arabicPeriod"/>
            </a:pPr>
            <a:endParaRPr lang="cs-CZ" dirty="0" smtClean="0"/>
          </a:p>
          <a:p>
            <a:pPr>
              <a:buAutoNum type="arabicPeriod"/>
            </a:pPr>
            <a:r>
              <a:rPr lang="cs-CZ" b="1" dirty="0" smtClean="0"/>
              <a:t>Kolik činí příjmy rodiny Kopeckých?</a:t>
            </a:r>
          </a:p>
          <a:p>
            <a:pPr>
              <a:buAutoNum type="arabicPeriod"/>
            </a:pPr>
            <a:r>
              <a:rPr lang="cs-CZ" b="1" dirty="0" smtClean="0"/>
              <a:t>Kolik činí výdaje rodiny Kopeckých?</a:t>
            </a:r>
          </a:p>
          <a:p>
            <a:pPr>
              <a:buAutoNum type="arabicPeriod"/>
            </a:pPr>
            <a:r>
              <a:rPr lang="cs-CZ" b="1" dirty="0" smtClean="0"/>
              <a:t>Kolik rodině Kopeckých zbyde na konci měsíce Kč?</a:t>
            </a:r>
          </a:p>
          <a:p>
            <a:pPr>
              <a:buAutoNum type="arabicPeriod"/>
            </a:pPr>
            <a:r>
              <a:rPr lang="cs-CZ" b="1" dirty="0" smtClean="0"/>
              <a:t>Vypočti součet a rozdíl.</a:t>
            </a:r>
          </a:p>
          <a:p>
            <a:pPr>
              <a:buAutoNum type="arabicPeriod"/>
            </a:pPr>
            <a:endParaRPr lang="cs-CZ" dirty="0" smtClean="0"/>
          </a:p>
        </p:txBody>
      </p:sp>
      <p:pic>
        <p:nvPicPr>
          <p:cNvPr id="2050" name="Picture 2" descr="C:\Users\Lenovo\AppData\Local\Microsoft\Windows\Temporary Internet Files\Content.IE5\ET2SXN2V\MC9000894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7875" y="1556792"/>
            <a:ext cx="2721898" cy="188131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2871860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 CVIČENÍ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789940" y="1259333"/>
            <a:ext cx="1834366" cy="4051301"/>
          </a:xfrm>
        </p:spPr>
        <p:txBody>
          <a:bodyPr anchor="t"/>
          <a:lstStyle/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Příjmy: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30575" y="445266"/>
            <a:ext cx="3469242" cy="30337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    Zůstatek</a:t>
            </a:r>
            <a:r>
              <a:rPr lang="cs-CZ" b="1" dirty="0"/>
              <a:t>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395536" y="4581128"/>
            <a:ext cx="216024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996209" y="1962148"/>
            <a:ext cx="1834366" cy="40513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pPr marL="0" indent="0">
              <a:buFont typeface="Wingdings 2" charset="2"/>
              <a:buNone/>
            </a:pPr>
            <a:endParaRPr lang="cs-CZ" dirty="0" smtClean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2624306" y="1259333"/>
            <a:ext cx="2058775" cy="40513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  Výdaje</a:t>
            </a:r>
            <a:r>
              <a:rPr lang="cs-CZ" b="1" dirty="0"/>
              <a:t>:</a:t>
            </a:r>
            <a:r>
              <a:rPr lang="cs-CZ" dirty="0"/>
              <a:t/>
            </a:r>
            <a:br>
              <a:rPr lang="cs-CZ" dirty="0"/>
            </a:br>
            <a:endParaRPr lang="cs-CZ" dirty="0" smtClean="0"/>
          </a:p>
        </p:txBody>
      </p:sp>
      <p:cxnSp>
        <p:nvCxnSpPr>
          <p:cNvPr id="9" name="Přímá spojnice 8"/>
          <p:cNvCxnSpPr/>
          <p:nvPr/>
        </p:nvCxnSpPr>
        <p:spPr>
          <a:xfrm>
            <a:off x="2825602" y="5310634"/>
            <a:ext cx="2004973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177450" y="4721534"/>
            <a:ext cx="2058846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39552" y="3284983"/>
            <a:ext cx="1853248" cy="1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39552" y="4450270"/>
            <a:ext cx="1846757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825602" y="2636912"/>
            <a:ext cx="2004973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825602" y="4293096"/>
            <a:ext cx="2004973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857823" y="3501008"/>
            <a:ext cx="1972752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904142" y="5242358"/>
            <a:ext cx="1926433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249458" y="3437384"/>
            <a:ext cx="1986838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242967" y="4602670"/>
            <a:ext cx="1993329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546043" y="5517232"/>
            <a:ext cx="1846757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2904142" y="6453336"/>
            <a:ext cx="2004973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5395367" y="6453336"/>
            <a:ext cx="1993329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33959658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SPRÁVNÉ ŘEŠENÍ CVIČENÍ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09443" y="1809749"/>
            <a:ext cx="1834366" cy="4051301"/>
          </a:xfrm>
        </p:spPr>
        <p:txBody>
          <a:bodyPr anchor="t"/>
          <a:lstStyle/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Příjmy: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9 400 Kč </a:t>
            </a:r>
          </a:p>
          <a:p>
            <a:pPr marL="0" indent="0">
              <a:buNone/>
            </a:pPr>
            <a:r>
              <a:rPr lang="cs-CZ" dirty="0" smtClean="0"/>
              <a:t>17 000 Kč </a:t>
            </a:r>
          </a:p>
          <a:p>
            <a:pPr marL="0" indent="0">
              <a:buNone/>
            </a:pPr>
            <a:r>
              <a:rPr lang="cs-CZ" b="1" dirty="0" smtClean="0"/>
              <a:t>26 </a:t>
            </a:r>
            <a:r>
              <a:rPr lang="cs-CZ" b="1" dirty="0"/>
              <a:t>400 Kč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31130" y="1556695"/>
            <a:ext cx="3469242" cy="30337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   Zůstatek</a:t>
            </a:r>
            <a:r>
              <a:rPr lang="cs-CZ" b="1" dirty="0"/>
              <a:t>: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26 </a:t>
            </a:r>
            <a:r>
              <a:rPr lang="cs-CZ" dirty="0"/>
              <a:t>400 Kč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– </a:t>
            </a:r>
            <a:r>
              <a:rPr lang="cs-CZ" dirty="0"/>
              <a:t>23 000 Kč 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3 </a:t>
            </a:r>
            <a:r>
              <a:rPr lang="cs-CZ" b="1" dirty="0"/>
              <a:t>400 Kč</a:t>
            </a:r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899592" y="3284984"/>
            <a:ext cx="158417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996209" y="1962148"/>
            <a:ext cx="1834366" cy="40513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pPr marL="0" indent="0">
              <a:buFont typeface="Wingdings 2" charset="2"/>
              <a:buNone/>
            </a:pPr>
            <a:endParaRPr lang="cs-CZ" dirty="0" smtClean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3008298" y="1772816"/>
            <a:ext cx="2058775" cy="40513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Výdaje</a:t>
            </a:r>
            <a:r>
              <a:rPr lang="cs-CZ" b="1" dirty="0"/>
              <a:t>: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1 </a:t>
            </a:r>
            <a:r>
              <a:rPr lang="cs-CZ" dirty="0"/>
              <a:t>000 Kč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4 </a:t>
            </a:r>
            <a:r>
              <a:rPr lang="cs-CZ" dirty="0"/>
              <a:t>500 Kč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3 </a:t>
            </a:r>
            <a:r>
              <a:rPr lang="cs-CZ" dirty="0"/>
              <a:t>500 Kč </a:t>
            </a:r>
          </a:p>
          <a:p>
            <a:pPr marL="0" indent="0">
              <a:buNone/>
            </a:pPr>
            <a:r>
              <a:rPr lang="cs-CZ" dirty="0" smtClean="0"/>
              <a:t>10 </a:t>
            </a:r>
            <a:r>
              <a:rPr lang="cs-CZ" dirty="0"/>
              <a:t>000 Kč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4 </a:t>
            </a:r>
            <a:r>
              <a:rPr lang="cs-CZ" dirty="0"/>
              <a:t>000 </a:t>
            </a:r>
            <a:r>
              <a:rPr lang="cs-CZ" dirty="0" smtClean="0"/>
              <a:t>Kč</a:t>
            </a:r>
          </a:p>
          <a:p>
            <a:pPr marL="0" indent="0">
              <a:buNone/>
            </a:pPr>
            <a:r>
              <a:rPr lang="cs-CZ" b="1" dirty="0" smtClean="0"/>
              <a:t>23 </a:t>
            </a:r>
            <a:r>
              <a:rPr lang="cs-CZ" b="1" dirty="0"/>
              <a:t>000 Kč</a:t>
            </a:r>
          </a:p>
          <a:p>
            <a:pPr marL="0" indent="0">
              <a:buFont typeface="Wingdings 2" charset="2"/>
              <a:buNone/>
            </a:pPr>
            <a:endParaRPr lang="cs-CZ" dirty="0" smtClean="0"/>
          </a:p>
        </p:txBody>
      </p:sp>
      <p:cxnSp>
        <p:nvCxnSpPr>
          <p:cNvPr id="9" name="Přímá spojnice 8"/>
          <p:cNvCxnSpPr/>
          <p:nvPr/>
        </p:nvCxnSpPr>
        <p:spPr>
          <a:xfrm>
            <a:off x="2811926" y="4437112"/>
            <a:ext cx="165618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067073" y="3140968"/>
            <a:ext cx="165618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4974270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  <a:p>
            <a:pPr marL="0" lvl="4" indent="0">
              <a:buNone/>
            </a:pPr>
            <a:r>
              <a:rPr lang="cs-CZ" i="1" dirty="0">
                <a:solidFill>
                  <a:schemeClr val="tx1"/>
                </a:solidFill>
              </a:rPr>
              <a:t>Autorem materiálu a všech jeho částí, není-li uvedeno jinak, je Mgr. Monika Nováková.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288" y="1773238"/>
            <a:ext cx="8229600" cy="43162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34857887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82</TotalTime>
  <Words>329</Words>
  <Application>Microsoft Office PowerPoint</Application>
  <PresentationFormat>Předvádění na obrazovce (4:3)</PresentationFormat>
  <Paragraphs>111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Spring</vt:lpstr>
      <vt:lpstr>Snímek 1</vt:lpstr>
      <vt:lpstr>Snímek 2</vt:lpstr>
      <vt:lpstr>CVIČENÍ Č. 1</vt:lpstr>
      <vt:lpstr>ŘEŠENÍ CVIČENÍ Č. 1</vt:lpstr>
      <vt:lpstr>SPRÁVNÉ ŘEŠENÍ CVIČENÍ Č. 1</vt:lpstr>
      <vt:lpstr>CVIČENÍ Č. 2</vt:lpstr>
      <vt:lpstr>ŘEŠENÍ CVIČENÍ Č. 2</vt:lpstr>
      <vt:lpstr>SPRÁVNÉ ŘEŠENÍ CVIČENÍ Č. 2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</dc:title>
  <dc:creator>Lenovo</dc:creator>
  <cp:lastModifiedBy>Dum</cp:lastModifiedBy>
  <cp:revision>17</cp:revision>
  <dcterms:created xsi:type="dcterms:W3CDTF">2014-03-16T17:51:38Z</dcterms:created>
  <dcterms:modified xsi:type="dcterms:W3CDTF">2014-04-24T11:44:05Z</dcterms:modified>
</cp:coreProperties>
</file>