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A5F5242-5FDD-456C-9A2A-9AF1CC98A2A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00E2F1F-AB1D-4533-A78A-DBE437DA02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5/Coin-1-Kc-reverse.jpg" TargetMode="External"/><Relationship Id="rId2" Type="http://schemas.openxmlformats.org/officeDocument/2006/relationships/hyperlink" Target="http://oulipova.cz/vyuka/prs/mat/highslide/img/minc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://nd01.jxs.cz/683/953/bf4018d520_38736222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053002543"/>
              </p:ext>
            </p:extLst>
          </p:nvPr>
        </p:nvGraphicFramePr>
        <p:xfrm>
          <a:off x="468313" y="1844675"/>
          <a:ext cx="8229600" cy="4892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VY_62_FINANCNIGRAMOTNOST_09_01_mince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v ČR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Bankovky, mince, platební karty a manipulace s nimi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Prosinec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výkladu a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Mince ČR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39838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snímek – druhy mincí (názor)</a:t>
            </a:r>
          </a:p>
          <a:p>
            <a:r>
              <a:rPr lang="cs-CZ" dirty="0" smtClean="0"/>
              <a:t>4. snímek – úkol č. 1 (slovní úloha)</a:t>
            </a:r>
          </a:p>
          <a:p>
            <a:r>
              <a:rPr lang="cs-CZ" dirty="0"/>
              <a:t>5</a:t>
            </a:r>
            <a:r>
              <a:rPr lang="cs-CZ" dirty="0" smtClean="0"/>
              <a:t>. snímek -  správné řešení úkolu č. 1</a:t>
            </a:r>
          </a:p>
          <a:p>
            <a:r>
              <a:rPr lang="cs-CZ" dirty="0"/>
              <a:t>6</a:t>
            </a:r>
            <a:r>
              <a:rPr lang="cs-CZ" dirty="0" smtClean="0"/>
              <a:t>. snímek – úkol č. 2 (slovní úloha)</a:t>
            </a:r>
          </a:p>
          <a:p>
            <a:r>
              <a:rPr lang="cs-CZ" dirty="0"/>
              <a:t>7</a:t>
            </a:r>
            <a:r>
              <a:rPr lang="cs-CZ" smtClean="0"/>
              <a:t>. </a:t>
            </a:r>
            <a:r>
              <a:rPr lang="cs-CZ" dirty="0" smtClean="0"/>
              <a:t>snímek – správné řešení úkolu č. 2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6185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MINCÍ</a:t>
            </a:r>
            <a:endParaRPr lang="cs-CZ" dirty="0"/>
          </a:p>
        </p:txBody>
      </p:sp>
      <p:pic>
        <p:nvPicPr>
          <p:cNvPr id="1026" name="Picture 2" descr="http://oulipova.cz/vyuka/prs/mat/highslide/img/min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56792"/>
            <a:ext cx="4968552" cy="4968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017344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Jana si jde koupit svačinu do školy. V obchodě si vybrala: 2 koblihy (12 Kč), džus (20 Kč). Jakými mincemi zaplatí?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A) 5 Kč + 10 Kč</a:t>
            </a:r>
          </a:p>
          <a:p>
            <a:endParaRPr lang="cs-CZ" dirty="0" smtClean="0"/>
          </a:p>
          <a:p>
            <a:r>
              <a:rPr lang="cs-CZ" dirty="0" smtClean="0"/>
              <a:t>B) 10 Kč + 2 Kč + 10 Kč</a:t>
            </a:r>
          </a:p>
          <a:p>
            <a:endParaRPr lang="cs-CZ" dirty="0" smtClean="0"/>
          </a:p>
          <a:p>
            <a:r>
              <a:rPr lang="cs-CZ" dirty="0" smtClean="0"/>
              <a:t>C) 10 Kč + 10 Kč + 5 Kč</a:t>
            </a:r>
            <a:br>
              <a:rPr lang="cs-CZ" dirty="0" smtClean="0"/>
            </a:br>
            <a:r>
              <a:rPr lang="cs-CZ" dirty="0" smtClean="0"/>
              <a:t>      + 5 Kč + 2 Kč  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2050" name="Picture 2" descr="C:\Users\Lenovo\AppData\Local\Microsoft\Windows\Temporary Internet Files\Content.IE5\61HBCXUH\MC900198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84984"/>
            <a:ext cx="1865313" cy="147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ovo\AppData\Local\Microsoft\Windows\Temporary Internet Files\Content.IE5\ET2SXN2V\MC9002326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563" y="2451172"/>
            <a:ext cx="1676400" cy="25542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909989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600200"/>
          </a:xfrm>
        </p:spPr>
        <p:txBody>
          <a:bodyPr/>
          <a:lstStyle/>
          <a:p>
            <a:r>
              <a:rPr lang="cs-CZ" dirty="0" smtClean="0"/>
              <a:t>SPRÁVNÉ ŘEŠENÍ  ÚKOLU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/>
              <a:t>2 koblihy …. 12 Kč</a:t>
            </a:r>
          </a:p>
          <a:p>
            <a:r>
              <a:rPr lang="cs-CZ" dirty="0" smtClean="0"/>
              <a:t>Džus … 20 </a:t>
            </a:r>
            <a:r>
              <a:rPr lang="cs-CZ" dirty="0" err="1" smtClean="0"/>
              <a:t>kč</a:t>
            </a:r>
            <a:endParaRPr lang="cs-CZ" dirty="0" smtClean="0"/>
          </a:p>
          <a:p>
            <a:r>
              <a:rPr lang="cs-CZ" dirty="0" smtClean="0"/>
              <a:t>Celkem …. X</a:t>
            </a:r>
          </a:p>
          <a:p>
            <a:endParaRPr lang="cs-CZ" dirty="0"/>
          </a:p>
          <a:p>
            <a:r>
              <a:rPr lang="cs-CZ" dirty="0" smtClean="0"/>
              <a:t>X = 12 + 20 </a:t>
            </a:r>
          </a:p>
          <a:p>
            <a:r>
              <a:rPr lang="cs-CZ" dirty="0" smtClean="0"/>
              <a:t>X = 32 Kč</a:t>
            </a:r>
          </a:p>
          <a:p>
            <a:endParaRPr lang="cs-CZ" dirty="0"/>
          </a:p>
          <a:p>
            <a:r>
              <a:rPr lang="cs-CZ" dirty="0" smtClean="0"/>
              <a:t>Správná odpověď – c) 10 Kč + 10 Kč + 5 Kč + 5 Kč + 2 Kč = 32 Kč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22075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</a:t>
            </a:r>
            <a:r>
              <a:rPr lang="cs-CZ" dirty="0"/>
              <a:t>2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Petr zaplatil v obchodě nákup za 29 Kč. Paní prodavačce dal minci v hodnotě 50 Kč. Kolik peněz Petrovi vrátí?</a:t>
            </a:r>
          </a:p>
          <a:p>
            <a:endParaRPr lang="cs-CZ" dirty="0"/>
          </a:p>
          <a:p>
            <a:r>
              <a:rPr lang="cs-CZ" dirty="0" smtClean="0"/>
              <a:t>A) 21 Kč (20 Kč + 1Kč)</a:t>
            </a:r>
          </a:p>
          <a:p>
            <a:endParaRPr lang="cs-CZ" dirty="0"/>
          </a:p>
          <a:p>
            <a:r>
              <a:rPr lang="cs-CZ" dirty="0" smtClean="0"/>
              <a:t>B) 16 Kč (10 Kč + 5 Kč + 1 Kč)</a:t>
            </a:r>
          </a:p>
          <a:p>
            <a:endParaRPr lang="cs-CZ" dirty="0"/>
          </a:p>
          <a:p>
            <a:r>
              <a:rPr lang="cs-CZ" dirty="0" smtClean="0"/>
              <a:t>C) 30 Kč (20 Kč + 10 Kč)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Lenovo\AppData\Local\Microsoft\Windows\Temporary Internet Files\Content.IE5\2MAO07B8\MC9003126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213" y="2736850"/>
            <a:ext cx="1830387" cy="18145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672089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600200"/>
          </a:xfrm>
        </p:spPr>
        <p:txBody>
          <a:bodyPr/>
          <a:lstStyle/>
          <a:p>
            <a:r>
              <a:rPr lang="cs-CZ" dirty="0" smtClean="0"/>
              <a:t>SPRÁVNÉ ŘEŠENÍ ÚKOLU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Nákup ….. 29 Kč</a:t>
            </a:r>
          </a:p>
          <a:p>
            <a:r>
              <a:rPr lang="cs-CZ" dirty="0" smtClean="0"/>
              <a:t>Placeno ….. 50 Kč</a:t>
            </a:r>
          </a:p>
          <a:p>
            <a:r>
              <a:rPr lang="cs-CZ" dirty="0" smtClean="0"/>
              <a:t>Vráceno …. X</a:t>
            </a:r>
          </a:p>
          <a:p>
            <a:endParaRPr lang="cs-CZ" dirty="0"/>
          </a:p>
          <a:p>
            <a:r>
              <a:rPr lang="cs-CZ" dirty="0" smtClean="0"/>
              <a:t>X = 50 – 29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X = 21 Kč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Správná odpověď a)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http://upload.wikimedia.org/wikipedia/commons/a/a5/Coin-1-Kc-rever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381" y="3717032"/>
            <a:ext cx="2151787" cy="20882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nd01.jxs.cz/683/953/bf4018d520_38736222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0389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98347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sz="2000" dirty="0" smtClean="0"/>
          </a:p>
          <a:p>
            <a:endParaRPr lang="cs-CZ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Microsoft </a:t>
            </a:r>
            <a:r>
              <a:rPr lang="cs-CZ" sz="2000" dirty="0" err="1" smtClean="0">
                <a:solidFill>
                  <a:schemeClr val="bg1">
                    <a:lumMod val="50000"/>
                  </a:schemeClr>
                </a:solidFill>
              </a:rPr>
              <a:t>PowerPoint_vložení_klipart_kobliha</a:t>
            </a:r>
            <a:endParaRPr lang="cs-CZ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Microsoft </a:t>
            </a:r>
            <a:r>
              <a:rPr lang="cs-CZ" sz="2000" dirty="0" err="1" smtClean="0">
                <a:solidFill>
                  <a:schemeClr val="bg1">
                    <a:lumMod val="50000"/>
                  </a:schemeClr>
                </a:solidFill>
              </a:rPr>
              <a:t>PowerPoint_vložení_klipart_džus</a:t>
            </a:r>
            <a:endParaRPr lang="cs-CZ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Microsoft </a:t>
            </a:r>
            <a:r>
              <a:rPr lang="cs-CZ" sz="2000" dirty="0" err="1" smtClean="0">
                <a:solidFill>
                  <a:schemeClr val="bg1">
                    <a:lumMod val="50000"/>
                  </a:schemeClr>
                </a:solidFill>
              </a:rPr>
              <a:t>PowerPoint_vložení_klipart_pokladna</a:t>
            </a:r>
            <a:endParaRPr lang="cs-CZ" sz="20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2000" u="sng" dirty="0" smtClean="0">
              <a:solidFill>
                <a:schemeClr val="bg1">
                  <a:lumMod val="50000"/>
                </a:schemeClr>
              </a:solidFill>
              <a:hlinkClick r:id="rId2"/>
            </a:endParaRPr>
          </a:p>
          <a:p>
            <a:r>
              <a:rPr lang="cs-CZ" sz="2000" u="sng" dirty="0" smtClean="0">
                <a:solidFill>
                  <a:schemeClr val="bg1">
                    <a:lumMod val="50000"/>
                  </a:schemeClr>
                </a:solidFill>
                <a:hlinkClick r:id="rId2"/>
              </a:rPr>
              <a:t>http</a:t>
            </a:r>
            <a:r>
              <a:rPr lang="cs-CZ" sz="2000" u="sng" dirty="0">
                <a:solidFill>
                  <a:schemeClr val="bg1">
                    <a:lumMod val="50000"/>
                  </a:schemeClr>
                </a:solidFill>
                <a:hlinkClick r:id="rId2"/>
              </a:rPr>
              <a:t>://oulipova.cz/vyuka/prs/mat/highslide/img/mince.jpg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2000" u="sng" dirty="0" smtClean="0">
              <a:solidFill>
                <a:schemeClr val="bg1">
                  <a:lumMod val="50000"/>
                </a:schemeClr>
              </a:solidFill>
              <a:hlinkClick r:id="rId3"/>
            </a:endParaRPr>
          </a:p>
          <a:p>
            <a:r>
              <a:rPr lang="cs-CZ" sz="2000" u="sng" dirty="0" smtClean="0">
                <a:solidFill>
                  <a:schemeClr val="bg1">
                    <a:lumMod val="50000"/>
                  </a:schemeClr>
                </a:solidFill>
                <a:hlinkClick r:id="rId3"/>
              </a:rPr>
              <a:t>http</a:t>
            </a:r>
            <a:r>
              <a:rPr lang="cs-CZ" sz="2000" u="sng" dirty="0">
                <a:solidFill>
                  <a:schemeClr val="bg1">
                    <a:lumMod val="50000"/>
                  </a:schemeClr>
                </a:solidFill>
                <a:hlinkClick r:id="rId3"/>
              </a:rPr>
              <a:t>://upload.wikimedia.org/wikipedia/commons/a/a5/Coin-1-Kc-reverse.jpg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2000" u="sng" dirty="0" smtClean="0">
              <a:solidFill>
                <a:schemeClr val="bg1">
                  <a:lumMod val="50000"/>
                </a:schemeClr>
              </a:solidFill>
              <a:hlinkClick r:id="rId4"/>
            </a:endParaRPr>
          </a:p>
          <a:p>
            <a:r>
              <a:rPr lang="cs-CZ" sz="2000" u="sng" dirty="0" smtClean="0">
                <a:solidFill>
                  <a:schemeClr val="bg1">
                    <a:lumMod val="50000"/>
                  </a:schemeClr>
                </a:solidFill>
                <a:hlinkClick r:id="rId4"/>
              </a:rPr>
              <a:t>http</a:t>
            </a:r>
            <a:r>
              <a:rPr lang="cs-CZ" sz="2000" u="sng" dirty="0">
                <a:solidFill>
                  <a:schemeClr val="bg1">
                    <a:lumMod val="50000"/>
                  </a:schemeClr>
                </a:solidFill>
                <a:hlinkClick r:id="rId4"/>
              </a:rPr>
              <a:t>://nd01.jxs.cz/683/953/bf4018d520_38736222_o2.jpg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dirty="0"/>
          </a:p>
          <a:p>
            <a:pPr marL="342900" lvl="4" indent="-342900"/>
            <a:r>
              <a:rPr lang="cs-CZ" i="1" dirty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2391572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70</TotalTime>
  <Words>382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Snímek 2</vt:lpstr>
      <vt:lpstr>DRUHY MINCÍ</vt:lpstr>
      <vt:lpstr>ÚKOL č. 1</vt:lpstr>
      <vt:lpstr>SPRÁVNÉ ŘEŠENÍ  ÚKOLU č. 1</vt:lpstr>
      <vt:lpstr>ÚKOL č. 2</vt:lpstr>
      <vt:lpstr>SPRÁVNÉ ŘEŠENÍ ÚKOLU č. 2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Učitel</cp:lastModifiedBy>
  <cp:revision>19</cp:revision>
  <dcterms:created xsi:type="dcterms:W3CDTF">2014-03-16T13:08:13Z</dcterms:created>
  <dcterms:modified xsi:type="dcterms:W3CDTF">2014-04-24T09:46:31Z</dcterms:modified>
</cp:coreProperties>
</file>