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3" r:id="rId3"/>
    <p:sldId id="257" r:id="rId4"/>
    <p:sldId id="258" r:id="rId5"/>
    <p:sldId id="259" r:id="rId6"/>
    <p:sldId id="260" r:id="rId7"/>
    <p:sldId id="264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48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574B1B6-1ED4-415A-9BB3-78C03C6FB115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EBAC572-AC53-49EA-93F3-FEF8BA2E62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hyperlink" Target="http://upload.wikimedia.org/wikipedia/commons/4/4f/Credit-cards.jpg" TargetMode="External"/><Relationship Id="rId7" Type="http://schemas.openxmlformats.org/officeDocument/2006/relationships/hyperlink" Target="http://www.klatovy.cz/mukt/user/images/e-op_front.gif" TargetMode="External"/><Relationship Id="rId2" Type="http://schemas.openxmlformats.org/officeDocument/2006/relationships/hyperlink" Target="http://i.idnes.cz/12/013/cl6/ZUK40c367_ban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kcniletenky.com/images/visa-electron.jpg" TargetMode="External"/><Relationship Id="rId5" Type="http://schemas.openxmlformats.org/officeDocument/2006/relationships/hyperlink" Target="http://www.kreditka.cz/html.cz/images/karty/csob-gold.jpg" TargetMode="External"/><Relationship Id="rId4" Type="http://schemas.openxmlformats.org/officeDocument/2006/relationships/hyperlink" Target="http://www.kb.cz/img/u/edee/product-pages/tmobile-bonus-card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896077607"/>
              </p:ext>
            </p:extLst>
          </p:nvPr>
        </p:nvGraphicFramePr>
        <p:xfrm>
          <a:off x="468313" y="1844675"/>
          <a:ext cx="8229600" cy="4892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VY_62_FINANCNIGRAMOTNOST_08_01_banky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a jejich služby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II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Bankovky, mince, platební karty a manipulace s nimi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Platební karty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11668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3. snímek – banka (výklad)</a:t>
            </a:r>
          </a:p>
          <a:p>
            <a:r>
              <a:rPr lang="cs-CZ" dirty="0" smtClean="0"/>
              <a:t>4. snímek – bankovní účet (výklad)</a:t>
            </a:r>
          </a:p>
          <a:p>
            <a:r>
              <a:rPr lang="cs-CZ" dirty="0" smtClean="0"/>
              <a:t>5. snímek – kreditní karty (výklad)</a:t>
            </a:r>
          </a:p>
          <a:p>
            <a:r>
              <a:rPr lang="cs-CZ" dirty="0" smtClean="0"/>
              <a:t>6. snímek – úkol (zamyšlení)</a:t>
            </a:r>
          </a:p>
          <a:p>
            <a:r>
              <a:rPr lang="cs-CZ" dirty="0" smtClean="0"/>
              <a:t>7. snímek – správná odpověď (názor)</a:t>
            </a:r>
          </a:p>
          <a:p>
            <a:r>
              <a:rPr lang="cs-CZ" dirty="0" smtClean="0"/>
              <a:t>8. snímek -  slovní úloha</a:t>
            </a:r>
          </a:p>
          <a:p>
            <a:r>
              <a:rPr lang="cs-CZ" dirty="0" smtClean="0"/>
              <a:t>9. snímek -  výpočet slovní úlohy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14156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instituce, která poskytuje finanční služby</a:t>
            </a:r>
          </a:p>
          <a:p>
            <a:endParaRPr lang="cs-CZ" dirty="0" smtClean="0"/>
          </a:p>
          <a:p>
            <a:r>
              <a:rPr lang="cs-CZ" dirty="0" smtClean="0"/>
              <a:t>její </a:t>
            </a:r>
            <a:r>
              <a:rPr lang="cs-CZ" dirty="0"/>
              <a:t>základní činností je shromažďování peněžních prostředků</a:t>
            </a:r>
          </a:p>
          <a:p>
            <a:endParaRPr lang="cs-CZ" dirty="0" smtClean="0"/>
          </a:p>
          <a:p>
            <a:r>
              <a:rPr lang="cs-CZ" dirty="0" smtClean="0"/>
              <a:t>banka vydává 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a spravuje banko-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vní</a:t>
            </a:r>
            <a:r>
              <a:rPr lang="cs-CZ" dirty="0" smtClean="0"/>
              <a:t> účty – kreditní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karty</a:t>
            </a:r>
            <a:endParaRPr lang="cs-CZ" dirty="0"/>
          </a:p>
        </p:txBody>
      </p:sp>
      <p:pic>
        <p:nvPicPr>
          <p:cNvPr id="1026" name="Picture 2" descr="http://i.idnes.cz/12/013/cl6/ZUK40c367_ban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573016"/>
            <a:ext cx="4689174" cy="30963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483214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BANKOVNÍ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Většina lidí má založené bankovní účty u různých bank.</a:t>
            </a:r>
          </a:p>
          <a:p>
            <a:endParaRPr lang="cs-CZ" dirty="0" smtClean="0"/>
          </a:p>
          <a:p>
            <a:r>
              <a:rPr lang="cs-CZ" dirty="0" smtClean="0"/>
              <a:t>Některé banky nabízejí internetové bankovnictví.</a:t>
            </a:r>
          </a:p>
          <a:p>
            <a:endParaRPr lang="cs-CZ" dirty="0" smtClean="0"/>
          </a:p>
          <a:p>
            <a:r>
              <a:rPr lang="cs-CZ" dirty="0" smtClean="0"/>
              <a:t>Slouží k přijímání a vydávání peněz.</a:t>
            </a:r>
          </a:p>
          <a:p>
            <a:pPr marL="36576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123322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KREDITNÍ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U každé banky je možné si zažádat o kreditní kartu.</a:t>
            </a:r>
          </a:p>
          <a:p>
            <a:endParaRPr lang="cs-CZ" dirty="0" smtClean="0"/>
          </a:p>
          <a:p>
            <a:r>
              <a:rPr lang="cs-CZ" dirty="0" smtClean="0"/>
              <a:t>Na kreditní kartu vám přibývají, ale také se z ní odečítají peníze.</a:t>
            </a:r>
          </a:p>
          <a:p>
            <a:endParaRPr lang="cs-CZ" dirty="0" smtClean="0"/>
          </a:p>
          <a:p>
            <a:r>
              <a:rPr lang="cs-CZ" dirty="0" smtClean="0"/>
              <a:t>Díky ní máte přehled o zůstatku na svém účtu. </a:t>
            </a:r>
          </a:p>
          <a:p>
            <a:endParaRPr lang="cs-CZ" dirty="0" smtClean="0"/>
          </a:p>
          <a:p>
            <a:r>
              <a:rPr lang="cs-CZ" dirty="0" smtClean="0"/>
              <a:t>S kreditní kartou je možné platit v některých obchodech.</a:t>
            </a:r>
            <a:endParaRPr lang="cs-CZ" dirty="0"/>
          </a:p>
        </p:txBody>
      </p:sp>
      <p:pic>
        <p:nvPicPr>
          <p:cNvPr id="2050" name="Picture 2" descr="http://upload.wikimedia.org/wikipedia/commons/4/4f/Credit-card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6672"/>
            <a:ext cx="1728192" cy="12961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kb.cz/img/u/edee/product-pages/tmobile-bonus-car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6916"/>
            <a:ext cx="2295525" cy="1485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6702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CO NEPATŘÍ MEZI KREDITNÍ KARTY ?</a:t>
            </a:r>
            <a:endParaRPr lang="cs-CZ" sz="3600" dirty="0"/>
          </a:p>
        </p:txBody>
      </p:sp>
      <p:pic>
        <p:nvPicPr>
          <p:cNvPr id="3074" name="Picture 2" descr="http://www.kb.cz/img/u/edee/product-pages/tmobile-bonus-car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295525" cy="1485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kreditka.cz/html.cz/images/karty/csob-gol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04416"/>
            <a:ext cx="2057400" cy="13906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akcniletenky.com/images/visa-electro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47541"/>
            <a:ext cx="1944446" cy="12533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klatovy.cz/mukt/user/images/e-op_front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650" y="4077072"/>
            <a:ext cx="1979414" cy="12562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710018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4098" name="Picture 2" descr="http://www.klatovy.cz/mukt/user/images/e-op_front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32856"/>
            <a:ext cx="5657850" cy="35909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77243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Rodina Halířova má kreditní kartu. Jedna z nich je spořící. Každý měsíc pan Halíř ukládá 1500 Kč.</a:t>
            </a:r>
          </a:p>
          <a:p>
            <a:r>
              <a:rPr lang="cs-CZ" dirty="0" smtClean="0"/>
              <a:t>Vypočítej, kolik korun našetří za rok?</a:t>
            </a:r>
          </a:p>
          <a:p>
            <a:r>
              <a:rPr lang="cs-CZ" dirty="0" smtClean="0"/>
              <a:t>Vypočítej, kolik našetří za 3 roky?</a:t>
            </a:r>
          </a:p>
          <a:p>
            <a:r>
              <a:rPr lang="cs-CZ" dirty="0" smtClean="0"/>
              <a:t>Našetří rodina Halířova za tři roky na dovolenou, která bude stát 72.000 Kč?</a:t>
            </a:r>
          </a:p>
          <a:p>
            <a:r>
              <a:rPr lang="cs-CZ" dirty="0" smtClean="0"/>
              <a:t>Kolik korun jim bude chybět?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72905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Správný výpočet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Měsíčně…..1500 Kč</a:t>
            </a:r>
          </a:p>
          <a:p>
            <a:r>
              <a:rPr lang="cs-CZ" dirty="0" smtClean="0"/>
              <a:t>Rok……12 měsíců</a:t>
            </a:r>
          </a:p>
          <a:p>
            <a:endParaRPr lang="cs-CZ" dirty="0"/>
          </a:p>
          <a:p>
            <a:r>
              <a:rPr lang="cs-CZ" dirty="0" smtClean="0"/>
              <a:t>Výpočet: 1500.12=18 000 Kč</a:t>
            </a:r>
          </a:p>
          <a:p>
            <a:r>
              <a:rPr lang="cs-CZ" dirty="0" smtClean="0"/>
              <a:t>Rodina Halířova našetří za rok 18 000 Kč.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3 roky…..36 měsíců</a:t>
            </a:r>
          </a:p>
          <a:p>
            <a:r>
              <a:rPr lang="cs-CZ" dirty="0" smtClean="0"/>
              <a:t>36.18 000=54 000 Kč</a:t>
            </a:r>
          </a:p>
          <a:p>
            <a:r>
              <a:rPr lang="cs-CZ" dirty="0" smtClean="0"/>
              <a:t>Za tři roky našetří rodina Halířova 54 000 Kč.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Rodina Halířova na dovolenou za tři roky nenašetří. Bude jim chybět 18 000 Kč.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7799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1800" u="sng" dirty="0" smtClean="0">
              <a:hlinkClick r:id="rId2"/>
            </a:endParaRPr>
          </a:p>
          <a:p>
            <a:endParaRPr lang="cs-CZ" sz="1800" u="sng" dirty="0">
              <a:hlinkClick r:id="rId2"/>
            </a:endParaRPr>
          </a:p>
          <a:p>
            <a:r>
              <a:rPr lang="cs-CZ" sz="1800" u="sng" dirty="0" smtClean="0">
                <a:hlinkClick r:id="rId2"/>
              </a:rPr>
              <a:t>http</a:t>
            </a:r>
            <a:r>
              <a:rPr lang="cs-CZ" sz="1800" u="sng" dirty="0">
                <a:hlinkClick r:id="rId2"/>
              </a:rPr>
              <a:t>://</a:t>
            </a:r>
            <a:r>
              <a:rPr lang="cs-CZ" sz="1800" u="sng" dirty="0" smtClean="0">
                <a:hlinkClick r:id="rId2"/>
              </a:rPr>
              <a:t>i.idnes.cz/12/013/cl6/ZUK40c367_banka.jpg</a:t>
            </a:r>
            <a:endParaRPr lang="cs-CZ" sz="1800" u="sng" dirty="0" smtClean="0"/>
          </a:p>
          <a:p>
            <a:endParaRPr lang="cs-CZ" sz="1800" u="sng" dirty="0"/>
          </a:p>
          <a:p>
            <a:r>
              <a:rPr lang="cs-CZ" sz="1800" u="sng" dirty="0">
                <a:hlinkClick r:id="rId3"/>
              </a:rPr>
              <a:t>http://</a:t>
            </a:r>
            <a:r>
              <a:rPr lang="cs-CZ" sz="1800" u="sng" dirty="0" smtClean="0">
                <a:hlinkClick r:id="rId3"/>
              </a:rPr>
              <a:t>upload.wikimedia.org/wikipedia/commons/4/4f/Credit-cards.jpg</a:t>
            </a:r>
            <a:endParaRPr lang="cs-CZ" sz="1800" u="sng" dirty="0" smtClean="0"/>
          </a:p>
          <a:p>
            <a:endParaRPr lang="cs-CZ" sz="1800" u="sng" dirty="0"/>
          </a:p>
          <a:p>
            <a:r>
              <a:rPr lang="cs-CZ" sz="1800" u="sng" dirty="0">
                <a:hlinkClick r:id="rId4"/>
              </a:rPr>
              <a:t>http://</a:t>
            </a:r>
            <a:r>
              <a:rPr lang="cs-CZ" sz="1800" u="sng" dirty="0" smtClean="0">
                <a:hlinkClick r:id="rId4"/>
              </a:rPr>
              <a:t>www.kb.cz/img/u/edee/product-pages/tmobile-bonus-card.png</a:t>
            </a:r>
            <a:endParaRPr lang="cs-CZ" sz="1800" u="sng" dirty="0" smtClean="0"/>
          </a:p>
          <a:p>
            <a:endParaRPr lang="cs-CZ" sz="1800" u="sng" dirty="0"/>
          </a:p>
          <a:p>
            <a:r>
              <a:rPr lang="cs-CZ" sz="1800" u="sng" dirty="0">
                <a:hlinkClick r:id="rId5"/>
              </a:rPr>
              <a:t>http://</a:t>
            </a:r>
            <a:r>
              <a:rPr lang="cs-CZ" sz="1800" u="sng" dirty="0" smtClean="0">
                <a:hlinkClick r:id="rId5"/>
              </a:rPr>
              <a:t>www.kreditka.cz/html.cz/images/karty/csob-gold.jpg</a:t>
            </a:r>
            <a:endParaRPr lang="cs-CZ" sz="1800" u="sng" dirty="0" smtClean="0"/>
          </a:p>
          <a:p>
            <a:endParaRPr lang="cs-CZ" sz="1800" u="sng" dirty="0"/>
          </a:p>
          <a:p>
            <a:r>
              <a:rPr lang="cs-CZ" sz="1800" u="sng" dirty="0">
                <a:hlinkClick r:id="rId6"/>
              </a:rPr>
              <a:t>http://</a:t>
            </a:r>
            <a:r>
              <a:rPr lang="cs-CZ" sz="1800" u="sng" dirty="0" smtClean="0">
                <a:hlinkClick r:id="rId6"/>
              </a:rPr>
              <a:t>www.akcniletenky.com/images/visa-electron.jpg</a:t>
            </a:r>
            <a:endParaRPr lang="cs-CZ" sz="1800" u="sng" dirty="0" smtClean="0"/>
          </a:p>
          <a:p>
            <a:endParaRPr lang="cs-CZ" sz="1800" u="sng" dirty="0"/>
          </a:p>
          <a:p>
            <a:r>
              <a:rPr lang="cs-CZ" sz="1800" u="sng" dirty="0">
                <a:hlinkClick r:id="rId7"/>
              </a:rPr>
              <a:t>http://</a:t>
            </a:r>
            <a:r>
              <a:rPr lang="cs-CZ" sz="1800" u="sng" dirty="0" smtClean="0">
                <a:hlinkClick r:id="rId7"/>
              </a:rPr>
              <a:t>www.klatovy.cz/mukt/user/images/e-op_front.gif</a:t>
            </a:r>
            <a:endParaRPr lang="cs-CZ" sz="1800" u="sng" dirty="0" smtClean="0"/>
          </a:p>
          <a:p>
            <a:endParaRPr lang="cs-CZ" sz="1800" u="sng" dirty="0"/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79512" y="5805264"/>
            <a:ext cx="88569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i="1" dirty="0" smtClean="0">
                <a:solidFill>
                  <a:schemeClr val="bg1"/>
                </a:solidFill>
              </a:rPr>
              <a:t>Autorem materiálu a všech jeho částí, není-li uvedeno jinak, je Mgr. Monika Nováková.</a:t>
            </a:r>
            <a:endParaRPr lang="cs-CZ" sz="1600" i="1" dirty="0">
              <a:solidFill>
                <a:schemeClr val="bg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7510349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128</TotalTime>
  <Words>412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Snímek 1</vt:lpstr>
      <vt:lpstr>Snímek 2</vt:lpstr>
      <vt:lpstr>BANKA</vt:lpstr>
      <vt:lpstr>BANKOVNÍ ÚČET</vt:lpstr>
      <vt:lpstr>KREDITNÍ KARTY</vt:lpstr>
      <vt:lpstr>CO NEPATŘÍ MEZI KREDITNÍ KARTY ?</vt:lpstr>
      <vt:lpstr>SPRÁVNÁ ODPOVĚĎ</vt:lpstr>
      <vt:lpstr>Vypočítej</vt:lpstr>
      <vt:lpstr>Správný výpočet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Učitel</cp:lastModifiedBy>
  <cp:revision>22</cp:revision>
  <dcterms:created xsi:type="dcterms:W3CDTF">2014-03-16T10:37:06Z</dcterms:created>
  <dcterms:modified xsi:type="dcterms:W3CDTF">2014-04-24T09:46:02Z</dcterms:modified>
</cp:coreProperties>
</file>