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B78E73-AA67-45BC-8E60-FB10FE73A8D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0E9A0D4-CD65-4830-9199-D5333F4A43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ize.cz/Image.aspx?itemid=64156&amp;width=640&amp;q=80" TargetMode="External"/><Relationship Id="rId2" Type="http://schemas.openxmlformats.org/officeDocument/2006/relationships/hyperlink" Target="http://skrz.cz/storage/topicdays/201401/119_hd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penize.cz/Image.aspx?itemid=64048&amp;width=640&amp;q=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54267704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VY_62_FINANCNIGRAMOTNOST_07_01_slovní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úloha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Bankovky, mince, platební karty a manipulace s nimi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procvičení  praktické úlohy (bankovky, mince)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bankovky, mince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32037"/>
            <a:ext cx="8686800" cy="4525963"/>
          </a:xfrm>
        </p:spPr>
        <p:txBody>
          <a:bodyPr/>
          <a:lstStyle/>
          <a:p>
            <a:r>
              <a:rPr lang="cs-CZ" dirty="0" smtClean="0"/>
              <a:t>3. snímek – cvičení č. 1 ( slovní úloha)</a:t>
            </a:r>
          </a:p>
          <a:p>
            <a:r>
              <a:rPr lang="cs-CZ" dirty="0" smtClean="0"/>
              <a:t>4. snímek – správné řešení úkolu č. 1</a:t>
            </a:r>
          </a:p>
          <a:p>
            <a:r>
              <a:rPr lang="cs-CZ" dirty="0" smtClean="0"/>
              <a:t>5. snímek – cvičení č. 2 (slovní úloha)</a:t>
            </a:r>
          </a:p>
          <a:p>
            <a:r>
              <a:rPr lang="cs-CZ" dirty="0" smtClean="0"/>
              <a:t>6. snímek – správné řešení úkolu č. 2 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847490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Marek dostává měsíčně 500 Kč kapesného. Jana dostává měsíčně 750 Kč kapesného. Lukáš dostává měsíčně 1400 Kč kapesného.</a:t>
            </a:r>
          </a:p>
          <a:p>
            <a:endParaRPr lang="cs-CZ" dirty="0"/>
          </a:p>
          <a:p>
            <a:r>
              <a:rPr lang="cs-CZ" dirty="0" smtClean="0"/>
              <a:t>Otázka: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Kdo dostává nejvyšší kapesné?</a:t>
            </a:r>
          </a:p>
          <a:p>
            <a:pPr marL="0" indent="0">
              <a:buNone/>
            </a:pPr>
            <a:r>
              <a:rPr lang="cs-CZ" dirty="0" smtClean="0"/>
              <a:t>    2. Kdo má za rok nejnižší kapesné?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1492083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ÚKOLU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1. Nejvyšší kapesné dostává Lukáš.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 Nejnižší kapesné za rok má Marek.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500 Kč x 12 = 6 000 Kč</a:t>
            </a:r>
          </a:p>
        </p:txBody>
      </p:sp>
      <p:pic>
        <p:nvPicPr>
          <p:cNvPr id="2050" name="Picture 2" descr="http://www.penize.cz/Image.aspx?itemid=64156&amp;width=640&amp;q=8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297" y="5157192"/>
            <a:ext cx="3096344" cy="144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enize.cz/Image.aspx?itemid=64048&amp;width=640&amp;q=8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210242"/>
            <a:ext cx="2664296" cy="134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9732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Pavel si jde koupit do obchodu kolo za 9 990 Kč. V peněžence má dohromady 10 190 Kč.</a:t>
            </a:r>
          </a:p>
          <a:p>
            <a:endParaRPr lang="cs-CZ" sz="2800" dirty="0"/>
          </a:p>
          <a:p>
            <a:r>
              <a:rPr lang="cs-CZ" sz="2800" dirty="0" smtClean="0"/>
              <a:t>Otázka: Kolik peněz mu prodavač v obchodě vrátí?</a:t>
            </a:r>
          </a:p>
          <a:p>
            <a:endParaRPr lang="cs-CZ" sz="2800" dirty="0"/>
          </a:p>
          <a:p>
            <a:r>
              <a:rPr lang="cs-CZ" sz="2800" dirty="0" smtClean="0"/>
              <a:t>A) 300 Kč</a:t>
            </a:r>
          </a:p>
          <a:p>
            <a:r>
              <a:rPr lang="cs-CZ" sz="2800" dirty="0" smtClean="0"/>
              <a:t>B) 250 Kč</a:t>
            </a:r>
          </a:p>
          <a:p>
            <a:r>
              <a:rPr lang="cs-CZ" sz="2800" dirty="0" smtClean="0"/>
              <a:t>C) 200 Kč</a:t>
            </a:r>
            <a:endParaRPr lang="cs-CZ" sz="2800" dirty="0"/>
          </a:p>
        </p:txBody>
      </p:sp>
      <p:pic>
        <p:nvPicPr>
          <p:cNvPr id="3074" name="Picture 2" descr="C:\Users\Lenovo\AppData\Local\Microsoft\Windows\Temporary Internet Files\Content.IE5\61HBCXUH\MM91000114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17032"/>
            <a:ext cx="2038746" cy="276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9326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SPRÁVNĚ ŘEŠENÍ ÚKOLU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Pavel má 10 190 Kč</a:t>
            </a:r>
          </a:p>
          <a:p>
            <a:r>
              <a:rPr lang="cs-CZ" dirty="0" smtClean="0"/>
              <a:t>Kolo stojí 9 990 Kč</a:t>
            </a:r>
          </a:p>
          <a:p>
            <a:r>
              <a:rPr lang="cs-CZ" dirty="0" smtClean="0"/>
              <a:t>Vrácené peníze …. X</a:t>
            </a:r>
          </a:p>
          <a:p>
            <a:endParaRPr lang="cs-CZ" dirty="0"/>
          </a:p>
          <a:p>
            <a:r>
              <a:rPr lang="cs-CZ" dirty="0" smtClean="0"/>
              <a:t>X = 10 190 – 9 990</a:t>
            </a:r>
          </a:p>
          <a:p>
            <a:r>
              <a:rPr lang="cs-CZ" dirty="0" smtClean="0"/>
              <a:t>X = 200 Kč</a:t>
            </a:r>
          </a:p>
          <a:p>
            <a:endParaRPr lang="cs-CZ" dirty="0"/>
          </a:p>
          <a:p>
            <a:r>
              <a:rPr lang="cs-CZ" dirty="0" smtClean="0"/>
              <a:t>Správná odpověď je za </a:t>
            </a:r>
            <a:r>
              <a:rPr lang="cs-CZ" b="1" dirty="0" smtClean="0">
                <a:solidFill>
                  <a:srgbClr val="0070C0"/>
                </a:solidFill>
              </a:rPr>
              <a:t>c) 200 Kč</a:t>
            </a:r>
          </a:p>
        </p:txBody>
      </p:sp>
      <p:pic>
        <p:nvPicPr>
          <p:cNvPr id="1026" name="Picture 2" descr="http://skrz.cz/storage/topicdays/201401/119_hd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461" y="2924944"/>
            <a:ext cx="406070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726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400" u="sng" dirty="0" smtClean="0">
              <a:solidFill>
                <a:schemeClr val="tx1"/>
              </a:solidFill>
              <a:hlinkClick r:id="rId2"/>
            </a:endParaRPr>
          </a:p>
          <a:p>
            <a:endParaRPr lang="cs-CZ" sz="2400" u="sng" dirty="0" smtClean="0">
              <a:solidFill>
                <a:schemeClr val="tx1"/>
              </a:solidFill>
              <a:hlinkClick r:id="rId2"/>
            </a:endParaRPr>
          </a:p>
          <a:p>
            <a:r>
              <a:rPr lang="cs-CZ" sz="2400" u="sng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sz="2400" u="sng" dirty="0">
                <a:solidFill>
                  <a:schemeClr val="tx1"/>
                </a:solidFill>
                <a:hlinkClick r:id="rId2"/>
              </a:rPr>
              <a:t>://skrz.cz/storage/topicdays/201401/119_hdr.jpg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u="sng" dirty="0">
                <a:solidFill>
                  <a:schemeClr val="tx1"/>
                </a:solidFill>
                <a:hlinkClick r:id="rId3"/>
              </a:rPr>
              <a:t>http://www.penize.cz/Image.aspx?itemid=64156&amp;width=640&amp;q=80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u="sng" dirty="0">
                <a:solidFill>
                  <a:schemeClr val="tx1"/>
                </a:solidFill>
                <a:hlinkClick r:id="rId4"/>
              </a:rPr>
              <a:t>http://www.penize.cz/Image.aspx?itemid=64048&amp;width=640&amp;q=80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  <a:hlinkClick r:id="rId5"/>
              </a:rPr>
              <a:t>www.office.</a:t>
            </a:r>
            <a:r>
              <a:rPr lang="cs-CZ" sz="2800" dirty="0" err="1" smtClean="0">
                <a:solidFill>
                  <a:schemeClr val="tx1"/>
                </a:solidFill>
                <a:hlinkClick r:id="rId5"/>
              </a:rPr>
              <a:t>microsoft.com</a:t>
            </a:r>
            <a:endParaRPr lang="cs-CZ" sz="280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1500" dirty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12976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330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Snímek 2</vt:lpstr>
      <vt:lpstr>CVIČENÍ č. 1</vt:lpstr>
      <vt:lpstr>SPRÁVNÉ ŘEŠENÍ ÚKOLU Č. 1</vt:lpstr>
      <vt:lpstr>CVIČENÍ Č. 2</vt:lpstr>
      <vt:lpstr>SPRÁVNĚ ŘEŠENÍ ÚKOLU Č. 2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22</cp:revision>
  <dcterms:created xsi:type="dcterms:W3CDTF">2014-03-16T14:01:07Z</dcterms:created>
  <dcterms:modified xsi:type="dcterms:W3CDTF">2014-04-24T11:39:44Z</dcterms:modified>
</cp:coreProperties>
</file>