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notesMasterIdLst>
    <p:notesMasterId r:id="rId12"/>
  </p:notesMasterIdLst>
  <p:sldIdLst>
    <p:sldId id="263" r:id="rId2"/>
    <p:sldId id="264" r:id="rId3"/>
    <p:sldId id="257" r:id="rId4"/>
    <p:sldId id="258" r:id="rId5"/>
    <p:sldId id="259" r:id="rId6"/>
    <p:sldId id="260" r:id="rId7"/>
    <p:sldId id="265" r:id="rId8"/>
    <p:sldId id="261" r:id="rId9"/>
    <p:sldId id="262" r:id="rId10"/>
    <p:sldId id="266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colorful5" csCatId="colorful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>
              <a:latin typeface="Calibri" pitchFamily="34" charset="0"/>
              <a:cs typeface="Calibri" pitchFamily="34" charset="0"/>
            </a:rPr>
            <a:t>NÁZEV:</a:t>
          </a:r>
          <a:r>
            <a:rPr lang="cs-CZ" sz="2000" baseline="0" dirty="0" smtClean="0">
              <a:latin typeface="Calibri" pitchFamily="34" charset="0"/>
              <a:cs typeface="Calibri" pitchFamily="34" charset="0"/>
            </a:rPr>
            <a:t> VY_32_INOVACE_12_Slova nadřazená a podřazená</a:t>
          </a:r>
          <a:endParaRPr lang="cs-CZ" sz="2000" dirty="0">
            <a:latin typeface="Calibri" pitchFamily="34" charset="0"/>
            <a:cs typeface="Calibri" pitchFamily="34" charset="0"/>
          </a:endParaRPr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>
              <a:latin typeface="Calibri" pitchFamily="34" charset="0"/>
              <a:cs typeface="Calibri" pitchFamily="34" charset="0"/>
            </a:rPr>
            <a:t>NÁZEV ŠKOLY: Základní škola Hnátnice, okres Ústí nad Orlicí</a:t>
          </a:r>
          <a:endParaRPr lang="cs-CZ" sz="2000" dirty="0">
            <a:latin typeface="Calibri" pitchFamily="34" charset="0"/>
            <a:cs typeface="Calibri" pitchFamily="34" charset="0"/>
          </a:endParaRPr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>
              <a:latin typeface="Calibri" pitchFamily="34" charset="0"/>
              <a:cs typeface="Calibri" pitchFamily="34" charset="0"/>
            </a:rPr>
            <a:t>AUTOR: Jana </a:t>
          </a:r>
          <a:r>
            <a:rPr lang="cs-CZ" sz="2000" dirty="0" err="1" smtClean="0">
              <a:latin typeface="Calibri" pitchFamily="34" charset="0"/>
              <a:cs typeface="Calibri" pitchFamily="34" charset="0"/>
            </a:rPr>
            <a:t>Hofrichterová</a:t>
          </a:r>
          <a:endParaRPr lang="cs-CZ" sz="2000" dirty="0">
            <a:latin typeface="Calibri" pitchFamily="34" charset="0"/>
            <a:cs typeface="Calibri" pitchFamily="34" charset="0"/>
          </a:endParaRPr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TÉMA SADY: Český jazyk pro 2. a 3. ročník</a:t>
          </a:r>
          <a:endParaRPr lang="cs-CZ" sz="2000" dirty="0">
            <a:latin typeface="Calibri" pitchFamily="34" charset="0"/>
            <a:cs typeface="Calibri" pitchFamily="34" charset="0"/>
          </a:endParaRPr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>
              <a:latin typeface="Calibri" pitchFamily="34" charset="0"/>
              <a:cs typeface="Calibri" pitchFamily="34" charset="0"/>
            </a:rPr>
            <a:t>ČÍSLO PROJEKTU:   </a:t>
          </a:r>
          <a:r>
            <a:rPr lang="cs-CZ" sz="2000" dirty="0" smtClean="0">
              <a:latin typeface="Calibri" pitchFamily="34" charset="0"/>
              <a:cs typeface="Calibri" pitchFamily="34" charset="0"/>
            </a:rPr>
            <a:t>CZ.1.07/1.4.00/21.1871</a:t>
          </a:r>
          <a:endParaRPr lang="cs-CZ" sz="2000" dirty="0">
            <a:latin typeface="Calibri" pitchFamily="34" charset="0"/>
            <a:cs typeface="Calibri" pitchFamily="34" charset="0"/>
          </a:endParaRPr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4865AC3F-78E2-43BA-A56B-7C465B8FCF11}">
      <dgm:prSet custT="1"/>
      <dgm:spPr/>
      <dgm:t>
        <a:bodyPr/>
        <a:lstStyle/>
        <a:p>
          <a:pPr algn="l"/>
          <a:r>
            <a:rPr lang="cs-CZ" sz="2000" dirty="0" smtClean="0">
              <a:latin typeface="Calibri" pitchFamily="34" charset="0"/>
              <a:cs typeface="Calibri" pitchFamily="34" charset="0"/>
            </a:rPr>
            <a:t>DATUM: 12. 12. 2011</a:t>
          </a:r>
          <a:endParaRPr lang="cs-CZ" sz="2000" dirty="0">
            <a:latin typeface="Calibri" pitchFamily="34" charset="0"/>
            <a:cs typeface="Calibri" pitchFamily="34" charset="0"/>
          </a:endParaRPr>
        </a:p>
      </dgm:t>
    </dgm:pt>
    <dgm:pt modelId="{D9035F3F-40E4-44D2-BDEC-8BFACF13ACB4}" type="parTrans" cxnId="{806DB313-5FE6-4929-A678-3696BD1EC39C}">
      <dgm:prSet/>
      <dgm:spPr/>
      <dgm:t>
        <a:bodyPr/>
        <a:lstStyle/>
        <a:p>
          <a:endParaRPr lang="cs-CZ"/>
        </a:p>
      </dgm:t>
    </dgm:pt>
    <dgm:pt modelId="{AC1B04CB-5FFB-4765-BAA6-3C73B9929367}" type="sibTrans" cxnId="{806DB313-5FE6-4929-A678-3696BD1EC39C}">
      <dgm:prSet/>
      <dgm:spPr/>
      <dgm:t>
        <a:bodyPr/>
        <a:lstStyle/>
        <a:p>
          <a:endParaRPr lang="cs-CZ"/>
        </a:p>
      </dgm:t>
    </dgm:pt>
    <dgm:pt modelId="{D05761FA-3C71-4DD0-9183-7C99EBE53F4B}">
      <dgm:prSet custT="1"/>
      <dgm:spPr/>
      <dgm:t>
        <a:bodyPr/>
        <a:lstStyle/>
        <a:p>
          <a:endParaRPr lang="cs-CZ" sz="2000" dirty="0" smtClean="0">
            <a:latin typeface="Calibri" pitchFamily="34" charset="0"/>
            <a:cs typeface="Calibri" pitchFamily="34" charset="0"/>
          </a:endParaRPr>
        </a:p>
      </dgm:t>
    </dgm:pt>
    <dgm:pt modelId="{AA976F31-B6C2-4F44-AD16-210581F8F750}" type="parTrans" cxnId="{3DD2F2A8-BCEF-4848-BF56-5E4CA7EBE4B6}">
      <dgm:prSet/>
      <dgm:spPr/>
      <dgm:t>
        <a:bodyPr/>
        <a:lstStyle/>
        <a:p>
          <a:endParaRPr lang="cs-CZ"/>
        </a:p>
      </dgm:t>
    </dgm:pt>
    <dgm:pt modelId="{DDDC18D6-5FB0-4A25-8B72-BE62E0EE92EA}" type="sibTrans" cxnId="{3DD2F2A8-BCEF-4848-BF56-5E4CA7EBE4B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7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7" custLinFactNeighborX="-112"/>
      <dgm:spPr/>
      <dgm:t>
        <a:bodyPr/>
        <a:lstStyle/>
        <a:p>
          <a:endParaRPr lang="cs-CZ"/>
        </a:p>
      </dgm:t>
    </dgm:pt>
    <dgm:pt modelId="{E2699407-A48D-4333-A645-7FA48F1FE3B7}" type="pres">
      <dgm:prSet presAssocID="{4865AC3F-78E2-43BA-A56B-7C465B8FCF11}" presName="vertSpace2" presStyleLbl="node1" presStyleIdx="0" presStyleCnt="7"/>
      <dgm:spPr/>
      <dgm:t>
        <a:bodyPr/>
        <a:lstStyle/>
        <a:p>
          <a:endParaRPr lang="cs-CZ"/>
        </a:p>
      </dgm:t>
    </dgm:pt>
    <dgm:pt modelId="{D5EA2712-68D0-4098-BDE6-B295C6AB6119}" type="pres">
      <dgm:prSet presAssocID="{4865AC3F-78E2-43BA-A56B-7C465B8FCF11}" presName="circle2" presStyleLbl="node1" presStyleIdx="1" presStyleCnt="7"/>
      <dgm:spPr/>
      <dgm:t>
        <a:bodyPr/>
        <a:lstStyle/>
        <a:p>
          <a:endParaRPr lang="cs-CZ"/>
        </a:p>
      </dgm:t>
    </dgm:pt>
    <dgm:pt modelId="{54F8D70D-FB57-4298-A600-D8F61B2A354A}" type="pres">
      <dgm:prSet presAssocID="{4865AC3F-78E2-43BA-A56B-7C465B8FCF11}" presName="rect2" presStyleLbl="alignAcc1" presStyleIdx="1" presStyleCnt="7"/>
      <dgm:spPr/>
      <dgm:t>
        <a:bodyPr/>
        <a:lstStyle/>
        <a:p>
          <a:endParaRPr lang="cs-CZ"/>
        </a:p>
      </dgm:t>
    </dgm:pt>
    <dgm:pt modelId="{C616B022-AA0C-4D3B-BDBF-093D86622E86}" type="pres">
      <dgm:prSet presAssocID="{D1B46980-6531-4606-95E6-44980827E919}" presName="vertSpace3" presStyleLbl="node1" presStyleIdx="1" presStyleCnt="7"/>
      <dgm:spPr/>
      <dgm:t>
        <a:bodyPr/>
        <a:lstStyle/>
        <a:p>
          <a:endParaRPr lang="cs-CZ"/>
        </a:p>
      </dgm:t>
    </dgm:pt>
    <dgm:pt modelId="{69684AB7-5B8D-45A5-BC2F-6AF80EB883EF}" type="pres">
      <dgm:prSet presAssocID="{D1B46980-6531-4606-95E6-44980827E919}" presName="circle3" presStyleLbl="node1" presStyleIdx="2" presStyleCnt="7"/>
      <dgm:spPr/>
      <dgm:t>
        <a:bodyPr/>
        <a:lstStyle/>
        <a:p>
          <a:endParaRPr lang="cs-CZ"/>
        </a:p>
      </dgm:t>
    </dgm:pt>
    <dgm:pt modelId="{004736B2-18D3-4D6D-AA18-DF3F81E9E312}" type="pres">
      <dgm:prSet presAssocID="{D1B46980-6531-4606-95E6-44980827E919}" presName="rect3" presStyleLbl="alignAcc1" presStyleIdx="2" presStyleCnt="7"/>
      <dgm:spPr/>
      <dgm:t>
        <a:bodyPr/>
        <a:lstStyle/>
        <a:p>
          <a:endParaRPr lang="cs-CZ"/>
        </a:p>
      </dgm:t>
    </dgm:pt>
    <dgm:pt modelId="{9CCAD005-8609-4003-9C1F-3AFC293FB9F9}" type="pres">
      <dgm:prSet presAssocID="{B651F6E3-6281-48DB-9319-2AEAFDAE7572}" presName="vertSpace4" presStyleLbl="node1" presStyleIdx="2" presStyleCnt="7"/>
      <dgm:spPr/>
      <dgm:t>
        <a:bodyPr/>
        <a:lstStyle/>
        <a:p>
          <a:endParaRPr lang="cs-CZ"/>
        </a:p>
      </dgm:t>
    </dgm:pt>
    <dgm:pt modelId="{0C4087F0-2DA9-4805-A823-C8C5404FEF67}" type="pres">
      <dgm:prSet presAssocID="{B651F6E3-6281-48DB-9319-2AEAFDAE7572}" presName="circle4" presStyleLbl="node1" presStyleIdx="3" presStyleCnt="7"/>
      <dgm:spPr/>
      <dgm:t>
        <a:bodyPr/>
        <a:lstStyle/>
        <a:p>
          <a:endParaRPr lang="cs-CZ"/>
        </a:p>
      </dgm:t>
    </dgm:pt>
    <dgm:pt modelId="{7145B55B-1B24-4B93-A1D4-B8021E4AC78C}" type="pres">
      <dgm:prSet presAssocID="{B651F6E3-6281-48DB-9319-2AEAFDAE7572}" presName="rect4" presStyleLbl="alignAcc1" presStyleIdx="3" presStyleCnt="7" custLinFactNeighborX="45" custLinFactNeighborY="1399"/>
      <dgm:spPr/>
      <dgm:t>
        <a:bodyPr/>
        <a:lstStyle/>
        <a:p>
          <a:endParaRPr lang="cs-CZ"/>
        </a:p>
      </dgm:t>
    </dgm:pt>
    <dgm:pt modelId="{6919BCDB-3A39-4371-A415-42187620F612}" type="pres">
      <dgm:prSet presAssocID="{D8197B8C-B260-4A16-BDF4-0947B075E274}" presName="vertSpace5" presStyleLbl="node1" presStyleIdx="3" presStyleCnt="7"/>
      <dgm:spPr/>
      <dgm:t>
        <a:bodyPr/>
        <a:lstStyle/>
        <a:p>
          <a:endParaRPr lang="cs-CZ"/>
        </a:p>
      </dgm:t>
    </dgm:pt>
    <dgm:pt modelId="{19974A4C-782A-40F8-BDC1-A903A52CB5DC}" type="pres">
      <dgm:prSet presAssocID="{D8197B8C-B260-4A16-BDF4-0947B075E274}" presName="circle5" presStyleLbl="node1" presStyleIdx="4" presStyleCnt="7"/>
      <dgm:spPr/>
      <dgm:t>
        <a:bodyPr/>
        <a:lstStyle/>
        <a:p>
          <a:endParaRPr lang="cs-CZ"/>
        </a:p>
      </dgm:t>
    </dgm:pt>
    <dgm:pt modelId="{0F7944D4-5DCA-4B9E-A896-D52854246E44}" type="pres">
      <dgm:prSet presAssocID="{D8197B8C-B260-4A16-BDF4-0947B075E274}" presName="rect5" presStyleLbl="alignAcc1" presStyleIdx="4" presStyleCnt="7"/>
      <dgm:spPr/>
      <dgm:t>
        <a:bodyPr/>
        <a:lstStyle/>
        <a:p>
          <a:endParaRPr lang="cs-CZ"/>
        </a:p>
      </dgm:t>
    </dgm:pt>
    <dgm:pt modelId="{DFC55A8B-2DFD-41AE-A307-96A1D2E66396}" type="pres">
      <dgm:prSet presAssocID="{4C35D32F-0EAB-4CD7-82EE-45574DC2A586}" presName="vertSpace6" presStyleLbl="node1" presStyleIdx="4" presStyleCnt="7"/>
      <dgm:spPr/>
      <dgm:t>
        <a:bodyPr/>
        <a:lstStyle/>
        <a:p>
          <a:endParaRPr lang="cs-CZ"/>
        </a:p>
      </dgm:t>
    </dgm:pt>
    <dgm:pt modelId="{EB210E99-FECE-49F2-86FD-20F903E541DE}" type="pres">
      <dgm:prSet presAssocID="{4C35D32F-0EAB-4CD7-82EE-45574DC2A586}" presName="circle6" presStyleLbl="node1" presStyleIdx="5" presStyleCnt="7"/>
      <dgm:spPr/>
      <dgm:t>
        <a:bodyPr/>
        <a:lstStyle/>
        <a:p>
          <a:endParaRPr lang="cs-CZ"/>
        </a:p>
      </dgm:t>
    </dgm:pt>
    <dgm:pt modelId="{2463512F-938D-4E07-9D5C-7B2E99ABD39E}" type="pres">
      <dgm:prSet presAssocID="{4C35D32F-0EAB-4CD7-82EE-45574DC2A586}" presName="rect6" presStyleLbl="alignAcc1" presStyleIdx="5" presStyleCnt="7"/>
      <dgm:spPr/>
      <dgm:t>
        <a:bodyPr/>
        <a:lstStyle/>
        <a:p>
          <a:endParaRPr lang="cs-CZ"/>
        </a:p>
      </dgm:t>
    </dgm:pt>
    <dgm:pt modelId="{59FE3E3B-A92F-4A98-9A20-76394874AFA6}" type="pres">
      <dgm:prSet presAssocID="{D05761FA-3C71-4DD0-9183-7C99EBE53F4B}" presName="vertSpace7" presStyleLbl="node1" presStyleIdx="5" presStyleCnt="7"/>
      <dgm:spPr/>
      <dgm:t>
        <a:bodyPr/>
        <a:lstStyle/>
        <a:p>
          <a:endParaRPr lang="cs-CZ"/>
        </a:p>
      </dgm:t>
    </dgm:pt>
    <dgm:pt modelId="{8EB502EF-CA4F-4140-AFB6-D26D41E73615}" type="pres">
      <dgm:prSet presAssocID="{D05761FA-3C71-4DD0-9183-7C99EBE53F4B}" presName="circle7" presStyleLbl="node1" presStyleIdx="6" presStyleCnt="7"/>
      <dgm:spPr/>
      <dgm:t>
        <a:bodyPr/>
        <a:lstStyle/>
        <a:p>
          <a:endParaRPr lang="cs-CZ"/>
        </a:p>
      </dgm:t>
    </dgm:pt>
    <dgm:pt modelId="{6204D4B4-078C-4ACF-B823-77A728483A32}" type="pres">
      <dgm:prSet presAssocID="{D05761FA-3C71-4DD0-9183-7C99EBE53F4B}" presName="rect7" presStyleLbl="alignAcc1" presStyleIdx="6" presStyleCnt="7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C425D1D-3DF2-408E-A4F8-250CA94A450A}" type="pres">
      <dgm:prSet presAssocID="{4865AC3F-78E2-43BA-A56B-7C465B8FCF11}" presName="rect2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CDFEC33-8C2A-49C6-B23B-FA3577B1DCE9}" type="pres">
      <dgm:prSet presAssocID="{D1B46980-6531-4606-95E6-44980827E919}" presName="rect3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0A198DD-41D2-4313-8B5B-1CF1BCF383FB}" type="pres">
      <dgm:prSet presAssocID="{B651F6E3-6281-48DB-9319-2AEAFDAE7572}" presName="rect4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C0D1B75-263C-4468-B985-565C95B9422B}" type="pres">
      <dgm:prSet presAssocID="{D8197B8C-B260-4A16-BDF4-0947B075E274}" presName="rect5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02C1AC3-4F1B-47BC-9A88-D00EAE61D85A}" type="pres">
      <dgm:prSet presAssocID="{4C35D32F-0EAB-4CD7-82EE-45574DC2A586}" presName="rect6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3526C68-77CF-4757-B0E2-EC80EC09B19D}" type="pres">
      <dgm:prSet presAssocID="{D05761FA-3C71-4DD0-9183-7C99EBE53F4B}" presName="rect7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25275077-8A1F-44A8-8A69-D31FCA2A3D47}" type="presOf" srcId="{4865AC3F-78E2-43BA-A56B-7C465B8FCF11}" destId="{FC425D1D-3DF2-408E-A4F8-250CA94A450A}" srcOrd="1" destOrd="0" presId="urn:microsoft.com/office/officeart/2005/8/layout/target3"/>
    <dgm:cxn modelId="{5F04DAE7-3FC1-4874-8D60-62537769395E}" type="presOf" srcId="{4865AC3F-78E2-43BA-A56B-7C465B8FCF11}" destId="{54F8D70D-FB57-4298-A600-D8F61B2A354A}" srcOrd="0" destOrd="0" presId="urn:microsoft.com/office/officeart/2005/8/layout/target3"/>
    <dgm:cxn modelId="{2EFA3804-7CCD-42E9-B566-7B6070DD9733}" type="presOf" srcId="{D1B46980-6531-4606-95E6-44980827E919}" destId="{004736B2-18D3-4D6D-AA18-DF3F81E9E312}" srcOrd="0" destOrd="0" presId="urn:microsoft.com/office/officeart/2005/8/layout/target3"/>
    <dgm:cxn modelId="{B0C780F3-648E-4245-BC17-B4F604A991F7}" type="presOf" srcId="{D8197B8C-B260-4A16-BDF4-0947B075E274}" destId="{5C0D1B75-263C-4468-B985-565C95B9422B}" srcOrd="1" destOrd="0" presId="urn:microsoft.com/office/officeart/2005/8/layout/target3"/>
    <dgm:cxn modelId="{72997A78-D19A-4D6F-845D-1BCECE66CA17}" type="presOf" srcId="{B651F6E3-6281-48DB-9319-2AEAFDAE7572}" destId="{70A198DD-41D2-4313-8B5B-1CF1BCF383FB}" srcOrd="1" destOrd="0" presId="urn:microsoft.com/office/officeart/2005/8/layout/target3"/>
    <dgm:cxn modelId="{7BC66EC3-EBD6-4F3A-99ED-9D25F66FFA51}" srcId="{757F3AB3-0718-4624-B441-E567A8F0AB56}" destId="{B651F6E3-6281-48DB-9319-2AEAFDAE7572}" srcOrd="3" destOrd="0" parTransId="{A571E265-742E-411A-ABCF-E39FDBC7528A}" sibTransId="{E33260FE-399D-481C-B2D6-3B35DD16DC84}"/>
    <dgm:cxn modelId="{102A37DD-553D-4865-946F-D0EDA94F1DF1}" type="presOf" srcId="{4C35D32F-0EAB-4CD7-82EE-45574DC2A586}" destId="{2463512F-938D-4E07-9D5C-7B2E99ABD39E}" srcOrd="0" destOrd="0" presId="urn:microsoft.com/office/officeart/2005/8/layout/target3"/>
    <dgm:cxn modelId="{255E129C-5E2A-4123-9917-3D1F638D3BAF}" type="presOf" srcId="{D8197B8C-B260-4A16-BDF4-0947B075E274}" destId="{0F7944D4-5DCA-4B9E-A896-D52854246E44}" srcOrd="0" destOrd="0" presId="urn:microsoft.com/office/officeart/2005/8/layout/target3"/>
    <dgm:cxn modelId="{EDF6FE6B-9DBE-4D7B-B8FD-7098875B4EED}" srcId="{757F3AB3-0718-4624-B441-E567A8F0AB56}" destId="{D8197B8C-B260-4A16-BDF4-0947B075E274}" srcOrd="4" destOrd="0" parTransId="{51C5993D-B262-45E6-B66E-76BC9D6D883D}" sibTransId="{1AEC7F05-E0FE-459C-BD47-224AC9D7BEE4}"/>
    <dgm:cxn modelId="{DC940E87-8D83-4E76-969E-A3AD5110597B}" type="presOf" srcId="{757F3AB3-0718-4624-B441-E567A8F0AB56}" destId="{333A1088-737F-45CB-B68E-254E46348037}" srcOrd="0" destOrd="0" presId="urn:microsoft.com/office/officeart/2005/8/layout/target3"/>
    <dgm:cxn modelId="{87DB5DFA-1C0D-4E77-BD4B-828209174AF3}" type="presOf" srcId="{D05761FA-3C71-4DD0-9183-7C99EBE53F4B}" destId="{6204D4B4-078C-4ACF-B823-77A728483A32}" srcOrd="0" destOrd="0" presId="urn:microsoft.com/office/officeart/2005/8/layout/target3"/>
    <dgm:cxn modelId="{481B4268-54FF-4D73-9F4E-E619173CC4E8}" type="presOf" srcId="{D05761FA-3C71-4DD0-9183-7C99EBE53F4B}" destId="{23526C68-77CF-4757-B0E2-EC80EC09B19D}" srcOrd="1" destOrd="0" presId="urn:microsoft.com/office/officeart/2005/8/layout/target3"/>
    <dgm:cxn modelId="{4E0C6315-5249-4A2F-B3E7-F13B8FE46D17}" type="presOf" srcId="{B651F6E3-6281-48DB-9319-2AEAFDAE7572}" destId="{7145B55B-1B24-4B93-A1D4-B8021E4AC78C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AB906E97-3CD9-4E05-91AE-864F8E394536}" srcId="{757F3AB3-0718-4624-B441-E567A8F0AB56}" destId="{D1B46980-6531-4606-95E6-44980827E919}" srcOrd="2" destOrd="0" parTransId="{4F7B2CF5-A270-4D61-A510-1C1C5A4DCD3B}" sibTransId="{CFF69701-2866-4EF5-BFB5-F3F9B72EB817}"/>
    <dgm:cxn modelId="{D9005771-8CCD-4491-AE03-0E5B3C11D3D3}" type="presOf" srcId="{4C35D32F-0EAB-4CD7-82EE-45574DC2A586}" destId="{A02C1AC3-4F1B-47BC-9A88-D00EAE61D85A}" srcOrd="1" destOrd="0" presId="urn:microsoft.com/office/officeart/2005/8/layout/target3"/>
    <dgm:cxn modelId="{74B20E38-4591-4D11-B751-B993AA3EB5A1}" type="presOf" srcId="{D1D4F407-5343-4D3F-B5B9-D407B03CAEB4}" destId="{AED2198E-93D5-4001-81B4-73124B309672}" srcOrd="1" destOrd="0" presId="urn:microsoft.com/office/officeart/2005/8/layout/target3"/>
    <dgm:cxn modelId="{B13E3483-3E07-42CB-BF49-328FFF24805D}" type="presOf" srcId="{D1D4F407-5343-4D3F-B5B9-D407B03CAEB4}" destId="{D005CE8C-CC26-4C3E-AC11-E15060ECD759}" srcOrd="0" destOrd="0" presId="urn:microsoft.com/office/officeart/2005/8/layout/target3"/>
    <dgm:cxn modelId="{1D618792-2327-4C0F-A32A-50667157BFBB}" type="presOf" srcId="{D1B46980-6531-4606-95E6-44980827E919}" destId="{2CDFEC33-8C2A-49C6-B23B-FA3577B1DCE9}" srcOrd="1" destOrd="0" presId="urn:microsoft.com/office/officeart/2005/8/layout/target3"/>
    <dgm:cxn modelId="{3DD2F2A8-BCEF-4848-BF56-5E4CA7EBE4B6}" srcId="{757F3AB3-0718-4624-B441-E567A8F0AB56}" destId="{D05761FA-3C71-4DD0-9183-7C99EBE53F4B}" srcOrd="6" destOrd="0" parTransId="{AA976F31-B6C2-4F44-AD16-210581F8F750}" sibTransId="{DDDC18D6-5FB0-4A25-8B72-BE62E0EE92EA}"/>
    <dgm:cxn modelId="{806DB313-5FE6-4929-A678-3696BD1EC39C}" srcId="{757F3AB3-0718-4624-B441-E567A8F0AB56}" destId="{4865AC3F-78E2-43BA-A56B-7C465B8FCF11}" srcOrd="1" destOrd="0" parTransId="{D9035F3F-40E4-44D2-BDEC-8BFACF13ACB4}" sibTransId="{AC1B04CB-5FFB-4765-BAA6-3C73B9929367}"/>
    <dgm:cxn modelId="{2221FB34-310D-4638-ACAE-9ACC709E4926}" srcId="{757F3AB3-0718-4624-B441-E567A8F0AB56}" destId="{4C35D32F-0EAB-4CD7-82EE-45574DC2A586}" srcOrd="5" destOrd="0" parTransId="{A15F02C0-547C-48B3-9D05-E7F145EBF3C4}" sibTransId="{8C5711BF-38F0-4590-B6BC-B3119A33CA2E}"/>
    <dgm:cxn modelId="{EB42185C-3ADA-41BA-A912-1DB65668D0DE}" type="presParOf" srcId="{333A1088-737F-45CB-B68E-254E46348037}" destId="{F5ABB229-8D3B-4694-996A-96F23CF14429}" srcOrd="0" destOrd="0" presId="urn:microsoft.com/office/officeart/2005/8/layout/target3"/>
    <dgm:cxn modelId="{890EA22B-548A-45EE-A84D-17DD7E62FB30}" type="presParOf" srcId="{333A1088-737F-45CB-B68E-254E46348037}" destId="{F41139FD-01EE-4571-8B17-4FB00FC51163}" srcOrd="1" destOrd="0" presId="urn:microsoft.com/office/officeart/2005/8/layout/target3"/>
    <dgm:cxn modelId="{03834BF2-F0FB-4FBF-B13A-A620E2F66CE7}" type="presParOf" srcId="{333A1088-737F-45CB-B68E-254E46348037}" destId="{D005CE8C-CC26-4C3E-AC11-E15060ECD759}" srcOrd="2" destOrd="0" presId="urn:microsoft.com/office/officeart/2005/8/layout/target3"/>
    <dgm:cxn modelId="{48BCE99C-EEF3-4AB0-B22B-346087B0B74D}" type="presParOf" srcId="{333A1088-737F-45CB-B68E-254E46348037}" destId="{E2699407-A48D-4333-A645-7FA48F1FE3B7}" srcOrd="3" destOrd="0" presId="urn:microsoft.com/office/officeart/2005/8/layout/target3"/>
    <dgm:cxn modelId="{CEB23839-9365-49E9-9830-725771184D91}" type="presParOf" srcId="{333A1088-737F-45CB-B68E-254E46348037}" destId="{D5EA2712-68D0-4098-BDE6-B295C6AB6119}" srcOrd="4" destOrd="0" presId="urn:microsoft.com/office/officeart/2005/8/layout/target3"/>
    <dgm:cxn modelId="{D8FB8AEA-5702-4B0D-B1F0-3ACE897BE16E}" type="presParOf" srcId="{333A1088-737F-45CB-B68E-254E46348037}" destId="{54F8D70D-FB57-4298-A600-D8F61B2A354A}" srcOrd="5" destOrd="0" presId="urn:microsoft.com/office/officeart/2005/8/layout/target3"/>
    <dgm:cxn modelId="{AA25268F-A1B9-4405-B0D8-0E3BF1BD1939}" type="presParOf" srcId="{333A1088-737F-45CB-B68E-254E46348037}" destId="{C616B022-AA0C-4D3B-BDBF-093D86622E86}" srcOrd="6" destOrd="0" presId="urn:microsoft.com/office/officeart/2005/8/layout/target3"/>
    <dgm:cxn modelId="{EE2F4349-B602-45B4-8054-72200A40020F}" type="presParOf" srcId="{333A1088-737F-45CB-B68E-254E46348037}" destId="{69684AB7-5B8D-45A5-BC2F-6AF80EB883EF}" srcOrd="7" destOrd="0" presId="urn:microsoft.com/office/officeart/2005/8/layout/target3"/>
    <dgm:cxn modelId="{70FA1167-DA69-4F44-B9D9-F04D909F924D}" type="presParOf" srcId="{333A1088-737F-45CB-B68E-254E46348037}" destId="{004736B2-18D3-4D6D-AA18-DF3F81E9E312}" srcOrd="8" destOrd="0" presId="urn:microsoft.com/office/officeart/2005/8/layout/target3"/>
    <dgm:cxn modelId="{902FD871-FCF3-4A7B-A438-26C0F945F977}" type="presParOf" srcId="{333A1088-737F-45CB-B68E-254E46348037}" destId="{9CCAD005-8609-4003-9C1F-3AFC293FB9F9}" srcOrd="9" destOrd="0" presId="urn:microsoft.com/office/officeart/2005/8/layout/target3"/>
    <dgm:cxn modelId="{68483835-6DF7-47EC-A3F3-C1675AD34514}" type="presParOf" srcId="{333A1088-737F-45CB-B68E-254E46348037}" destId="{0C4087F0-2DA9-4805-A823-C8C5404FEF67}" srcOrd="10" destOrd="0" presId="urn:microsoft.com/office/officeart/2005/8/layout/target3"/>
    <dgm:cxn modelId="{1512435D-F683-47C6-A771-B5672B57EE0E}" type="presParOf" srcId="{333A1088-737F-45CB-B68E-254E46348037}" destId="{7145B55B-1B24-4B93-A1D4-B8021E4AC78C}" srcOrd="11" destOrd="0" presId="urn:microsoft.com/office/officeart/2005/8/layout/target3"/>
    <dgm:cxn modelId="{EED6EE27-E9B1-4BB4-A108-FE13E0DC55CF}" type="presParOf" srcId="{333A1088-737F-45CB-B68E-254E46348037}" destId="{6919BCDB-3A39-4371-A415-42187620F612}" srcOrd="12" destOrd="0" presId="urn:microsoft.com/office/officeart/2005/8/layout/target3"/>
    <dgm:cxn modelId="{962ABC63-3A0C-44E0-912F-431D47E6156C}" type="presParOf" srcId="{333A1088-737F-45CB-B68E-254E46348037}" destId="{19974A4C-782A-40F8-BDC1-A903A52CB5DC}" srcOrd="13" destOrd="0" presId="urn:microsoft.com/office/officeart/2005/8/layout/target3"/>
    <dgm:cxn modelId="{F79788ED-438E-4DA7-89A3-3B92CC5C4C6D}" type="presParOf" srcId="{333A1088-737F-45CB-B68E-254E46348037}" destId="{0F7944D4-5DCA-4B9E-A896-D52854246E44}" srcOrd="14" destOrd="0" presId="urn:microsoft.com/office/officeart/2005/8/layout/target3"/>
    <dgm:cxn modelId="{4FCCB63E-6F36-409A-8EB3-1704C4490170}" type="presParOf" srcId="{333A1088-737F-45CB-B68E-254E46348037}" destId="{DFC55A8B-2DFD-41AE-A307-96A1D2E66396}" srcOrd="15" destOrd="0" presId="urn:microsoft.com/office/officeart/2005/8/layout/target3"/>
    <dgm:cxn modelId="{0431C2B2-9AFA-482D-94FD-E34F05C89418}" type="presParOf" srcId="{333A1088-737F-45CB-B68E-254E46348037}" destId="{EB210E99-FECE-49F2-86FD-20F903E541DE}" srcOrd="16" destOrd="0" presId="urn:microsoft.com/office/officeart/2005/8/layout/target3"/>
    <dgm:cxn modelId="{1881AC8E-A53A-4134-B6A6-FB1E9E97CDCB}" type="presParOf" srcId="{333A1088-737F-45CB-B68E-254E46348037}" destId="{2463512F-938D-4E07-9D5C-7B2E99ABD39E}" srcOrd="17" destOrd="0" presId="urn:microsoft.com/office/officeart/2005/8/layout/target3"/>
    <dgm:cxn modelId="{1A828EDC-20F1-4026-8EFD-EE17120F30BB}" type="presParOf" srcId="{333A1088-737F-45CB-B68E-254E46348037}" destId="{59FE3E3B-A92F-4A98-9A20-76394874AFA6}" srcOrd="18" destOrd="0" presId="urn:microsoft.com/office/officeart/2005/8/layout/target3"/>
    <dgm:cxn modelId="{4D6AE4DA-B422-477D-B369-46BCD291198E}" type="presParOf" srcId="{333A1088-737F-45CB-B68E-254E46348037}" destId="{8EB502EF-CA4F-4140-AFB6-D26D41E73615}" srcOrd="19" destOrd="0" presId="urn:microsoft.com/office/officeart/2005/8/layout/target3"/>
    <dgm:cxn modelId="{258C54EB-3195-426E-8036-B8F2D0022567}" type="presParOf" srcId="{333A1088-737F-45CB-B68E-254E46348037}" destId="{6204D4B4-078C-4ACF-B823-77A728483A32}" srcOrd="20" destOrd="0" presId="urn:microsoft.com/office/officeart/2005/8/layout/target3"/>
    <dgm:cxn modelId="{34022909-E7BA-433A-AA70-EE690F2F0AEA}" type="presParOf" srcId="{333A1088-737F-45CB-B68E-254E46348037}" destId="{AED2198E-93D5-4001-81B4-73124B309672}" srcOrd="21" destOrd="0" presId="urn:microsoft.com/office/officeart/2005/8/layout/target3"/>
    <dgm:cxn modelId="{9015D806-8038-48B3-A365-8FC34D70F845}" type="presParOf" srcId="{333A1088-737F-45CB-B68E-254E46348037}" destId="{FC425D1D-3DF2-408E-A4F8-250CA94A450A}" srcOrd="22" destOrd="0" presId="urn:microsoft.com/office/officeart/2005/8/layout/target3"/>
    <dgm:cxn modelId="{9F4959B0-E730-4C8F-B038-322766EFBB7B}" type="presParOf" srcId="{333A1088-737F-45CB-B68E-254E46348037}" destId="{2CDFEC33-8C2A-49C6-B23B-FA3577B1DCE9}" srcOrd="23" destOrd="0" presId="urn:microsoft.com/office/officeart/2005/8/layout/target3"/>
    <dgm:cxn modelId="{216B9886-7F79-4F97-BEDD-CB50E6111F5E}" type="presParOf" srcId="{333A1088-737F-45CB-B68E-254E46348037}" destId="{70A198DD-41D2-4313-8B5B-1CF1BCF383FB}" srcOrd="24" destOrd="0" presId="urn:microsoft.com/office/officeart/2005/8/layout/target3"/>
    <dgm:cxn modelId="{E5E08CC0-52D6-4E80-B887-B062CB7899E9}" type="presParOf" srcId="{333A1088-737F-45CB-B68E-254E46348037}" destId="{5C0D1B75-263C-4468-B985-565C95B9422B}" srcOrd="25" destOrd="0" presId="urn:microsoft.com/office/officeart/2005/8/layout/target3"/>
    <dgm:cxn modelId="{73FB174C-B812-4800-A10C-814525400F03}" type="presParOf" srcId="{333A1088-737F-45CB-B68E-254E46348037}" destId="{A02C1AC3-4F1B-47BC-9A88-D00EAE61D85A}" srcOrd="26" destOrd="0" presId="urn:microsoft.com/office/officeart/2005/8/layout/target3"/>
    <dgm:cxn modelId="{36F2B316-BC59-4F79-A9F0-92E1C1A62F09}" type="presParOf" srcId="{333A1088-737F-45CB-B68E-254E46348037}" destId="{23526C68-77CF-4757-B0E2-EC80EC09B19D}" srcOrd="27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3240360" cy="324036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612074" y="0"/>
          <a:ext cx="7236804" cy="324036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latin typeface="Calibri" pitchFamily="34" charset="0"/>
              <a:cs typeface="Calibri" pitchFamily="34" charset="0"/>
            </a:rPr>
            <a:t>NÁZEV ŠKOLY: Základní škola Hnátnice, okres Ústí nad Orlicí</a:t>
          </a:r>
          <a:endParaRPr lang="cs-CZ" sz="2000" kern="1200" dirty="0">
            <a:latin typeface="Calibri" pitchFamily="34" charset="0"/>
            <a:cs typeface="Calibri" pitchFamily="34" charset="0"/>
          </a:endParaRPr>
        </a:p>
      </dsp:txBody>
      <dsp:txXfrm>
        <a:off x="1612074" y="0"/>
        <a:ext cx="7236804" cy="324035"/>
      </dsp:txXfrm>
    </dsp:sp>
    <dsp:sp modelId="{D5EA2712-68D0-4098-BDE6-B295C6AB6119}">
      <dsp:nvSpPr>
        <dsp:cNvPr id="0" name=""/>
        <dsp:cNvSpPr/>
      </dsp:nvSpPr>
      <dsp:spPr>
        <a:xfrm>
          <a:off x="243026" y="324035"/>
          <a:ext cx="2754306" cy="2754306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5">
                <a:hueOff val="-1655646"/>
                <a:satOff val="6635"/>
                <a:lumOff val="1438"/>
                <a:alphaOff val="0"/>
                <a:shade val="51000"/>
                <a:satMod val="130000"/>
              </a:schemeClr>
            </a:gs>
            <a:gs pos="80000">
              <a:schemeClr val="accent5">
                <a:hueOff val="-1655646"/>
                <a:satOff val="6635"/>
                <a:lumOff val="1438"/>
                <a:alphaOff val="0"/>
                <a:shade val="93000"/>
                <a:satMod val="130000"/>
              </a:schemeClr>
            </a:gs>
            <a:gs pos="100000">
              <a:schemeClr val="accent5">
                <a:hueOff val="-1655646"/>
                <a:satOff val="6635"/>
                <a:lumOff val="1438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54F8D70D-FB57-4298-A600-D8F61B2A354A}">
      <dsp:nvSpPr>
        <dsp:cNvPr id="0" name=""/>
        <dsp:cNvSpPr/>
      </dsp:nvSpPr>
      <dsp:spPr>
        <a:xfrm>
          <a:off x="1620180" y="324035"/>
          <a:ext cx="7236804" cy="275430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1655646"/>
              <a:satOff val="6635"/>
              <a:lumOff val="1438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latin typeface="Calibri" pitchFamily="34" charset="0"/>
              <a:cs typeface="Calibri" pitchFamily="34" charset="0"/>
            </a:rPr>
            <a:t>DATUM: 12. 12. 2011</a:t>
          </a:r>
          <a:endParaRPr lang="cs-CZ" sz="2000" kern="1200" dirty="0">
            <a:latin typeface="Calibri" pitchFamily="34" charset="0"/>
            <a:cs typeface="Calibri" pitchFamily="34" charset="0"/>
          </a:endParaRPr>
        </a:p>
      </dsp:txBody>
      <dsp:txXfrm>
        <a:off x="1620180" y="324035"/>
        <a:ext cx="7236804" cy="324035"/>
      </dsp:txXfrm>
    </dsp:sp>
    <dsp:sp modelId="{69684AB7-5B8D-45A5-BC2F-6AF80EB883EF}">
      <dsp:nvSpPr>
        <dsp:cNvPr id="0" name=""/>
        <dsp:cNvSpPr/>
      </dsp:nvSpPr>
      <dsp:spPr>
        <a:xfrm>
          <a:off x="486053" y="648071"/>
          <a:ext cx="2268252" cy="226825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5">
                <a:hueOff val="-3311292"/>
                <a:satOff val="13270"/>
                <a:lumOff val="2876"/>
                <a:alphaOff val="0"/>
                <a:shade val="51000"/>
                <a:satMod val="130000"/>
              </a:schemeClr>
            </a:gs>
            <a:gs pos="80000">
              <a:schemeClr val="accent5">
                <a:hueOff val="-3311292"/>
                <a:satOff val="13270"/>
                <a:lumOff val="2876"/>
                <a:alphaOff val="0"/>
                <a:shade val="93000"/>
                <a:satMod val="130000"/>
              </a:schemeClr>
            </a:gs>
            <a:gs pos="100000">
              <a:schemeClr val="accent5">
                <a:hueOff val="-3311292"/>
                <a:satOff val="13270"/>
                <a:lumOff val="2876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004736B2-18D3-4D6D-AA18-DF3F81E9E312}">
      <dsp:nvSpPr>
        <dsp:cNvPr id="0" name=""/>
        <dsp:cNvSpPr/>
      </dsp:nvSpPr>
      <dsp:spPr>
        <a:xfrm>
          <a:off x="1620180" y="648071"/>
          <a:ext cx="7236804" cy="226825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3311292"/>
              <a:satOff val="13270"/>
              <a:lumOff val="2876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latin typeface="Calibri" pitchFamily="34" charset="0"/>
              <a:cs typeface="Calibri" pitchFamily="34" charset="0"/>
            </a:rPr>
            <a:t>AUTOR: Jana </a:t>
          </a:r>
          <a:r>
            <a:rPr lang="cs-CZ" sz="2000" kern="1200" dirty="0" err="1" smtClean="0">
              <a:latin typeface="Calibri" pitchFamily="34" charset="0"/>
              <a:cs typeface="Calibri" pitchFamily="34" charset="0"/>
            </a:rPr>
            <a:t>Hofrichterová</a:t>
          </a:r>
          <a:endParaRPr lang="cs-CZ" sz="2000" kern="1200" dirty="0">
            <a:latin typeface="Calibri" pitchFamily="34" charset="0"/>
            <a:cs typeface="Calibri" pitchFamily="34" charset="0"/>
          </a:endParaRPr>
        </a:p>
      </dsp:txBody>
      <dsp:txXfrm>
        <a:off x="1620180" y="648071"/>
        <a:ext cx="7236804" cy="324035"/>
      </dsp:txXfrm>
    </dsp:sp>
    <dsp:sp modelId="{0C4087F0-2DA9-4805-A823-C8C5404FEF67}">
      <dsp:nvSpPr>
        <dsp:cNvPr id="0" name=""/>
        <dsp:cNvSpPr/>
      </dsp:nvSpPr>
      <dsp:spPr>
        <a:xfrm>
          <a:off x="729080" y="972106"/>
          <a:ext cx="1782199" cy="1782199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5">
                <a:hueOff val="-4966938"/>
                <a:satOff val="19906"/>
                <a:lumOff val="4314"/>
                <a:alphaOff val="0"/>
                <a:shade val="51000"/>
                <a:satMod val="130000"/>
              </a:schemeClr>
            </a:gs>
            <a:gs pos="80000">
              <a:schemeClr val="accent5">
                <a:hueOff val="-4966938"/>
                <a:satOff val="19906"/>
                <a:lumOff val="4314"/>
                <a:alphaOff val="0"/>
                <a:shade val="93000"/>
                <a:satMod val="130000"/>
              </a:schemeClr>
            </a:gs>
            <a:gs pos="100000">
              <a:schemeClr val="accent5">
                <a:hueOff val="-4966938"/>
                <a:satOff val="19906"/>
                <a:lumOff val="4314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7145B55B-1B24-4B93-A1D4-B8021E4AC78C}">
      <dsp:nvSpPr>
        <dsp:cNvPr id="0" name=""/>
        <dsp:cNvSpPr/>
      </dsp:nvSpPr>
      <dsp:spPr>
        <a:xfrm>
          <a:off x="1620180" y="997039"/>
          <a:ext cx="7236804" cy="178219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4966938"/>
              <a:satOff val="19906"/>
              <a:lumOff val="4314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latin typeface="Calibri" pitchFamily="34" charset="0"/>
              <a:cs typeface="Calibri" pitchFamily="34" charset="0"/>
            </a:rPr>
            <a:t>NÁZEV:</a:t>
          </a:r>
          <a:r>
            <a:rPr lang="cs-CZ" sz="2000" kern="1200" baseline="0" dirty="0" smtClean="0">
              <a:latin typeface="Calibri" pitchFamily="34" charset="0"/>
              <a:cs typeface="Calibri" pitchFamily="34" charset="0"/>
            </a:rPr>
            <a:t> VY_32_INOVACE_12_Slova nadřazená a podřazená</a:t>
          </a:r>
          <a:endParaRPr lang="cs-CZ" sz="2000" kern="1200" dirty="0">
            <a:latin typeface="Calibri" pitchFamily="34" charset="0"/>
            <a:cs typeface="Calibri" pitchFamily="34" charset="0"/>
          </a:endParaRPr>
        </a:p>
      </dsp:txBody>
      <dsp:txXfrm>
        <a:off x="1620180" y="997039"/>
        <a:ext cx="7236804" cy="324038"/>
      </dsp:txXfrm>
    </dsp:sp>
    <dsp:sp modelId="{19974A4C-782A-40F8-BDC1-A903A52CB5DC}">
      <dsp:nvSpPr>
        <dsp:cNvPr id="0" name=""/>
        <dsp:cNvSpPr/>
      </dsp:nvSpPr>
      <dsp:spPr>
        <a:xfrm>
          <a:off x="972108" y="1296145"/>
          <a:ext cx="1296142" cy="129614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5">
                <a:hueOff val="-6622584"/>
                <a:satOff val="26541"/>
                <a:lumOff val="5752"/>
                <a:alphaOff val="0"/>
                <a:shade val="51000"/>
                <a:satMod val="130000"/>
              </a:schemeClr>
            </a:gs>
            <a:gs pos="80000">
              <a:schemeClr val="accent5">
                <a:hueOff val="-6622584"/>
                <a:satOff val="26541"/>
                <a:lumOff val="5752"/>
                <a:alphaOff val="0"/>
                <a:shade val="93000"/>
                <a:satMod val="130000"/>
              </a:schemeClr>
            </a:gs>
            <a:gs pos="100000">
              <a:schemeClr val="accent5">
                <a:hueOff val="-6622584"/>
                <a:satOff val="26541"/>
                <a:lumOff val="5752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0F7944D4-5DCA-4B9E-A896-D52854246E44}">
      <dsp:nvSpPr>
        <dsp:cNvPr id="0" name=""/>
        <dsp:cNvSpPr/>
      </dsp:nvSpPr>
      <dsp:spPr>
        <a:xfrm>
          <a:off x="1620180" y="1296145"/>
          <a:ext cx="7236804" cy="129614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6622584"/>
              <a:satOff val="26541"/>
              <a:lumOff val="5752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TÉMA SADY: Český jazyk pro 2. a 3. ročník</a:t>
          </a:r>
          <a:endParaRPr lang="cs-CZ" sz="2000" kern="1200" dirty="0">
            <a:latin typeface="Calibri" pitchFamily="34" charset="0"/>
            <a:cs typeface="Calibri" pitchFamily="34" charset="0"/>
          </a:endParaRPr>
        </a:p>
      </dsp:txBody>
      <dsp:txXfrm>
        <a:off x="1620180" y="1296145"/>
        <a:ext cx="7236804" cy="324035"/>
      </dsp:txXfrm>
    </dsp:sp>
    <dsp:sp modelId="{EB210E99-FECE-49F2-86FD-20F903E541DE}">
      <dsp:nvSpPr>
        <dsp:cNvPr id="0" name=""/>
        <dsp:cNvSpPr/>
      </dsp:nvSpPr>
      <dsp:spPr>
        <a:xfrm>
          <a:off x="1215135" y="1620180"/>
          <a:ext cx="810089" cy="810089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5">
                <a:hueOff val="-8278230"/>
                <a:satOff val="33176"/>
                <a:lumOff val="7190"/>
                <a:alphaOff val="0"/>
                <a:shade val="51000"/>
                <a:satMod val="130000"/>
              </a:schemeClr>
            </a:gs>
            <a:gs pos="80000">
              <a:schemeClr val="accent5">
                <a:hueOff val="-8278230"/>
                <a:satOff val="33176"/>
                <a:lumOff val="7190"/>
                <a:alphaOff val="0"/>
                <a:shade val="93000"/>
                <a:satMod val="130000"/>
              </a:schemeClr>
            </a:gs>
            <a:gs pos="100000">
              <a:schemeClr val="accent5">
                <a:hueOff val="-8278230"/>
                <a:satOff val="33176"/>
                <a:lumOff val="719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463512F-938D-4E07-9D5C-7B2E99ABD39E}">
      <dsp:nvSpPr>
        <dsp:cNvPr id="0" name=""/>
        <dsp:cNvSpPr/>
      </dsp:nvSpPr>
      <dsp:spPr>
        <a:xfrm>
          <a:off x="1620180" y="1620180"/>
          <a:ext cx="7236804" cy="81008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8278230"/>
              <a:satOff val="33176"/>
              <a:lumOff val="719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latin typeface="Calibri" pitchFamily="34" charset="0"/>
              <a:cs typeface="Calibri" pitchFamily="34" charset="0"/>
            </a:rPr>
            <a:t>ČÍSLO PROJEKTU:   </a:t>
          </a:r>
          <a:r>
            <a:rPr lang="cs-CZ" sz="2000" kern="1200" dirty="0" smtClean="0">
              <a:latin typeface="Calibri" pitchFamily="34" charset="0"/>
              <a:cs typeface="Calibri" pitchFamily="34" charset="0"/>
            </a:rPr>
            <a:t>CZ.1.07/1.4.00/21.1871</a:t>
          </a:r>
          <a:endParaRPr lang="cs-CZ" sz="2000" kern="1200" dirty="0">
            <a:latin typeface="Calibri" pitchFamily="34" charset="0"/>
            <a:cs typeface="Calibri" pitchFamily="34" charset="0"/>
          </a:endParaRPr>
        </a:p>
      </dsp:txBody>
      <dsp:txXfrm>
        <a:off x="1620180" y="1620180"/>
        <a:ext cx="7236804" cy="324035"/>
      </dsp:txXfrm>
    </dsp:sp>
    <dsp:sp modelId="{8EB502EF-CA4F-4140-AFB6-D26D41E73615}">
      <dsp:nvSpPr>
        <dsp:cNvPr id="0" name=""/>
        <dsp:cNvSpPr/>
      </dsp:nvSpPr>
      <dsp:spPr>
        <a:xfrm>
          <a:off x="1458162" y="1944216"/>
          <a:ext cx="324035" cy="324035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5">
                <a:hueOff val="-9933876"/>
                <a:satOff val="39811"/>
                <a:lumOff val="8628"/>
                <a:alphaOff val="0"/>
                <a:shade val="51000"/>
                <a:satMod val="130000"/>
              </a:schemeClr>
            </a:gs>
            <a:gs pos="80000">
              <a:schemeClr val="accent5">
                <a:hueOff val="-9933876"/>
                <a:satOff val="39811"/>
                <a:lumOff val="8628"/>
                <a:alphaOff val="0"/>
                <a:shade val="93000"/>
                <a:satMod val="130000"/>
              </a:schemeClr>
            </a:gs>
            <a:gs pos="100000">
              <a:schemeClr val="accent5">
                <a:hueOff val="-9933876"/>
                <a:satOff val="39811"/>
                <a:lumOff val="8628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204D4B4-078C-4ACF-B823-77A728483A32}">
      <dsp:nvSpPr>
        <dsp:cNvPr id="0" name=""/>
        <dsp:cNvSpPr/>
      </dsp:nvSpPr>
      <dsp:spPr>
        <a:xfrm>
          <a:off x="1620180" y="1944216"/>
          <a:ext cx="7236804" cy="32403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9933876"/>
              <a:satOff val="39811"/>
              <a:lumOff val="8628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>
            <a:latin typeface="Calibri" pitchFamily="34" charset="0"/>
            <a:cs typeface="Calibri" pitchFamily="34" charset="0"/>
          </a:endParaRPr>
        </a:p>
      </dsp:txBody>
      <dsp:txXfrm>
        <a:off x="1620180" y="1944216"/>
        <a:ext cx="7236804" cy="32403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7F5502C-515C-4179-A9C9-0A35744FE18A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E22D304-B9CE-4DA7-A0D1-AC8FA842EA4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772368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E94194-DCB9-4272-9A4F-81FF05B64319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D331EB-75BD-4369-A8C7-DDE83A420C4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092530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E94194-DCB9-4272-9A4F-81FF05B64319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D331EB-75BD-4369-A8C7-DDE83A420C4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420197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E94194-DCB9-4272-9A4F-81FF05B64319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D331EB-75BD-4369-A8C7-DDE83A420C4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617450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E94194-DCB9-4272-9A4F-81FF05B64319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D331EB-75BD-4369-A8C7-DDE83A420C4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512511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E94194-DCB9-4272-9A4F-81FF05B64319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D331EB-75BD-4369-A8C7-DDE83A420C4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437363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E94194-DCB9-4272-9A4F-81FF05B64319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D331EB-75BD-4369-A8C7-DDE83A420C4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933265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E94194-DCB9-4272-9A4F-81FF05B64319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D331EB-75BD-4369-A8C7-DDE83A420C4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330377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E94194-DCB9-4272-9A4F-81FF05B64319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D331EB-75BD-4369-A8C7-DDE83A420C4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055034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E94194-DCB9-4272-9A4F-81FF05B64319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D331EB-75BD-4369-A8C7-DDE83A420C4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486054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E94194-DCB9-4272-9A4F-81FF05B64319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D331EB-75BD-4369-A8C7-DDE83A420C4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482821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E94194-DCB9-4272-9A4F-81FF05B64319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D331EB-75BD-4369-A8C7-DDE83A420C4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828012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E94194-DCB9-4272-9A4F-81FF05B64319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D331EB-75BD-4369-A8C7-DDE83A420C4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278818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10" Type="http://schemas.openxmlformats.org/officeDocument/2006/relationships/image" Target="../media/image10.wmf"/><Relationship Id="rId4" Type="http://schemas.openxmlformats.org/officeDocument/2006/relationships/image" Target="../media/image4.jpeg"/><Relationship Id="rId9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wmf"/><Relationship Id="rId7" Type="http://schemas.openxmlformats.org/officeDocument/2006/relationships/image" Target="../media/image16.wmf"/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wmf"/><Relationship Id="rId5" Type="http://schemas.openxmlformats.org/officeDocument/2006/relationships/image" Target="../media/image14.wmf"/><Relationship Id="rId4" Type="http://schemas.openxmlformats.org/officeDocument/2006/relationships/image" Target="../media/image13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w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w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wmf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227075055"/>
              </p:ext>
            </p:extLst>
          </p:nvPr>
        </p:nvGraphicFramePr>
        <p:xfrm>
          <a:off x="179512" y="980728"/>
          <a:ext cx="8856984" cy="3240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5266552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1294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99592" y="188640"/>
            <a:ext cx="7498080" cy="1143000"/>
          </a:xfrm>
        </p:spPr>
        <p:txBody>
          <a:bodyPr/>
          <a:lstStyle/>
          <a:p>
            <a:pPr algn="ctr"/>
            <a:r>
              <a:rPr lang="cs-CZ" dirty="0" smtClean="0">
                <a:latin typeface="Calibri" pitchFamily="34" charset="0"/>
                <a:cs typeface="Calibri" pitchFamily="34" charset="0"/>
              </a:rPr>
              <a:t>Anotace</a:t>
            </a:r>
            <a:endParaRPr lang="cs-CZ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99592" y="1484784"/>
            <a:ext cx="7498080" cy="4464496"/>
          </a:xfrm>
        </p:spPr>
        <p:txBody>
          <a:bodyPr>
            <a:normAutofit fontScale="85000" lnSpcReduction="20000"/>
          </a:bodyPr>
          <a:lstStyle/>
          <a:p>
            <a:r>
              <a:rPr lang="cs-CZ" dirty="0">
                <a:latin typeface="Calibri" pitchFamily="34" charset="0"/>
                <a:cs typeface="Calibri" pitchFamily="34" charset="0"/>
              </a:rPr>
              <a:t>DUM pro 2. </a:t>
            </a:r>
            <a:r>
              <a:rPr lang="cs-CZ" dirty="0" smtClean="0">
                <a:latin typeface="Calibri" pitchFamily="34" charset="0"/>
                <a:cs typeface="Calibri" pitchFamily="34" charset="0"/>
              </a:rPr>
              <a:t>ročník</a:t>
            </a:r>
          </a:p>
          <a:p>
            <a:r>
              <a:rPr lang="cs-CZ" dirty="0" smtClean="0">
                <a:latin typeface="Calibri" pitchFamily="34" charset="0"/>
                <a:cs typeface="Calibri" pitchFamily="34" charset="0"/>
              </a:rPr>
              <a:t>materiál </a:t>
            </a:r>
            <a:r>
              <a:rPr lang="cs-CZ" smtClean="0">
                <a:latin typeface="Calibri" pitchFamily="34" charset="0"/>
                <a:cs typeface="Calibri" pitchFamily="34" charset="0"/>
              </a:rPr>
              <a:t>je určen k </a:t>
            </a:r>
            <a:r>
              <a:rPr lang="cs-CZ" dirty="0" smtClean="0">
                <a:latin typeface="Calibri" pitchFamily="34" charset="0"/>
                <a:cs typeface="Calibri" pitchFamily="34" charset="0"/>
              </a:rPr>
              <a:t>prezentaci a procvičování slov nadřazených a podřazených</a:t>
            </a:r>
          </a:p>
          <a:p>
            <a:r>
              <a:rPr lang="cs-CZ" dirty="0" smtClean="0">
                <a:latin typeface="Calibri" pitchFamily="34" charset="0"/>
                <a:cs typeface="Calibri" pitchFamily="34" charset="0"/>
              </a:rPr>
              <a:t>po výkladové části (snímky 3 - 5) následuje procvičování</a:t>
            </a:r>
          </a:p>
          <a:p>
            <a:r>
              <a:rPr lang="cs-CZ" dirty="0" smtClean="0">
                <a:latin typeface="Calibri" pitchFamily="34" charset="0"/>
                <a:cs typeface="Calibri" pitchFamily="34" charset="0"/>
              </a:rPr>
              <a:t>na snímku 7 děti přiřazují slova podřazená ke slovům nadřazeným, můžou slova fixem vepsat do políček v domečcích nebo spojit čarou (tento snímek lze vytisknout a použít jako pracovní list), kontrola je na dalším snímku </a:t>
            </a:r>
          </a:p>
          <a:p>
            <a:r>
              <a:rPr lang="cs-CZ" dirty="0" smtClean="0">
                <a:latin typeface="Calibri" pitchFamily="34" charset="0"/>
                <a:cs typeface="Calibri" pitchFamily="34" charset="0"/>
              </a:rPr>
              <a:t>na snímku 8 děti samy vymýšlejí  a zapisují slova podřazená ke slovům nadřazeným</a:t>
            </a:r>
          </a:p>
          <a:p>
            <a:endParaRPr lang="cs-CZ" dirty="0"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270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6" name="Picture 12" descr="C:\Documents and Settings\Jana\Local Settings\Temporary Internet Files\Content.IE5\FA8Q9NB7\MP900405250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4049347"/>
            <a:ext cx="4069675" cy="29069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Documents and Settings\Jana\Local Settings\Temporary Internet Files\Content.IE5\FA8Q9NB7\MP900400614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8639" y="404664"/>
            <a:ext cx="2496312" cy="3121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Documents and Settings\Jana\Local Settings\Temporary Internet Files\Content.IE5\759QXFMJ\MP900182662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44749"/>
            <a:ext cx="1809170" cy="2734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Documents and Settings\Jana\Local Settings\Temporary Internet Files\Content.IE5\1U3CRUMB\MP900422958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8367" y="427439"/>
            <a:ext cx="1440160" cy="20918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Documents and Settings\Jana\Local Settings\Temporary Internet Files\Content.IE5\FA8Q9NB7\MP900434066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5795" y="3922779"/>
            <a:ext cx="1904335" cy="2852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Documents and Settings\Jana\Local Settings\Temporary Internet Files\Content.IE5\1U3CRUMB\MP900178454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4345" y="2827644"/>
            <a:ext cx="2188840" cy="14482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C:\Documents and Settings\Jana\Local Settings\Temporary Internet Files\Content.IE5\FA8Q9NB7\MP900422955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591" y="3738594"/>
            <a:ext cx="1928738" cy="28014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Documents and Settings\Jana\Local Settings\Temporary Internet Files\Content.IE5\N7GQERNQ\MP900439292[1]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4714" y="2623182"/>
            <a:ext cx="2696344" cy="18052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C:\Documents and Settings\Jana\Local Settings\Temporary Internet Files\Content.IE5\FA8Q9NB7\MC900246109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6515" y="4583324"/>
            <a:ext cx="1994019" cy="21923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2728247" y="2026699"/>
            <a:ext cx="3600400" cy="132343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8000" dirty="0" smtClean="0"/>
              <a:t>Ovoce</a:t>
            </a:r>
            <a:endParaRPr lang="cs-CZ" sz="8000" dirty="0"/>
          </a:p>
        </p:txBody>
      </p:sp>
    </p:spTree>
    <p:extLst>
      <p:ext uri="{BB962C8B-B14F-4D97-AF65-F5344CB8AC3E}">
        <p14:creationId xmlns:p14="http://schemas.microsoft.com/office/powerpoint/2010/main" val="21984458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1" dur="5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5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9" dur="500"/>
                                        <p:tgtEl>
                                          <p:spTgt spid="1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5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3" dur="500"/>
                                        <p:tgtEl>
                                          <p:spTgt spid="10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5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7" dur="50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5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1" dur="5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5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5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5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9" dur="5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262348" y="1124744"/>
            <a:ext cx="47525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ln>
                  <a:solidFill>
                    <a:srgbClr val="FF0000"/>
                  </a:solidFill>
                </a:ln>
                <a:effectLst>
                  <a:outerShdw blurRad="50800" dist="38100" algn="l" rotWithShape="0">
                    <a:schemeClr val="accent2">
                      <a:lumMod val="60000"/>
                      <a:lumOff val="40000"/>
                      <a:alpha val="40000"/>
                    </a:schemeClr>
                  </a:outerShdw>
                </a:effectLst>
              </a:rPr>
              <a:t>slovo nadřazené</a:t>
            </a:r>
            <a:endParaRPr lang="cs-CZ" sz="3200" dirty="0">
              <a:ln>
                <a:solidFill>
                  <a:srgbClr val="FF0000"/>
                </a:solidFill>
              </a:ln>
              <a:effectLst>
                <a:outerShdw blurRad="50800" dist="38100" algn="l" rotWithShape="0">
                  <a:schemeClr val="accent2">
                    <a:lumMod val="60000"/>
                    <a:lumOff val="40000"/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373037" y="5905712"/>
            <a:ext cx="4752528" cy="584775"/>
          </a:xfrm>
          <a:prstGeom prst="rect">
            <a:avLst/>
          </a:prstGeom>
          <a:noFill/>
          <a:effectLst>
            <a:outerShdw blurRad="50800" dist="38100" dir="18900000" algn="bl" rotWithShape="0">
              <a:srgbClr val="92D050">
                <a:alpha val="40000"/>
              </a:srgb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ln>
                  <a:solidFill>
                    <a:srgbClr val="92D050"/>
                  </a:solidFill>
                </a:ln>
                <a:effectLst>
                  <a:outerShdw blurRad="50800" dist="38100" algn="l" rotWithShape="0">
                    <a:schemeClr val="accent2">
                      <a:lumMod val="60000"/>
                      <a:lumOff val="40000"/>
                      <a:alpha val="40000"/>
                    </a:schemeClr>
                  </a:outerShdw>
                </a:effectLst>
              </a:rPr>
              <a:t>slova podřazená</a:t>
            </a:r>
            <a:endParaRPr lang="cs-CZ" sz="3200" dirty="0">
              <a:ln>
                <a:solidFill>
                  <a:srgbClr val="92D050"/>
                </a:solidFill>
              </a:ln>
              <a:effectLst>
                <a:outerShdw blurRad="50800" dist="38100" algn="l" rotWithShape="0">
                  <a:schemeClr val="accent2">
                    <a:lumMod val="60000"/>
                    <a:lumOff val="40000"/>
                    <a:alpha val="40000"/>
                  </a:schemeClr>
                </a:outerShdw>
              </a:effectLst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4053754" y="539969"/>
            <a:ext cx="139109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/>
              <a:t>Ovoce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3068009" y="3444962"/>
            <a:ext cx="3162790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ln>
                  <a:solidFill>
                    <a:srgbClr val="00B0F0"/>
                  </a:solidFill>
                </a:ln>
                <a:effectLst>
                  <a:outerShdw blurRad="50800" dist="38100" algn="l" rotWithShape="0">
                    <a:schemeClr val="accent2">
                      <a:lumMod val="60000"/>
                      <a:lumOff val="40000"/>
                      <a:alpha val="40000"/>
                    </a:schemeClr>
                  </a:outerShdw>
                </a:effectLst>
              </a:rPr>
              <a:t>slova souřadná</a:t>
            </a:r>
            <a:endParaRPr lang="cs-CZ" sz="3200" dirty="0">
              <a:ln>
                <a:solidFill>
                  <a:srgbClr val="00B0F0"/>
                </a:solidFill>
              </a:ln>
              <a:effectLst>
                <a:outerShdw blurRad="50800" dist="38100" algn="l" rotWithShape="0">
                  <a:schemeClr val="accent2">
                    <a:lumMod val="60000"/>
                    <a:lumOff val="40000"/>
                    <a:alpha val="40000"/>
                  </a:schemeClr>
                </a:outerShdw>
              </a:effectLst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12392" y="2599464"/>
            <a:ext cx="1728192" cy="584775"/>
          </a:xfrm>
          <a:prstGeom prst="rect">
            <a:avLst/>
          </a:prstGeom>
          <a:noFill/>
          <a:ln>
            <a:noFill/>
          </a:ln>
          <a:effectLst>
            <a:outerShdw blurRad="50800" dist="38100" dir="18900000" algn="bl" rotWithShape="0">
              <a:srgbClr val="92D050">
                <a:alpha val="40000"/>
              </a:srgb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cs-CZ" sz="3200" dirty="0">
                <a:ln w="3175">
                  <a:noFill/>
                </a:ln>
              </a:rPr>
              <a:t>třešeň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2600624" y="2221773"/>
            <a:ext cx="1728192" cy="584775"/>
          </a:xfrm>
          <a:prstGeom prst="rect">
            <a:avLst/>
          </a:prstGeom>
          <a:noFill/>
          <a:ln>
            <a:noFill/>
          </a:ln>
          <a:effectLst>
            <a:outerShdw blurRad="50800" dist="38100" dir="18900000" algn="bl" rotWithShape="0">
              <a:srgbClr val="92D050">
                <a:alpha val="40000"/>
              </a:srgb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cs-CZ" sz="3200" dirty="0"/>
              <a:t>hruška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4649404" y="2164125"/>
            <a:ext cx="1728192" cy="584775"/>
          </a:xfrm>
          <a:prstGeom prst="rect">
            <a:avLst/>
          </a:prstGeom>
          <a:noFill/>
          <a:ln>
            <a:noFill/>
          </a:ln>
          <a:effectLst>
            <a:outerShdw blurRad="50800" dist="38100" dir="18900000" algn="bl" rotWithShape="0">
              <a:srgbClr val="92D050">
                <a:alpha val="40000"/>
              </a:srgb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cs-CZ" sz="3200" dirty="0"/>
              <a:t>jahoda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6704927" y="2715697"/>
            <a:ext cx="1944216" cy="584775"/>
          </a:xfrm>
          <a:prstGeom prst="rect">
            <a:avLst/>
          </a:prstGeom>
          <a:noFill/>
          <a:ln>
            <a:noFill/>
          </a:ln>
          <a:effectLst>
            <a:outerShdw blurRad="50800" dist="38100" dir="18900000" algn="bl" rotWithShape="0">
              <a:srgbClr val="92D050">
                <a:alpha val="40000"/>
              </a:srgb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cs-CZ" sz="3200" dirty="0"/>
              <a:t>pomeranč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650241" y="3454969"/>
            <a:ext cx="1728192" cy="584775"/>
          </a:xfrm>
          <a:prstGeom prst="rect">
            <a:avLst/>
          </a:prstGeom>
          <a:noFill/>
          <a:ln>
            <a:noFill/>
          </a:ln>
          <a:effectLst>
            <a:outerShdw blurRad="50800" dist="38100" dir="18900000" algn="bl" rotWithShape="0">
              <a:srgbClr val="92D050">
                <a:alpha val="40000"/>
              </a:srgb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banán</a:t>
            </a:r>
            <a:endParaRPr lang="cs-CZ" sz="3200" dirty="0">
              <a:ln>
                <a:solidFill>
                  <a:srgbClr val="FF0000"/>
                </a:solidFill>
              </a:ln>
              <a:effectLst>
                <a:outerShdw blurRad="50800" dist="38100" algn="l" rotWithShape="0">
                  <a:schemeClr val="accent2">
                    <a:lumMod val="60000"/>
                    <a:lumOff val="40000"/>
                    <a:alpha val="40000"/>
                  </a:schemeClr>
                </a:outerShdw>
              </a:effectLst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6266865" y="4477912"/>
            <a:ext cx="1728192" cy="584775"/>
          </a:xfrm>
          <a:prstGeom prst="rect">
            <a:avLst/>
          </a:prstGeom>
          <a:noFill/>
          <a:ln>
            <a:noFill/>
          </a:ln>
          <a:effectLst>
            <a:outerShdw blurRad="50800" dist="38100" dir="18900000" algn="bl" rotWithShape="0">
              <a:srgbClr val="92D050">
                <a:alpha val="40000"/>
              </a:srgb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ananas</a:t>
            </a:r>
            <a:endParaRPr lang="cs-CZ" sz="3200" dirty="0">
              <a:ln>
                <a:solidFill>
                  <a:srgbClr val="FF0000"/>
                </a:solidFill>
              </a:ln>
              <a:effectLst>
                <a:outerShdw blurRad="50800" dist="38100" algn="l" rotWithShape="0">
                  <a:schemeClr val="accent2">
                    <a:lumMod val="60000"/>
                    <a:lumOff val="40000"/>
                    <a:alpha val="40000"/>
                  </a:schemeClr>
                </a:outerShdw>
              </a:effectLst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3890601" y="4440768"/>
            <a:ext cx="1728192" cy="1077218"/>
          </a:xfrm>
          <a:prstGeom prst="rect">
            <a:avLst/>
          </a:prstGeom>
          <a:noFill/>
          <a:ln>
            <a:noFill/>
          </a:ln>
          <a:effectLst>
            <a:outerShdw blurRad="50800" dist="38100" dir="18900000" algn="bl" rotWithShape="0">
              <a:srgbClr val="92D050">
                <a:alpha val="40000"/>
              </a:srgb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hroznové víno</a:t>
            </a:r>
            <a:endParaRPr lang="cs-CZ" sz="3200" dirty="0">
              <a:ln>
                <a:solidFill>
                  <a:srgbClr val="FF0000"/>
                </a:solidFill>
              </a:ln>
              <a:effectLst>
                <a:outerShdw blurRad="50800" dist="38100" algn="l" rotWithShape="0">
                  <a:schemeClr val="accent2">
                    <a:lumMod val="60000"/>
                    <a:lumOff val="40000"/>
                    <a:alpha val="40000"/>
                  </a:schemeClr>
                </a:outerShdw>
              </a:effectLst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1376488" y="4392558"/>
            <a:ext cx="1728192" cy="584775"/>
          </a:xfrm>
          <a:prstGeom prst="rect">
            <a:avLst/>
          </a:prstGeom>
          <a:noFill/>
          <a:ln>
            <a:noFill/>
          </a:ln>
          <a:effectLst>
            <a:outerShdw blurRad="50800" dist="38100" dir="18900000" algn="bl" rotWithShape="0">
              <a:srgbClr val="92D050">
                <a:alpha val="40000"/>
              </a:srgb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cs-CZ" sz="3200" dirty="0"/>
              <a:t>jablko</a:t>
            </a:r>
          </a:p>
        </p:txBody>
      </p:sp>
      <p:sp>
        <p:nvSpPr>
          <p:cNvPr id="16" name="TextovéPole 15"/>
          <p:cNvSpPr txBox="1"/>
          <p:nvPr/>
        </p:nvSpPr>
        <p:spPr>
          <a:xfrm>
            <a:off x="6901874" y="3610805"/>
            <a:ext cx="1728192" cy="584775"/>
          </a:xfrm>
          <a:prstGeom prst="rect">
            <a:avLst/>
          </a:prstGeom>
          <a:noFill/>
          <a:ln>
            <a:noFill/>
          </a:ln>
          <a:effectLst>
            <a:outerShdw blurRad="50800" dist="38100" dir="18900000" algn="bl" rotWithShape="0">
              <a:srgbClr val="92D050">
                <a:alpha val="40000"/>
              </a:srgb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ostružina</a:t>
            </a:r>
            <a:endParaRPr lang="cs-CZ" sz="3200" dirty="0">
              <a:ln>
                <a:solidFill>
                  <a:srgbClr val="FF0000"/>
                </a:solidFill>
              </a:ln>
              <a:effectLst>
                <a:outerShdw blurRad="50800" dist="38100" algn="l" rotWithShape="0">
                  <a:schemeClr val="accent2">
                    <a:lumMod val="60000"/>
                    <a:lumOff val="40000"/>
                    <a:alpha val="40000"/>
                  </a:schemeClr>
                </a:outerShdw>
              </a:effectLst>
            </a:endParaRPr>
          </a:p>
        </p:txBody>
      </p:sp>
      <p:cxnSp>
        <p:nvCxnSpPr>
          <p:cNvPr id="22" name="Přímá spojnice se šipkou 21"/>
          <p:cNvCxnSpPr/>
          <p:nvPr/>
        </p:nvCxnSpPr>
        <p:spPr>
          <a:xfrm flipV="1">
            <a:off x="5450243" y="4886638"/>
            <a:ext cx="1009472" cy="206147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Přímá spojnice se šipkou 44"/>
          <p:cNvCxnSpPr/>
          <p:nvPr/>
        </p:nvCxnSpPr>
        <p:spPr>
          <a:xfrm flipV="1">
            <a:off x="2378433" y="2806548"/>
            <a:ext cx="726247" cy="163422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Přímá spojnice se šipkou 50"/>
          <p:cNvCxnSpPr/>
          <p:nvPr/>
        </p:nvCxnSpPr>
        <p:spPr>
          <a:xfrm flipH="1" flipV="1">
            <a:off x="6017556" y="2766846"/>
            <a:ext cx="884318" cy="843959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Obdélník 53"/>
          <p:cNvSpPr/>
          <p:nvPr/>
        </p:nvSpPr>
        <p:spPr>
          <a:xfrm>
            <a:off x="395536" y="1809315"/>
            <a:ext cx="8496944" cy="3916872"/>
          </a:xfrm>
          <a:prstGeom prst="rect">
            <a:avLst/>
          </a:prstGeom>
          <a:noFill/>
          <a:ln>
            <a:solidFill>
              <a:schemeClr val="tx1"/>
            </a:solidFill>
          </a:ln>
          <a:effectLst>
            <a:outerShdw blurRad="50800" dist="38100" dir="18900000" algn="bl" rotWithShape="0">
              <a:srgbClr val="92D05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74697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3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000"/>
                            </p:stCondLst>
                            <p:childTnLst>
                              <p:par>
                                <p:cTn id="65" presetID="16" presetClass="entr" presetSubtype="37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18" grpId="0"/>
      <p:bldP spid="4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5" grpId="0"/>
      <p:bldP spid="16" grpId="0"/>
      <p:bldP spid="5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6" name="Picture 8" descr="C:\Documents and Settings\Jana\Local Settings\Temporary Internet Files\Content.IE5\759QXFMJ\MC90021514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804608"/>
            <a:ext cx="3146079" cy="154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C:\Documents and Settings\Jana\Local Settings\Temporary Internet Files\Content.IE5\2UFHL2PN\MC90030151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4797152"/>
            <a:ext cx="1795882" cy="1349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C:\Documents and Settings\Jana\Local Settings\Temporary Internet Files\Content.IE5\N7GQERNQ\MC900281596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268760"/>
            <a:ext cx="1328536" cy="24555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1" name="Picture 13" descr="C:\Documents and Settings\Jana\Local Settings\Temporary Internet Files\Content.IE5\N7GQERNQ\MC900013344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980728"/>
            <a:ext cx="1296144" cy="21590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 descr="C:\Documents and Settings\Jana\Local Settings\Temporary Internet Files\Content.IE5\1U3CRUMB\MC900215177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4293096"/>
            <a:ext cx="3170222" cy="21501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3" name="Picture 15" descr="C:\Documents and Settings\Jana\Local Settings\Temporary Internet Files\Content.IE5\1U3CRUMB\MC900192373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3524800"/>
            <a:ext cx="2113110" cy="29184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3059832" y="2780928"/>
            <a:ext cx="28083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dirty="0" smtClean="0"/>
              <a:t>nábytek</a:t>
            </a:r>
            <a:endParaRPr lang="cs-CZ" sz="4800" dirty="0"/>
          </a:p>
        </p:txBody>
      </p:sp>
    </p:spTree>
    <p:extLst>
      <p:ext uri="{BB962C8B-B14F-4D97-AF65-F5344CB8AC3E}">
        <p14:creationId xmlns:p14="http://schemas.microsoft.com/office/powerpoint/2010/main" val="37703135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Documents and Settings\Jana\Local Settings\Temporary Internet Files\Content.IE5\2AKG5CVM\MC90021520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9631" y="1210991"/>
            <a:ext cx="4828325" cy="5616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>
            <a:off x="4479631" y="2967335"/>
            <a:ext cx="1847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cs-CZ" sz="5400" b="1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251520" y="262793"/>
            <a:ext cx="1512168" cy="461665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lumMod val="75000"/>
              </a:schemeClr>
            </a:solidFill>
          </a:ln>
          <a:effectLst>
            <a:outerShdw blurRad="50800" dist="38100" dir="18900000" algn="bl" rotWithShape="0">
              <a:schemeClr val="tx2">
                <a:lumMod val="40000"/>
                <a:lumOff val="60000"/>
                <a:alpha val="40000"/>
              </a:scheme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tričko</a:t>
            </a:r>
            <a:endParaRPr lang="cs-CZ" sz="2400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251520" y="872733"/>
            <a:ext cx="1512168" cy="461665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lumMod val="75000"/>
              </a:schemeClr>
            </a:solidFill>
          </a:ln>
          <a:effectLst>
            <a:outerShdw blurRad="50800" dist="38100" dir="18900000" algn="bl" rotWithShape="0">
              <a:schemeClr val="tx2">
                <a:lumMod val="40000"/>
                <a:lumOff val="60000"/>
                <a:alpha val="40000"/>
              </a:schemeClr>
            </a:outerShdw>
          </a:effectLst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400"/>
            </a:lvl1pPr>
          </a:lstStyle>
          <a:p>
            <a:r>
              <a:rPr lang="cs-CZ" dirty="0"/>
              <a:t>autíčko</a:t>
            </a:r>
          </a:p>
        </p:txBody>
      </p:sp>
      <p:sp>
        <p:nvSpPr>
          <p:cNvPr id="23" name="TextovéPole 22"/>
          <p:cNvSpPr txBox="1"/>
          <p:nvPr/>
        </p:nvSpPr>
        <p:spPr>
          <a:xfrm>
            <a:off x="5239373" y="846253"/>
            <a:ext cx="1512168" cy="461665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lumMod val="75000"/>
              </a:schemeClr>
            </a:solidFill>
          </a:ln>
          <a:effectLst>
            <a:outerShdw blurRad="50800" dist="38100" dir="18900000" algn="bl" rotWithShape="0">
              <a:schemeClr val="tx2">
                <a:lumMod val="40000"/>
                <a:lumOff val="60000"/>
                <a:alpha val="40000"/>
              </a:schemeClr>
            </a:outerShdw>
          </a:effectLst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400"/>
            </a:lvl1pPr>
          </a:lstStyle>
          <a:p>
            <a:r>
              <a:rPr lang="cs-CZ" dirty="0"/>
              <a:t>kostky</a:t>
            </a:r>
          </a:p>
        </p:txBody>
      </p:sp>
      <p:sp>
        <p:nvSpPr>
          <p:cNvPr id="24" name="TextovéPole 23"/>
          <p:cNvSpPr txBox="1"/>
          <p:nvPr/>
        </p:nvSpPr>
        <p:spPr>
          <a:xfrm>
            <a:off x="3581295" y="252674"/>
            <a:ext cx="1512168" cy="461665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lumMod val="75000"/>
              </a:schemeClr>
            </a:solidFill>
          </a:ln>
          <a:effectLst>
            <a:outerShdw blurRad="50800" dist="38100" dir="18900000" algn="bl" rotWithShape="0">
              <a:schemeClr val="tx2">
                <a:lumMod val="40000"/>
                <a:lumOff val="60000"/>
                <a:alpha val="40000"/>
              </a:schemeClr>
            </a:outerShdw>
          </a:effectLst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400"/>
            </a:lvl1pPr>
          </a:lstStyle>
          <a:p>
            <a:r>
              <a:rPr lang="cs-CZ" dirty="0"/>
              <a:t>panenka</a:t>
            </a:r>
          </a:p>
        </p:txBody>
      </p:sp>
      <p:sp>
        <p:nvSpPr>
          <p:cNvPr id="25" name="TextovéPole 24"/>
          <p:cNvSpPr txBox="1"/>
          <p:nvPr/>
        </p:nvSpPr>
        <p:spPr>
          <a:xfrm>
            <a:off x="6948264" y="240365"/>
            <a:ext cx="1512168" cy="461665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lumMod val="75000"/>
              </a:schemeClr>
            </a:solidFill>
          </a:ln>
          <a:effectLst>
            <a:outerShdw blurRad="50800" dist="38100" dir="18900000" algn="bl" rotWithShape="0">
              <a:schemeClr val="tx2">
                <a:lumMod val="40000"/>
                <a:lumOff val="60000"/>
                <a:alpha val="40000"/>
              </a:schemeClr>
            </a:outerShdw>
          </a:effectLst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400"/>
            </a:lvl1pPr>
          </a:lstStyle>
          <a:p>
            <a:r>
              <a:rPr lang="cs-CZ" dirty="0"/>
              <a:t>stavebnice</a:t>
            </a:r>
          </a:p>
        </p:txBody>
      </p:sp>
      <p:sp>
        <p:nvSpPr>
          <p:cNvPr id="27" name="TextovéPole 26"/>
          <p:cNvSpPr txBox="1"/>
          <p:nvPr/>
        </p:nvSpPr>
        <p:spPr>
          <a:xfrm>
            <a:off x="1916088" y="246010"/>
            <a:ext cx="1512168" cy="461665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lumMod val="75000"/>
              </a:schemeClr>
            </a:solidFill>
          </a:ln>
          <a:effectLst>
            <a:outerShdw blurRad="50800" dist="38100" dir="18900000" algn="bl" rotWithShape="0">
              <a:schemeClr val="tx2">
                <a:lumMod val="40000"/>
                <a:lumOff val="60000"/>
                <a:alpha val="40000"/>
              </a:scheme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kalhoty</a:t>
            </a:r>
            <a:endParaRPr lang="cs-CZ" sz="2400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5239373" y="256304"/>
            <a:ext cx="1512168" cy="461665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lumMod val="75000"/>
              </a:schemeClr>
            </a:solidFill>
          </a:ln>
          <a:effectLst>
            <a:outerShdw blurRad="50800" dist="38100" dir="18900000" algn="bl" rotWithShape="0">
              <a:schemeClr val="tx2">
                <a:lumMod val="40000"/>
                <a:lumOff val="60000"/>
                <a:alpha val="40000"/>
              </a:scheme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sukně</a:t>
            </a:r>
            <a:endParaRPr lang="cs-CZ" sz="2400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1916088" y="858596"/>
            <a:ext cx="1512168" cy="461665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lumMod val="75000"/>
              </a:schemeClr>
            </a:solidFill>
          </a:ln>
          <a:effectLst>
            <a:outerShdw blurRad="50800" dist="38100" dir="18900000" algn="bl" rotWithShape="0">
              <a:schemeClr val="tx2">
                <a:lumMod val="40000"/>
                <a:lumOff val="60000"/>
                <a:alpha val="40000"/>
              </a:scheme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čepice</a:t>
            </a:r>
            <a:endParaRPr lang="cs-CZ" sz="2400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3581295" y="858596"/>
            <a:ext cx="1512168" cy="461665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lumMod val="75000"/>
              </a:schemeClr>
            </a:solidFill>
          </a:ln>
          <a:effectLst>
            <a:outerShdw blurRad="50800" dist="38100" dir="18900000" algn="bl" rotWithShape="0">
              <a:schemeClr val="tx2">
                <a:lumMod val="40000"/>
                <a:lumOff val="60000"/>
                <a:alpha val="40000"/>
              </a:scheme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medvídek</a:t>
            </a:r>
            <a:endParaRPr lang="cs-CZ" sz="2400" dirty="0"/>
          </a:p>
        </p:txBody>
      </p:sp>
      <p:sp>
        <p:nvSpPr>
          <p:cNvPr id="31" name="TextovéPole 30"/>
          <p:cNvSpPr txBox="1"/>
          <p:nvPr/>
        </p:nvSpPr>
        <p:spPr>
          <a:xfrm>
            <a:off x="6948264" y="828032"/>
            <a:ext cx="1512168" cy="461665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lumMod val="75000"/>
              </a:schemeClr>
            </a:solidFill>
          </a:ln>
          <a:effectLst>
            <a:outerShdw blurRad="50800" dist="38100" dir="18900000" algn="bl" rotWithShape="0">
              <a:schemeClr val="tx2">
                <a:lumMod val="40000"/>
                <a:lumOff val="60000"/>
                <a:alpha val="40000"/>
              </a:scheme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svetr</a:t>
            </a:r>
            <a:endParaRPr lang="cs-CZ" sz="2400" dirty="0"/>
          </a:p>
        </p:txBody>
      </p:sp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28750"/>
            <a:ext cx="4752975" cy="5429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7" name="TextovéPole 36"/>
          <p:cNvSpPr txBox="1"/>
          <p:nvPr/>
        </p:nvSpPr>
        <p:spPr>
          <a:xfrm>
            <a:off x="5995457" y="3731143"/>
            <a:ext cx="1512168" cy="461665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lumMod val="75000"/>
              </a:schemeClr>
            </a:solidFill>
          </a:ln>
          <a:effectLst>
            <a:outerShdw blurRad="50800" dist="38100" dir="18900000" algn="bl" rotWithShape="0">
              <a:schemeClr val="tx2">
                <a:lumMod val="40000"/>
                <a:lumOff val="60000"/>
                <a:alpha val="40000"/>
              </a:schemeClr>
            </a:outerShdw>
          </a:effectLst>
        </p:spPr>
        <p:txBody>
          <a:bodyPr wrap="square" rtlCol="0">
            <a:spAutoFit/>
          </a:bodyPr>
          <a:lstStyle/>
          <a:p>
            <a:pPr algn="ctr"/>
            <a:endParaRPr lang="cs-CZ" sz="2400" dirty="0"/>
          </a:p>
        </p:txBody>
      </p:sp>
      <p:sp>
        <p:nvSpPr>
          <p:cNvPr id="38" name="TextovéPole 37"/>
          <p:cNvSpPr txBox="1"/>
          <p:nvPr/>
        </p:nvSpPr>
        <p:spPr>
          <a:xfrm>
            <a:off x="5239373" y="4437112"/>
            <a:ext cx="1512168" cy="461665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lumMod val="75000"/>
              </a:schemeClr>
            </a:solidFill>
          </a:ln>
          <a:effectLst>
            <a:outerShdw blurRad="50800" dist="38100" dir="18900000" algn="bl" rotWithShape="0">
              <a:schemeClr val="tx2">
                <a:lumMod val="40000"/>
                <a:lumOff val="60000"/>
                <a:alpha val="40000"/>
              </a:schemeClr>
            </a:outerShdw>
          </a:effectLst>
        </p:spPr>
        <p:txBody>
          <a:bodyPr wrap="square" rtlCol="0">
            <a:spAutoFit/>
          </a:bodyPr>
          <a:lstStyle/>
          <a:p>
            <a:pPr algn="ctr"/>
            <a:endParaRPr lang="cs-CZ" sz="2400" dirty="0"/>
          </a:p>
        </p:txBody>
      </p:sp>
      <p:sp>
        <p:nvSpPr>
          <p:cNvPr id="39" name="TextovéPole 38"/>
          <p:cNvSpPr txBox="1"/>
          <p:nvPr/>
        </p:nvSpPr>
        <p:spPr>
          <a:xfrm>
            <a:off x="7120705" y="4437112"/>
            <a:ext cx="1512168" cy="461665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lumMod val="75000"/>
              </a:schemeClr>
            </a:solidFill>
          </a:ln>
          <a:effectLst>
            <a:outerShdw blurRad="50800" dist="38100" dir="18900000" algn="bl" rotWithShape="0">
              <a:schemeClr val="tx2">
                <a:lumMod val="40000"/>
                <a:lumOff val="60000"/>
                <a:alpha val="40000"/>
              </a:schemeClr>
            </a:outerShdw>
          </a:effectLst>
        </p:spPr>
        <p:txBody>
          <a:bodyPr wrap="square" rtlCol="0">
            <a:spAutoFit/>
          </a:bodyPr>
          <a:lstStyle/>
          <a:p>
            <a:pPr algn="ctr"/>
            <a:endParaRPr lang="cs-CZ" sz="2400" dirty="0"/>
          </a:p>
        </p:txBody>
      </p:sp>
      <p:sp>
        <p:nvSpPr>
          <p:cNvPr id="41" name="TextovéPole 40"/>
          <p:cNvSpPr txBox="1"/>
          <p:nvPr/>
        </p:nvSpPr>
        <p:spPr>
          <a:xfrm>
            <a:off x="5239373" y="5157192"/>
            <a:ext cx="1512168" cy="461665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lumMod val="75000"/>
              </a:schemeClr>
            </a:solidFill>
          </a:ln>
          <a:effectLst>
            <a:outerShdw blurRad="50800" dist="38100" dir="18900000" algn="bl" rotWithShape="0">
              <a:schemeClr val="tx2">
                <a:lumMod val="40000"/>
                <a:lumOff val="60000"/>
                <a:alpha val="40000"/>
              </a:schemeClr>
            </a:outerShdw>
          </a:effectLst>
        </p:spPr>
        <p:txBody>
          <a:bodyPr wrap="square" rtlCol="0">
            <a:spAutoFit/>
          </a:bodyPr>
          <a:lstStyle/>
          <a:p>
            <a:pPr algn="ctr"/>
            <a:endParaRPr lang="cs-CZ" sz="2400" dirty="0"/>
          </a:p>
        </p:txBody>
      </p:sp>
      <p:sp>
        <p:nvSpPr>
          <p:cNvPr id="43" name="TextovéPole 42"/>
          <p:cNvSpPr txBox="1"/>
          <p:nvPr/>
        </p:nvSpPr>
        <p:spPr>
          <a:xfrm>
            <a:off x="7104072" y="5162348"/>
            <a:ext cx="1512168" cy="461665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lumMod val="75000"/>
              </a:schemeClr>
            </a:solidFill>
          </a:ln>
          <a:effectLst>
            <a:outerShdw blurRad="50800" dist="38100" dir="18900000" algn="bl" rotWithShape="0">
              <a:schemeClr val="tx2">
                <a:lumMod val="40000"/>
                <a:lumOff val="60000"/>
                <a:alpha val="40000"/>
              </a:schemeClr>
            </a:outerShdw>
          </a:effectLst>
        </p:spPr>
        <p:txBody>
          <a:bodyPr wrap="square" rtlCol="0">
            <a:spAutoFit/>
          </a:bodyPr>
          <a:lstStyle/>
          <a:p>
            <a:pPr algn="ctr"/>
            <a:endParaRPr lang="cs-CZ" sz="2400" dirty="0"/>
          </a:p>
        </p:txBody>
      </p:sp>
      <p:sp>
        <p:nvSpPr>
          <p:cNvPr id="44" name="TextovéPole 43"/>
          <p:cNvSpPr txBox="1"/>
          <p:nvPr/>
        </p:nvSpPr>
        <p:spPr>
          <a:xfrm>
            <a:off x="1547664" y="3681710"/>
            <a:ext cx="1512168" cy="461665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lumMod val="75000"/>
              </a:schemeClr>
            </a:solidFill>
          </a:ln>
          <a:effectLst>
            <a:outerShdw blurRad="50800" dist="38100" dir="18900000" algn="bl" rotWithShape="0">
              <a:schemeClr val="tx2">
                <a:lumMod val="40000"/>
                <a:lumOff val="60000"/>
                <a:alpha val="40000"/>
              </a:schemeClr>
            </a:outerShdw>
          </a:effectLst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400"/>
            </a:lvl1pPr>
          </a:lstStyle>
          <a:p>
            <a:endParaRPr lang="cs-CZ" dirty="0"/>
          </a:p>
        </p:txBody>
      </p:sp>
      <p:sp>
        <p:nvSpPr>
          <p:cNvPr id="45" name="TextovéPole 44"/>
          <p:cNvSpPr txBox="1"/>
          <p:nvPr/>
        </p:nvSpPr>
        <p:spPr>
          <a:xfrm>
            <a:off x="651320" y="4437111"/>
            <a:ext cx="1512168" cy="461665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lumMod val="75000"/>
              </a:schemeClr>
            </a:solidFill>
          </a:ln>
          <a:effectLst>
            <a:outerShdw blurRad="50800" dist="38100" dir="18900000" algn="bl" rotWithShape="0">
              <a:schemeClr val="tx2">
                <a:lumMod val="40000"/>
                <a:lumOff val="60000"/>
                <a:alpha val="40000"/>
              </a:schemeClr>
            </a:outerShdw>
          </a:effectLst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400"/>
            </a:lvl1pPr>
          </a:lstStyle>
          <a:p>
            <a:endParaRPr lang="cs-CZ" dirty="0"/>
          </a:p>
        </p:txBody>
      </p:sp>
      <p:sp>
        <p:nvSpPr>
          <p:cNvPr id="46" name="TextovéPole 45"/>
          <p:cNvSpPr txBox="1"/>
          <p:nvPr/>
        </p:nvSpPr>
        <p:spPr>
          <a:xfrm>
            <a:off x="2617313" y="4411111"/>
            <a:ext cx="1512168" cy="461665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lumMod val="75000"/>
              </a:schemeClr>
            </a:solidFill>
          </a:ln>
          <a:effectLst>
            <a:outerShdw blurRad="50800" dist="38100" dir="18900000" algn="bl" rotWithShape="0">
              <a:schemeClr val="tx2">
                <a:lumMod val="40000"/>
                <a:lumOff val="60000"/>
                <a:alpha val="40000"/>
              </a:schemeClr>
            </a:outerShdw>
          </a:effectLst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400"/>
            </a:lvl1pPr>
          </a:lstStyle>
          <a:p>
            <a:endParaRPr lang="cs-CZ" dirty="0"/>
          </a:p>
        </p:txBody>
      </p:sp>
      <p:sp>
        <p:nvSpPr>
          <p:cNvPr id="47" name="TextovéPole 46"/>
          <p:cNvSpPr txBox="1"/>
          <p:nvPr/>
        </p:nvSpPr>
        <p:spPr>
          <a:xfrm>
            <a:off x="652938" y="5201662"/>
            <a:ext cx="1512168" cy="461665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lumMod val="75000"/>
              </a:schemeClr>
            </a:solidFill>
          </a:ln>
          <a:effectLst>
            <a:outerShdw blurRad="50800" dist="38100" dir="18900000" algn="bl" rotWithShape="0">
              <a:schemeClr val="tx2">
                <a:lumMod val="40000"/>
                <a:lumOff val="60000"/>
                <a:alpha val="40000"/>
              </a:schemeClr>
            </a:outerShdw>
          </a:effectLst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400"/>
            </a:lvl1pPr>
          </a:lstStyle>
          <a:p>
            <a:endParaRPr lang="cs-CZ" dirty="0"/>
          </a:p>
        </p:txBody>
      </p:sp>
      <p:sp>
        <p:nvSpPr>
          <p:cNvPr id="48" name="TextovéPole 47"/>
          <p:cNvSpPr txBox="1"/>
          <p:nvPr/>
        </p:nvSpPr>
        <p:spPr>
          <a:xfrm>
            <a:off x="2617309" y="5201787"/>
            <a:ext cx="1512168" cy="461665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lumMod val="75000"/>
              </a:schemeClr>
            </a:solidFill>
          </a:ln>
          <a:effectLst>
            <a:outerShdw blurRad="50800" dist="38100" dir="18900000" algn="bl" rotWithShape="0">
              <a:schemeClr val="tx2">
                <a:lumMod val="40000"/>
                <a:lumOff val="60000"/>
                <a:alpha val="40000"/>
              </a:schemeClr>
            </a:outerShdw>
          </a:effectLst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400"/>
            </a:lvl1pPr>
          </a:lstStyle>
          <a:p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1346208" y="3076309"/>
            <a:ext cx="2080249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>
                <a:gd name="adj" fmla="val 6122135"/>
              </a:avLst>
            </a:prstTxWarp>
            <a:spAutoFit/>
          </a:bodyPr>
          <a:lstStyle/>
          <a:p>
            <a:pPr algn="ctr"/>
            <a:r>
              <a:rPr lang="cs-CZ" sz="36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hračky</a:t>
            </a:r>
            <a:endParaRPr lang="cs-CZ" sz="36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tx2">
                  <a:lumMod val="60000"/>
                  <a:lumOff val="4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49" name="Obdélník 48"/>
          <p:cNvSpPr/>
          <p:nvPr/>
        </p:nvSpPr>
        <p:spPr>
          <a:xfrm>
            <a:off x="5790350" y="3038645"/>
            <a:ext cx="2080249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>
                <a:gd name="adj" fmla="val 6122135"/>
              </a:avLst>
            </a:prstTxWarp>
            <a:spAutoFit/>
          </a:bodyPr>
          <a:lstStyle/>
          <a:p>
            <a:pPr algn="ctr"/>
            <a:r>
              <a:rPr lang="cs-CZ" sz="36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oblečení</a:t>
            </a:r>
            <a:endParaRPr lang="cs-CZ" sz="36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6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407404" y="1628800"/>
            <a:ext cx="6404956" cy="138499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Zařaď slova na kartičkách do správného domečku, ke správnému nadřazenému slovu. Pro kontrolu klikni na sněhuláka.</a:t>
            </a:r>
            <a:endParaRPr lang="cs-CZ" sz="2800" dirty="0"/>
          </a:p>
        </p:txBody>
      </p:sp>
      <p:pic>
        <p:nvPicPr>
          <p:cNvPr id="1027" name="Picture 3" descr="C:\Documents and Settings\Jana\Local Settings\Temporary Internet Files\Content.IE5\W5O0SL8F\MC900304877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7558" y="5236194"/>
            <a:ext cx="1830629" cy="1664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76629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Documents and Settings\Jana\Local Settings\Temporary Internet Files\Content.IE5\2AKG5CVM\MC90021520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9631" y="1210991"/>
            <a:ext cx="4828325" cy="5616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>
            <a:off x="4479631" y="2967335"/>
            <a:ext cx="1847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cs-CZ" sz="5400" b="1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251520" y="262793"/>
            <a:ext cx="1512168" cy="461665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lumMod val="75000"/>
              </a:schemeClr>
            </a:solidFill>
          </a:ln>
          <a:effectLst>
            <a:outerShdw blurRad="50800" dist="38100" dir="18900000" algn="bl" rotWithShape="0">
              <a:schemeClr val="tx2">
                <a:lumMod val="40000"/>
                <a:lumOff val="60000"/>
                <a:alpha val="40000"/>
              </a:scheme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tričko</a:t>
            </a:r>
            <a:endParaRPr lang="cs-CZ" sz="2400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251520" y="872733"/>
            <a:ext cx="1512168" cy="461665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lumMod val="75000"/>
              </a:schemeClr>
            </a:solidFill>
          </a:ln>
          <a:effectLst>
            <a:outerShdw blurRad="50800" dist="38100" dir="18900000" algn="bl" rotWithShape="0">
              <a:schemeClr val="tx2">
                <a:lumMod val="40000"/>
                <a:lumOff val="60000"/>
                <a:alpha val="40000"/>
              </a:schemeClr>
            </a:outerShdw>
          </a:effectLst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400"/>
            </a:lvl1pPr>
          </a:lstStyle>
          <a:p>
            <a:r>
              <a:rPr lang="cs-CZ" dirty="0"/>
              <a:t>autíčko</a:t>
            </a:r>
          </a:p>
        </p:txBody>
      </p:sp>
      <p:sp>
        <p:nvSpPr>
          <p:cNvPr id="23" name="TextovéPole 22"/>
          <p:cNvSpPr txBox="1"/>
          <p:nvPr/>
        </p:nvSpPr>
        <p:spPr>
          <a:xfrm>
            <a:off x="5239373" y="846253"/>
            <a:ext cx="1512168" cy="461665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lumMod val="75000"/>
              </a:schemeClr>
            </a:solidFill>
          </a:ln>
          <a:effectLst>
            <a:outerShdw blurRad="50800" dist="38100" dir="18900000" algn="bl" rotWithShape="0">
              <a:schemeClr val="tx2">
                <a:lumMod val="40000"/>
                <a:lumOff val="60000"/>
                <a:alpha val="40000"/>
              </a:schemeClr>
            </a:outerShdw>
          </a:effectLst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400"/>
            </a:lvl1pPr>
          </a:lstStyle>
          <a:p>
            <a:r>
              <a:rPr lang="cs-CZ" dirty="0"/>
              <a:t>kostky</a:t>
            </a:r>
          </a:p>
        </p:txBody>
      </p:sp>
      <p:sp>
        <p:nvSpPr>
          <p:cNvPr id="24" name="TextovéPole 23"/>
          <p:cNvSpPr txBox="1"/>
          <p:nvPr/>
        </p:nvSpPr>
        <p:spPr>
          <a:xfrm>
            <a:off x="3581295" y="252674"/>
            <a:ext cx="1512168" cy="461665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lumMod val="75000"/>
              </a:schemeClr>
            </a:solidFill>
          </a:ln>
          <a:effectLst>
            <a:outerShdw blurRad="50800" dist="38100" dir="18900000" algn="bl" rotWithShape="0">
              <a:schemeClr val="tx2">
                <a:lumMod val="40000"/>
                <a:lumOff val="60000"/>
                <a:alpha val="40000"/>
              </a:schemeClr>
            </a:outerShdw>
          </a:effectLst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400"/>
            </a:lvl1pPr>
          </a:lstStyle>
          <a:p>
            <a:r>
              <a:rPr lang="cs-CZ" dirty="0"/>
              <a:t>panenka</a:t>
            </a:r>
          </a:p>
        </p:txBody>
      </p:sp>
      <p:sp>
        <p:nvSpPr>
          <p:cNvPr id="25" name="TextovéPole 24"/>
          <p:cNvSpPr txBox="1"/>
          <p:nvPr/>
        </p:nvSpPr>
        <p:spPr>
          <a:xfrm>
            <a:off x="6948264" y="240365"/>
            <a:ext cx="1512168" cy="461665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lumMod val="75000"/>
              </a:schemeClr>
            </a:solidFill>
          </a:ln>
          <a:effectLst>
            <a:outerShdw blurRad="50800" dist="38100" dir="18900000" algn="bl" rotWithShape="0">
              <a:schemeClr val="tx2">
                <a:lumMod val="40000"/>
                <a:lumOff val="60000"/>
                <a:alpha val="40000"/>
              </a:schemeClr>
            </a:outerShdw>
          </a:effectLst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400"/>
            </a:lvl1pPr>
          </a:lstStyle>
          <a:p>
            <a:r>
              <a:rPr lang="cs-CZ" dirty="0"/>
              <a:t>stavebnice</a:t>
            </a:r>
          </a:p>
        </p:txBody>
      </p:sp>
      <p:sp>
        <p:nvSpPr>
          <p:cNvPr id="27" name="TextovéPole 26"/>
          <p:cNvSpPr txBox="1"/>
          <p:nvPr/>
        </p:nvSpPr>
        <p:spPr>
          <a:xfrm>
            <a:off x="1916088" y="246010"/>
            <a:ext cx="1512168" cy="461665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lumMod val="75000"/>
              </a:schemeClr>
            </a:solidFill>
          </a:ln>
          <a:effectLst>
            <a:outerShdw blurRad="50800" dist="38100" dir="18900000" algn="bl" rotWithShape="0">
              <a:schemeClr val="tx2">
                <a:lumMod val="40000"/>
                <a:lumOff val="60000"/>
                <a:alpha val="40000"/>
              </a:scheme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kalhoty</a:t>
            </a:r>
            <a:endParaRPr lang="cs-CZ" sz="2400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5239373" y="256304"/>
            <a:ext cx="1512168" cy="461665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lumMod val="75000"/>
              </a:schemeClr>
            </a:solidFill>
          </a:ln>
          <a:effectLst>
            <a:outerShdw blurRad="50800" dist="38100" dir="18900000" algn="bl" rotWithShape="0">
              <a:schemeClr val="tx2">
                <a:lumMod val="40000"/>
                <a:lumOff val="60000"/>
                <a:alpha val="40000"/>
              </a:scheme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sukně</a:t>
            </a:r>
            <a:endParaRPr lang="cs-CZ" sz="2400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1916088" y="858596"/>
            <a:ext cx="1512168" cy="461665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lumMod val="75000"/>
              </a:schemeClr>
            </a:solidFill>
          </a:ln>
          <a:effectLst>
            <a:outerShdw blurRad="50800" dist="38100" dir="18900000" algn="bl" rotWithShape="0">
              <a:schemeClr val="tx2">
                <a:lumMod val="40000"/>
                <a:lumOff val="60000"/>
                <a:alpha val="40000"/>
              </a:scheme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čepice</a:t>
            </a:r>
            <a:endParaRPr lang="cs-CZ" sz="2400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3581295" y="858596"/>
            <a:ext cx="1512168" cy="461665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lumMod val="75000"/>
              </a:schemeClr>
            </a:solidFill>
          </a:ln>
          <a:effectLst>
            <a:outerShdw blurRad="50800" dist="38100" dir="18900000" algn="bl" rotWithShape="0">
              <a:schemeClr val="tx2">
                <a:lumMod val="40000"/>
                <a:lumOff val="60000"/>
                <a:alpha val="40000"/>
              </a:scheme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medvídek</a:t>
            </a:r>
            <a:endParaRPr lang="cs-CZ" sz="2400" dirty="0"/>
          </a:p>
        </p:txBody>
      </p:sp>
      <p:sp>
        <p:nvSpPr>
          <p:cNvPr id="31" name="TextovéPole 30"/>
          <p:cNvSpPr txBox="1"/>
          <p:nvPr/>
        </p:nvSpPr>
        <p:spPr>
          <a:xfrm>
            <a:off x="6948264" y="828032"/>
            <a:ext cx="1512168" cy="461665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lumMod val="75000"/>
              </a:schemeClr>
            </a:solidFill>
          </a:ln>
          <a:effectLst>
            <a:outerShdw blurRad="50800" dist="38100" dir="18900000" algn="bl" rotWithShape="0">
              <a:schemeClr val="tx2">
                <a:lumMod val="40000"/>
                <a:lumOff val="60000"/>
                <a:alpha val="40000"/>
              </a:scheme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svetr</a:t>
            </a:r>
            <a:endParaRPr lang="cs-CZ" sz="2400" dirty="0"/>
          </a:p>
        </p:txBody>
      </p:sp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28750"/>
            <a:ext cx="4752975" cy="5429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7" name="TextovéPole 36"/>
          <p:cNvSpPr txBox="1"/>
          <p:nvPr/>
        </p:nvSpPr>
        <p:spPr>
          <a:xfrm>
            <a:off x="5995457" y="3731143"/>
            <a:ext cx="1512168" cy="461665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lumMod val="75000"/>
              </a:schemeClr>
            </a:solidFill>
          </a:ln>
          <a:effectLst>
            <a:outerShdw blurRad="50800" dist="38100" dir="18900000" algn="bl" rotWithShape="0">
              <a:schemeClr val="tx2">
                <a:lumMod val="40000"/>
                <a:lumOff val="60000"/>
                <a:alpha val="40000"/>
              </a:schemeClr>
            </a:outerShdw>
          </a:effectLst>
        </p:spPr>
        <p:txBody>
          <a:bodyPr wrap="square" rtlCol="0">
            <a:spAutoFit/>
          </a:bodyPr>
          <a:lstStyle/>
          <a:p>
            <a:pPr algn="ctr"/>
            <a:endParaRPr lang="cs-CZ" sz="2400" dirty="0"/>
          </a:p>
        </p:txBody>
      </p:sp>
      <p:sp>
        <p:nvSpPr>
          <p:cNvPr id="38" name="TextovéPole 37"/>
          <p:cNvSpPr txBox="1"/>
          <p:nvPr/>
        </p:nvSpPr>
        <p:spPr>
          <a:xfrm>
            <a:off x="5239373" y="4437112"/>
            <a:ext cx="1512168" cy="461665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lumMod val="75000"/>
              </a:schemeClr>
            </a:solidFill>
          </a:ln>
          <a:effectLst>
            <a:outerShdw blurRad="50800" dist="38100" dir="18900000" algn="bl" rotWithShape="0">
              <a:schemeClr val="tx2">
                <a:lumMod val="40000"/>
                <a:lumOff val="60000"/>
                <a:alpha val="40000"/>
              </a:schemeClr>
            </a:outerShdw>
          </a:effectLst>
        </p:spPr>
        <p:txBody>
          <a:bodyPr wrap="square" rtlCol="0">
            <a:spAutoFit/>
          </a:bodyPr>
          <a:lstStyle/>
          <a:p>
            <a:pPr algn="ctr"/>
            <a:endParaRPr lang="cs-CZ" sz="2400" dirty="0"/>
          </a:p>
        </p:txBody>
      </p:sp>
      <p:sp>
        <p:nvSpPr>
          <p:cNvPr id="39" name="TextovéPole 38"/>
          <p:cNvSpPr txBox="1"/>
          <p:nvPr/>
        </p:nvSpPr>
        <p:spPr>
          <a:xfrm>
            <a:off x="7120705" y="4437112"/>
            <a:ext cx="1512168" cy="461665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lumMod val="75000"/>
              </a:schemeClr>
            </a:solidFill>
          </a:ln>
          <a:effectLst>
            <a:outerShdw blurRad="50800" dist="38100" dir="18900000" algn="bl" rotWithShape="0">
              <a:schemeClr val="tx2">
                <a:lumMod val="40000"/>
                <a:lumOff val="60000"/>
                <a:alpha val="40000"/>
              </a:schemeClr>
            </a:outerShdw>
          </a:effectLst>
        </p:spPr>
        <p:txBody>
          <a:bodyPr wrap="square" rtlCol="0">
            <a:spAutoFit/>
          </a:bodyPr>
          <a:lstStyle/>
          <a:p>
            <a:pPr algn="ctr"/>
            <a:endParaRPr lang="cs-CZ" sz="2400" dirty="0"/>
          </a:p>
        </p:txBody>
      </p:sp>
      <p:sp>
        <p:nvSpPr>
          <p:cNvPr id="41" name="TextovéPole 40"/>
          <p:cNvSpPr txBox="1"/>
          <p:nvPr/>
        </p:nvSpPr>
        <p:spPr>
          <a:xfrm>
            <a:off x="5239373" y="5157192"/>
            <a:ext cx="1512168" cy="461665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lumMod val="75000"/>
              </a:schemeClr>
            </a:solidFill>
          </a:ln>
          <a:effectLst>
            <a:outerShdw blurRad="50800" dist="38100" dir="18900000" algn="bl" rotWithShape="0">
              <a:schemeClr val="tx2">
                <a:lumMod val="40000"/>
                <a:lumOff val="60000"/>
                <a:alpha val="40000"/>
              </a:schemeClr>
            </a:outerShdw>
          </a:effectLst>
        </p:spPr>
        <p:txBody>
          <a:bodyPr wrap="square" rtlCol="0">
            <a:spAutoFit/>
          </a:bodyPr>
          <a:lstStyle/>
          <a:p>
            <a:pPr algn="ctr"/>
            <a:endParaRPr lang="cs-CZ" sz="2400" dirty="0"/>
          </a:p>
        </p:txBody>
      </p:sp>
      <p:sp>
        <p:nvSpPr>
          <p:cNvPr id="43" name="TextovéPole 42"/>
          <p:cNvSpPr txBox="1"/>
          <p:nvPr/>
        </p:nvSpPr>
        <p:spPr>
          <a:xfrm>
            <a:off x="7104072" y="5162348"/>
            <a:ext cx="1512168" cy="461665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lumMod val="75000"/>
              </a:schemeClr>
            </a:solidFill>
          </a:ln>
          <a:effectLst>
            <a:outerShdw blurRad="50800" dist="38100" dir="18900000" algn="bl" rotWithShape="0">
              <a:schemeClr val="tx2">
                <a:lumMod val="40000"/>
                <a:lumOff val="60000"/>
                <a:alpha val="40000"/>
              </a:schemeClr>
            </a:outerShdw>
          </a:effectLst>
        </p:spPr>
        <p:txBody>
          <a:bodyPr wrap="square" rtlCol="0">
            <a:spAutoFit/>
          </a:bodyPr>
          <a:lstStyle/>
          <a:p>
            <a:pPr algn="ctr"/>
            <a:endParaRPr lang="cs-CZ" sz="2400" dirty="0"/>
          </a:p>
        </p:txBody>
      </p:sp>
      <p:sp>
        <p:nvSpPr>
          <p:cNvPr id="44" name="TextovéPole 43"/>
          <p:cNvSpPr txBox="1"/>
          <p:nvPr/>
        </p:nvSpPr>
        <p:spPr>
          <a:xfrm>
            <a:off x="1547664" y="3681710"/>
            <a:ext cx="1512168" cy="461665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lumMod val="75000"/>
              </a:schemeClr>
            </a:solidFill>
          </a:ln>
          <a:effectLst>
            <a:outerShdw blurRad="50800" dist="38100" dir="18900000" algn="bl" rotWithShape="0">
              <a:schemeClr val="tx2">
                <a:lumMod val="40000"/>
                <a:lumOff val="60000"/>
                <a:alpha val="40000"/>
              </a:schemeClr>
            </a:outerShdw>
          </a:effectLst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400"/>
            </a:lvl1pPr>
          </a:lstStyle>
          <a:p>
            <a:endParaRPr lang="cs-CZ" dirty="0"/>
          </a:p>
        </p:txBody>
      </p:sp>
      <p:sp>
        <p:nvSpPr>
          <p:cNvPr id="45" name="TextovéPole 44"/>
          <p:cNvSpPr txBox="1"/>
          <p:nvPr/>
        </p:nvSpPr>
        <p:spPr>
          <a:xfrm>
            <a:off x="651320" y="4437111"/>
            <a:ext cx="1512168" cy="461665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lumMod val="75000"/>
              </a:schemeClr>
            </a:solidFill>
          </a:ln>
          <a:effectLst>
            <a:outerShdw blurRad="50800" dist="38100" dir="18900000" algn="bl" rotWithShape="0">
              <a:schemeClr val="tx2">
                <a:lumMod val="40000"/>
                <a:lumOff val="60000"/>
                <a:alpha val="40000"/>
              </a:schemeClr>
            </a:outerShdw>
          </a:effectLst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400"/>
            </a:lvl1pPr>
          </a:lstStyle>
          <a:p>
            <a:endParaRPr lang="cs-CZ" dirty="0"/>
          </a:p>
        </p:txBody>
      </p:sp>
      <p:sp>
        <p:nvSpPr>
          <p:cNvPr id="46" name="TextovéPole 45"/>
          <p:cNvSpPr txBox="1"/>
          <p:nvPr/>
        </p:nvSpPr>
        <p:spPr>
          <a:xfrm>
            <a:off x="2617313" y="4411111"/>
            <a:ext cx="1512168" cy="461665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lumMod val="75000"/>
              </a:schemeClr>
            </a:solidFill>
          </a:ln>
          <a:effectLst>
            <a:outerShdw blurRad="50800" dist="38100" dir="18900000" algn="bl" rotWithShape="0">
              <a:schemeClr val="tx2">
                <a:lumMod val="40000"/>
                <a:lumOff val="60000"/>
                <a:alpha val="40000"/>
              </a:schemeClr>
            </a:outerShdw>
          </a:effectLst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400"/>
            </a:lvl1pPr>
          </a:lstStyle>
          <a:p>
            <a:endParaRPr lang="cs-CZ" dirty="0"/>
          </a:p>
        </p:txBody>
      </p:sp>
      <p:sp>
        <p:nvSpPr>
          <p:cNvPr id="47" name="TextovéPole 46"/>
          <p:cNvSpPr txBox="1"/>
          <p:nvPr/>
        </p:nvSpPr>
        <p:spPr>
          <a:xfrm>
            <a:off x="652938" y="5201662"/>
            <a:ext cx="1512168" cy="461665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lumMod val="75000"/>
              </a:schemeClr>
            </a:solidFill>
          </a:ln>
          <a:effectLst>
            <a:outerShdw blurRad="50800" dist="38100" dir="18900000" algn="bl" rotWithShape="0">
              <a:schemeClr val="tx2">
                <a:lumMod val="40000"/>
                <a:lumOff val="60000"/>
                <a:alpha val="40000"/>
              </a:schemeClr>
            </a:outerShdw>
          </a:effectLst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400"/>
            </a:lvl1pPr>
          </a:lstStyle>
          <a:p>
            <a:endParaRPr lang="cs-CZ" dirty="0"/>
          </a:p>
        </p:txBody>
      </p:sp>
      <p:sp>
        <p:nvSpPr>
          <p:cNvPr id="48" name="TextovéPole 47"/>
          <p:cNvSpPr txBox="1"/>
          <p:nvPr/>
        </p:nvSpPr>
        <p:spPr>
          <a:xfrm>
            <a:off x="2617309" y="5201787"/>
            <a:ext cx="1512168" cy="461665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lumMod val="75000"/>
              </a:schemeClr>
            </a:solidFill>
          </a:ln>
          <a:effectLst>
            <a:outerShdw blurRad="50800" dist="38100" dir="18900000" algn="bl" rotWithShape="0">
              <a:schemeClr val="tx2">
                <a:lumMod val="40000"/>
                <a:lumOff val="60000"/>
                <a:alpha val="40000"/>
              </a:schemeClr>
            </a:outerShdw>
          </a:effectLst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400"/>
            </a:lvl1pPr>
          </a:lstStyle>
          <a:p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1346208" y="3076309"/>
            <a:ext cx="2080249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>
                <a:gd name="adj" fmla="val 6122135"/>
              </a:avLst>
            </a:prstTxWarp>
            <a:spAutoFit/>
          </a:bodyPr>
          <a:lstStyle/>
          <a:p>
            <a:pPr algn="ctr"/>
            <a:r>
              <a:rPr lang="cs-CZ" sz="36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hračky</a:t>
            </a:r>
            <a:endParaRPr lang="cs-CZ" sz="36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tx2">
                  <a:lumMod val="60000"/>
                  <a:lumOff val="4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49" name="Obdélník 48"/>
          <p:cNvSpPr/>
          <p:nvPr/>
        </p:nvSpPr>
        <p:spPr>
          <a:xfrm>
            <a:off x="5790350" y="3038645"/>
            <a:ext cx="2080249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>
                <a:gd name="adj" fmla="val 6122135"/>
              </a:avLst>
            </a:prstTxWarp>
            <a:spAutoFit/>
          </a:bodyPr>
          <a:lstStyle/>
          <a:p>
            <a:pPr algn="ctr"/>
            <a:r>
              <a:rPr lang="cs-CZ" sz="36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oblečení</a:t>
            </a:r>
            <a:endParaRPr lang="cs-CZ" sz="36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6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32" name="Picture 3" descr="C:\Documents and Settings\Jana\Local Settings\Temporary Internet Files\Content.IE5\W5O0SL8F\MC900304877[1].wmf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7558" y="5236194"/>
            <a:ext cx="1830629" cy="1664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67437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Documents and Settings\Jana\Local Settings\Temporary Internet Files\Content.IE5\2AKG5CVM\MC90021520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9631" y="1210991"/>
            <a:ext cx="4828325" cy="5616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>
            <a:off x="4479631" y="2967335"/>
            <a:ext cx="1847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cs-CZ" sz="5400" b="1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effectLst/>
            </a:endParaRPr>
          </a:p>
        </p:txBody>
      </p:sp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28750"/>
            <a:ext cx="4752975" cy="5429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" name="Obdélník 16"/>
          <p:cNvSpPr/>
          <p:nvPr/>
        </p:nvSpPr>
        <p:spPr>
          <a:xfrm>
            <a:off x="1278685" y="3045991"/>
            <a:ext cx="2080249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>
                <a:gd name="adj" fmla="val 6122135"/>
              </a:avLst>
            </a:prstTxWarp>
            <a:spAutoFit/>
          </a:bodyPr>
          <a:lstStyle/>
          <a:p>
            <a:pPr algn="ctr"/>
            <a:r>
              <a:rPr lang="cs-CZ" sz="36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hračky</a:t>
            </a:r>
            <a:endParaRPr lang="cs-CZ" sz="36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tx2">
                  <a:lumMod val="60000"/>
                  <a:lumOff val="4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5790350" y="3018981"/>
            <a:ext cx="2080249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>
                <a:gd name="adj" fmla="val 6122135"/>
              </a:avLst>
            </a:prstTxWarp>
            <a:spAutoFit/>
          </a:bodyPr>
          <a:lstStyle/>
          <a:p>
            <a:pPr algn="ctr"/>
            <a:r>
              <a:rPr lang="cs-CZ" sz="36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oblečení</a:t>
            </a:r>
            <a:endParaRPr lang="cs-CZ" sz="36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6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251520" y="262793"/>
            <a:ext cx="1512168" cy="461665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lumMod val="75000"/>
              </a:schemeClr>
            </a:solidFill>
          </a:ln>
          <a:effectLst>
            <a:outerShdw blurRad="50800" dist="38100" dir="18900000" algn="bl" rotWithShape="0">
              <a:schemeClr val="tx2">
                <a:lumMod val="40000"/>
                <a:lumOff val="60000"/>
                <a:alpha val="40000"/>
              </a:scheme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tričko</a:t>
            </a:r>
            <a:endParaRPr lang="cs-CZ" sz="2400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1916088" y="246010"/>
            <a:ext cx="1512168" cy="461665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lumMod val="75000"/>
              </a:schemeClr>
            </a:solidFill>
          </a:ln>
          <a:effectLst>
            <a:outerShdw blurRad="50800" dist="38100" dir="18900000" algn="bl" rotWithShape="0">
              <a:schemeClr val="tx2">
                <a:lumMod val="40000"/>
                <a:lumOff val="60000"/>
                <a:alpha val="40000"/>
              </a:scheme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kalhoty</a:t>
            </a:r>
            <a:endParaRPr lang="cs-CZ" sz="2400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3581295" y="252674"/>
            <a:ext cx="1512168" cy="461665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lumMod val="75000"/>
              </a:schemeClr>
            </a:solidFill>
          </a:ln>
          <a:effectLst>
            <a:outerShdw blurRad="50800" dist="38100" dir="18900000" algn="bl" rotWithShape="0">
              <a:schemeClr val="tx2">
                <a:lumMod val="40000"/>
                <a:lumOff val="60000"/>
                <a:alpha val="40000"/>
              </a:schemeClr>
            </a:outerShdw>
          </a:effectLst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400"/>
            </a:lvl1pPr>
          </a:lstStyle>
          <a:p>
            <a:r>
              <a:rPr lang="cs-CZ" dirty="0"/>
              <a:t>panenka</a:t>
            </a:r>
          </a:p>
        </p:txBody>
      </p:sp>
      <p:sp>
        <p:nvSpPr>
          <p:cNvPr id="28" name="TextovéPole 27"/>
          <p:cNvSpPr txBox="1"/>
          <p:nvPr/>
        </p:nvSpPr>
        <p:spPr>
          <a:xfrm>
            <a:off x="5239373" y="256304"/>
            <a:ext cx="1512168" cy="461665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lumMod val="75000"/>
              </a:schemeClr>
            </a:solidFill>
          </a:ln>
          <a:effectLst>
            <a:outerShdw blurRad="50800" dist="38100" dir="18900000" algn="bl" rotWithShape="0">
              <a:schemeClr val="tx2">
                <a:lumMod val="40000"/>
                <a:lumOff val="60000"/>
                <a:alpha val="40000"/>
              </a:scheme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sukně</a:t>
            </a:r>
            <a:endParaRPr lang="cs-CZ" sz="2400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6948264" y="240365"/>
            <a:ext cx="1512168" cy="461665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lumMod val="75000"/>
              </a:schemeClr>
            </a:solidFill>
          </a:ln>
          <a:effectLst>
            <a:outerShdw blurRad="50800" dist="38100" dir="18900000" algn="bl" rotWithShape="0">
              <a:schemeClr val="tx2">
                <a:lumMod val="40000"/>
                <a:lumOff val="60000"/>
                <a:alpha val="40000"/>
              </a:schemeClr>
            </a:outerShdw>
          </a:effectLst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400"/>
            </a:lvl1pPr>
          </a:lstStyle>
          <a:p>
            <a:r>
              <a:rPr lang="cs-CZ" dirty="0"/>
              <a:t>stavebnice</a:t>
            </a:r>
          </a:p>
        </p:txBody>
      </p:sp>
      <p:sp>
        <p:nvSpPr>
          <p:cNvPr id="22" name="TextovéPole 21"/>
          <p:cNvSpPr txBox="1"/>
          <p:nvPr/>
        </p:nvSpPr>
        <p:spPr>
          <a:xfrm>
            <a:off x="251520" y="872733"/>
            <a:ext cx="1512168" cy="461665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lumMod val="75000"/>
              </a:schemeClr>
            </a:solidFill>
          </a:ln>
          <a:effectLst>
            <a:outerShdw blurRad="50800" dist="38100" dir="18900000" algn="bl" rotWithShape="0">
              <a:schemeClr val="tx2">
                <a:lumMod val="40000"/>
                <a:lumOff val="60000"/>
                <a:alpha val="40000"/>
              </a:schemeClr>
            </a:outerShdw>
          </a:effectLst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400"/>
            </a:lvl1pPr>
          </a:lstStyle>
          <a:p>
            <a:r>
              <a:rPr lang="cs-CZ" dirty="0"/>
              <a:t>autíčko</a:t>
            </a:r>
          </a:p>
        </p:txBody>
      </p:sp>
      <p:sp>
        <p:nvSpPr>
          <p:cNvPr id="29" name="TextovéPole 28"/>
          <p:cNvSpPr txBox="1"/>
          <p:nvPr/>
        </p:nvSpPr>
        <p:spPr>
          <a:xfrm>
            <a:off x="1916088" y="858596"/>
            <a:ext cx="1512168" cy="461665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lumMod val="75000"/>
              </a:schemeClr>
            </a:solidFill>
          </a:ln>
          <a:effectLst>
            <a:outerShdw blurRad="50800" dist="38100" dir="18900000" algn="bl" rotWithShape="0">
              <a:schemeClr val="tx2">
                <a:lumMod val="40000"/>
                <a:lumOff val="60000"/>
                <a:alpha val="40000"/>
              </a:scheme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čepice</a:t>
            </a:r>
            <a:endParaRPr lang="cs-CZ" sz="2400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3581295" y="858596"/>
            <a:ext cx="1512168" cy="461665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lumMod val="75000"/>
              </a:schemeClr>
            </a:solidFill>
          </a:ln>
          <a:effectLst>
            <a:outerShdw blurRad="50800" dist="38100" dir="18900000" algn="bl" rotWithShape="0">
              <a:schemeClr val="tx2">
                <a:lumMod val="40000"/>
                <a:lumOff val="60000"/>
                <a:alpha val="40000"/>
              </a:scheme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medvídek</a:t>
            </a:r>
            <a:endParaRPr lang="cs-CZ" sz="2400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5239373" y="846253"/>
            <a:ext cx="1512168" cy="461665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lumMod val="75000"/>
              </a:schemeClr>
            </a:solidFill>
          </a:ln>
          <a:effectLst>
            <a:outerShdw blurRad="50800" dist="38100" dir="18900000" algn="bl" rotWithShape="0">
              <a:schemeClr val="tx2">
                <a:lumMod val="40000"/>
                <a:lumOff val="60000"/>
                <a:alpha val="40000"/>
              </a:schemeClr>
            </a:outerShdw>
          </a:effectLst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400"/>
            </a:lvl1pPr>
          </a:lstStyle>
          <a:p>
            <a:r>
              <a:rPr lang="cs-CZ" dirty="0"/>
              <a:t>kostky</a:t>
            </a:r>
          </a:p>
        </p:txBody>
      </p:sp>
      <p:sp>
        <p:nvSpPr>
          <p:cNvPr id="31" name="TextovéPole 30"/>
          <p:cNvSpPr txBox="1"/>
          <p:nvPr/>
        </p:nvSpPr>
        <p:spPr>
          <a:xfrm>
            <a:off x="6948264" y="828032"/>
            <a:ext cx="1512168" cy="461665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lumMod val="75000"/>
              </a:schemeClr>
            </a:solidFill>
          </a:ln>
          <a:effectLst>
            <a:outerShdw blurRad="50800" dist="38100" dir="18900000" algn="bl" rotWithShape="0">
              <a:schemeClr val="tx2">
                <a:lumMod val="40000"/>
                <a:lumOff val="60000"/>
                <a:alpha val="40000"/>
              </a:scheme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svetr</a:t>
            </a:r>
            <a:endParaRPr lang="cs-CZ" sz="2400" dirty="0"/>
          </a:p>
        </p:txBody>
      </p:sp>
      <p:pic>
        <p:nvPicPr>
          <p:cNvPr id="20" name="Picture 3" descr="C:\Documents and Settings\Jana\Local Settings\Temporary Internet Files\Content.IE5\W5O0SL8F\MC900304877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7558" y="5236194"/>
            <a:ext cx="1830629" cy="1664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714636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7.40741E-7 L 0.63403 0.4805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701" y="2402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3.7474E-6 L 0.37326 0.57714 " pathEditMode="relative" rAng="0" ptsTypes="AA">
                                      <p:cBhvr>
                                        <p:cTn id="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663" y="288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3.7474E-6 L -0.21267 0.4513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642" y="2255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7674 -0.00138 L 0.19878 0.57576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767" y="288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1.48148E-6 L -0.43697 0.56805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858" y="2840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0"/>
                            </p:stCondLst>
                            <p:childTnLst>
                              <p:par>
                                <p:cTn id="20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2.0148E-6 L 0.25608 0.6012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795" y="3004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000"/>
                            </p:stCondLst>
                            <p:childTnLst>
                              <p:par>
                                <p:cTn id="23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3.90238E-6 L 0.38107 0.59287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045" y="296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4000"/>
                            </p:stCondLst>
                            <p:childTnLst>
                              <p:par>
                                <p:cTn id="26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2.22222E-6 L -0.33073 0.4831 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545" y="241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6000"/>
                            </p:stCondLst>
                            <p:childTnLst>
                              <p:par>
                                <p:cTn id="29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5313 0.00717 L -0.51789 0.59472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247" y="293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8000"/>
                            </p:stCondLst>
                            <p:childTnLst>
                              <p:par>
                                <p:cTn id="32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1.85185E-6 L 0.02761 0.59768 " pathEditMode="relative" rAng="0" ptsTypes="AA">
                                      <p:cBhvr>
                                        <p:cTn id="3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72" y="2988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7" grpId="0" animBg="1"/>
      <p:bldP spid="24" grpId="0" animBg="1"/>
      <p:bldP spid="28" grpId="0" animBg="1"/>
      <p:bldP spid="25" grpId="0" animBg="1"/>
      <p:bldP spid="22" grpId="0" animBg="1"/>
      <p:bldP spid="29" grpId="0" animBg="1"/>
      <p:bldP spid="30" grpId="0" animBg="1"/>
      <p:bldP spid="23" grpId="0" animBg="1"/>
      <p:bldP spid="3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C:\Documents and Settings\Jana\Local Settings\Temporary Internet Files\Content.IE5\O2ZUYJPN\MC900432652[1].png"/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968" y="620688"/>
            <a:ext cx="4655899" cy="6436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Documents and Settings\Jana\Local Settings\Temporary Internet Files\Content.IE5\O2ZUYJPN\MC900441398[1].wmf"/>
          <p:cNvPicPr>
            <a:picLocks noChangeAspect="1" noChangeArrowheads="1"/>
          </p:cNvPicPr>
          <p:nvPr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403" y="1894520"/>
            <a:ext cx="4153553" cy="3888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174875" y="903111"/>
            <a:ext cx="167987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 smtClean="0"/>
              <a:t>Barvy</a:t>
            </a:r>
            <a:endParaRPr lang="cs-CZ" sz="40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6527837" y="877599"/>
            <a:ext cx="167987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 smtClean="0"/>
              <a:t>Zvířata</a:t>
            </a:r>
            <a:endParaRPr lang="cs-CZ" sz="40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611560" y="83961"/>
            <a:ext cx="7992888" cy="58477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Piš fixem slova podřazená k těmto slovům.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1332580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971600" y="1268760"/>
            <a:ext cx="7704856" cy="2376264"/>
          </a:xfrm>
        </p:spPr>
        <p:txBody>
          <a:bodyPr>
            <a:normAutofit/>
          </a:bodyPr>
          <a:lstStyle/>
          <a:p>
            <a:pPr algn="l"/>
            <a:r>
              <a:rPr lang="cs-CZ" sz="2700" dirty="0" smtClean="0"/>
              <a:t>Obrázky jsou z webové galerie: </a:t>
            </a:r>
            <a:r>
              <a:rPr lang="cs-CZ" sz="2700" dirty="0"/>
              <a:t>http://</a:t>
            </a:r>
            <a:r>
              <a:rPr lang="cs-CZ" sz="2700" dirty="0" smtClean="0"/>
              <a:t>office.microsoft.com/cs-cz/images</a:t>
            </a:r>
            <a:r>
              <a:rPr lang="cs-CZ" sz="2700" dirty="0"/>
              <a:t>/?CTT=6&amp;ver=14&amp;app=powerpnt.exe</a:t>
            </a: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>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56378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219</Words>
  <Application>Microsoft Office PowerPoint</Application>
  <PresentationFormat>Předvádění na obrazovce (4:3)</PresentationFormat>
  <Paragraphs>69</Paragraphs>
  <Slides>10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systému Office</vt:lpstr>
      <vt:lpstr>Prezentace aplikace PowerPoint</vt:lpstr>
      <vt:lpstr>Anotace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Obrázky jsou z webové galerie: http://office.microsoft.com/cs-cz/images/?CTT=6&amp;ver=14&amp;app=powerpnt.exe 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12_Slova nadřazená a podřazená</dc:title>
  <dc:creator/>
  <dc:description>ZŠ Hnátnice</dc:description>
  <cp:lastModifiedBy/>
  <cp:revision>1</cp:revision>
  <dcterms:created xsi:type="dcterms:W3CDTF">2011-12-12T20:26:08Z</dcterms:created>
  <dcterms:modified xsi:type="dcterms:W3CDTF">2012-03-12T14:28:47Z</dcterms:modified>
</cp:coreProperties>
</file>