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7" r:id="rId3"/>
    <p:sldId id="258" r:id="rId4"/>
    <p:sldId id="259" r:id="rId5"/>
    <p:sldId id="260" r:id="rId6"/>
    <p:sldId id="262" r:id="rId7"/>
    <p:sldId id="263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xmlns="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6885038-C00F-4D4E-8DD9-EF96B7CBA5AD}" type="datetimeFigureOut">
              <a:rPr lang="cs-CZ" smtClean="0"/>
              <a:pPr/>
              <a:t>24.4.2014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E7C5D7C-D950-42B2-B2F7-1C5088DAFE8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3145651936"/>
              </p:ext>
            </p:extLst>
          </p:nvPr>
        </p:nvGraphicFramePr>
        <p:xfrm>
          <a:off x="468313" y="1844675"/>
          <a:ext cx="8229600" cy="4744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VY_62_FINANCNIGRAMOTNOST_05_01_zisk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a ztráta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 a její aplikace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Matematika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Čísla a početní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operace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400" kern="1200" dirty="0" smtClean="0">
                          <a:solidFill>
                            <a:srgbClr val="0070C0"/>
                          </a:solidFill>
                          <a:latin typeface="Franklin Gothic Medium" pitchFamily="34" charset="0"/>
                          <a:ea typeface="+mn-ea"/>
                          <a:cs typeface="Arial" pitchFamily="34" charset="0"/>
                        </a:rPr>
                        <a:t>Aritmetické operace s přirozenými a celými čísly.</a:t>
                      </a:r>
                      <a:endParaRPr kumimoji="0" lang="cs-CZ" sz="1400" kern="1200" dirty="0">
                        <a:solidFill>
                          <a:srgbClr val="0070C0"/>
                        </a:solidFill>
                        <a:latin typeface="Franklin Gothic Medium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Monika Nováková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DUM  je určený 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k výkladu a k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Calibri" pitchFamily="34" charset="0"/>
                        </a:rPr>
                        <a:t>procvičení  praktické úlohy  </a:t>
                      </a:r>
                      <a:endParaRPr lang="cs-CZ" sz="12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zisk a ztráta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78793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3. snímek – zisk (výklad)</a:t>
            </a:r>
          </a:p>
          <a:p>
            <a:r>
              <a:rPr lang="cs-CZ" dirty="0"/>
              <a:t>4</a:t>
            </a:r>
            <a:r>
              <a:rPr lang="cs-CZ" dirty="0" smtClean="0"/>
              <a:t>. snímek – ztráta (výklad)</a:t>
            </a:r>
          </a:p>
          <a:p>
            <a:r>
              <a:rPr lang="cs-CZ" dirty="0" smtClean="0"/>
              <a:t>5. snímek – zisk a ztráta (výklad)</a:t>
            </a:r>
          </a:p>
          <a:p>
            <a:r>
              <a:rPr lang="cs-CZ" dirty="0" smtClean="0"/>
              <a:t>6. snímek – slovní úloha</a:t>
            </a:r>
          </a:p>
          <a:p>
            <a:r>
              <a:rPr lang="cs-CZ" dirty="0" smtClean="0"/>
              <a:t>7. snímek – řešení slovní úlohy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57188" y="1785938"/>
            <a:ext cx="8229600" cy="4189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METODICKÝ POPIS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43336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ZISK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sz="2000" dirty="0" smtClean="0"/>
              <a:t>Dosahování zisků je jeden z cílů úspěšného podnikání.</a:t>
            </a:r>
          </a:p>
          <a:p>
            <a:endParaRPr lang="cs-CZ" sz="2000" dirty="0" smtClean="0"/>
          </a:p>
          <a:p>
            <a:r>
              <a:rPr lang="cs-CZ" sz="2000" dirty="0" smtClean="0"/>
              <a:t>Počítá se jako rozdíl mezi výnosy a náklady.</a:t>
            </a:r>
          </a:p>
          <a:p>
            <a:endParaRPr lang="cs-CZ" sz="2000" dirty="0" smtClean="0"/>
          </a:p>
          <a:p>
            <a:r>
              <a:rPr lang="cs-CZ" sz="2000" dirty="0" smtClean="0"/>
              <a:t>Peníze, které nám zbydou po zaplacení všeho potřebného označujeme jako zisk.</a:t>
            </a:r>
            <a:endParaRPr lang="cs-CZ" sz="2000" dirty="0"/>
          </a:p>
        </p:txBody>
      </p:sp>
      <p:pic>
        <p:nvPicPr>
          <p:cNvPr id="1026" name="Picture 2" descr="C:\Users\Lenovo\AppData\Local\Microsoft\Windows\Temporary Internet Files\Content.IE5\83LAG0XO\MC90044131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632"/>
            <a:ext cx="2527176" cy="2527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11867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ZTRÁTA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Pokud nemáme dostatek peněz na zaplacení všeho </a:t>
            </a:r>
            <a:r>
              <a:rPr lang="cs-CZ" dirty="0" smtClean="0"/>
              <a:t>potřebného, </a:t>
            </a:r>
            <a:r>
              <a:rPr lang="cs-CZ" dirty="0" smtClean="0"/>
              <a:t>nazýváme to jako </a:t>
            </a:r>
            <a:r>
              <a:rPr lang="cs-CZ" b="1" dirty="0" smtClean="0"/>
              <a:t>ztráta.</a:t>
            </a:r>
          </a:p>
          <a:p>
            <a:endParaRPr lang="cs-CZ" dirty="0"/>
          </a:p>
          <a:p>
            <a:r>
              <a:rPr lang="cs-CZ" dirty="0" smtClean="0"/>
              <a:t>Pokud nám po zaplacení nezbydou žádné peníze pro nás, označujeme to jako ztrátu.</a:t>
            </a:r>
          </a:p>
          <a:p>
            <a:endParaRPr lang="cs-CZ" dirty="0"/>
          </a:p>
          <a:p>
            <a:r>
              <a:rPr lang="cs-CZ" dirty="0" smtClean="0"/>
              <a:t>Pokud máme málo zakázek, zákazníků nebo práce, je velká pravděpodobnost, že budeme mít na konci zúčtování ztrátu.</a:t>
            </a:r>
            <a:endParaRPr lang="cs-CZ" dirty="0"/>
          </a:p>
        </p:txBody>
      </p:sp>
      <p:pic>
        <p:nvPicPr>
          <p:cNvPr id="2050" name="Picture 2" descr="C:\Users\Lenovo\AppData\Local\Microsoft\Windows\Temporary Internet Files\Content.IE5\2MAO07B8\MC9003342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39378" y="5054527"/>
            <a:ext cx="1825625" cy="1706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791659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ZISK A ZTRÁTA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/>
              <a:t>Pro mnoho podnikatelů v dnešní době je těžké dosáhnout dobrého zisku.</a:t>
            </a:r>
          </a:p>
          <a:p>
            <a:endParaRPr lang="cs-CZ" dirty="0"/>
          </a:p>
          <a:p>
            <a:r>
              <a:rPr lang="cs-CZ" dirty="0" smtClean="0"/>
              <a:t>Hodně </a:t>
            </a:r>
            <a:r>
              <a:rPr lang="cs-CZ" dirty="0" smtClean="0"/>
              <a:t>záleží, </a:t>
            </a:r>
            <a:r>
              <a:rPr lang="cs-CZ" dirty="0" smtClean="0"/>
              <a:t>v jakém oboru se podniká, jaká je konkurence a v jakém městě podnikáme.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Lenovo\AppData\Local\Microsoft\Windows\Temporary Internet Files\Content.IE5\2MAO07B8\MC9001963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21400" y="4509120"/>
            <a:ext cx="1695450" cy="17287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ovo\AppData\Local\Microsoft\Windows\Temporary Internet Files\Content.IE5\83LAG0XO\MP9003826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150009"/>
            <a:ext cx="1747863" cy="244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504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Podnikatel pan Šíp má měsíční zisk 35 600 Kč.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Každý měsíc má výdaje 35 600 Kč.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Otázka?</a:t>
            </a:r>
            <a:r>
              <a:rPr lang="cs-CZ" dirty="0" smtClean="0"/>
              <a:t> </a:t>
            </a:r>
            <a:r>
              <a:rPr lang="cs-CZ" b="1" dirty="0" smtClean="0"/>
              <a:t>Má pan Šíp zisk nebo ztrátu?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Podnikatel pan Kovář má měsíční zisk ve firmě 220 000 Kč.</a:t>
            </a:r>
          </a:p>
          <a:p>
            <a:pPr marL="0" indent="0">
              <a:buNone/>
            </a:pPr>
            <a:r>
              <a:rPr lang="cs-CZ" dirty="0" smtClean="0"/>
              <a:t>Každý měsíc má výdaje 160 000 Kč.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Otázka?</a:t>
            </a:r>
            <a:r>
              <a:rPr lang="cs-CZ" dirty="0" smtClean="0"/>
              <a:t> </a:t>
            </a:r>
            <a:r>
              <a:rPr lang="cs-CZ" b="1" dirty="0" smtClean="0"/>
              <a:t>Má pan Kovář zisk nebo ztrátu?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613041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 slovní úlohy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 Šíp má ztrátu. (35 600 – 35 600 = 0 Kč)</a:t>
            </a:r>
          </a:p>
          <a:p>
            <a:r>
              <a:rPr lang="cs-CZ" dirty="0" smtClean="0"/>
              <a:t>Pan Kovář má zisk. ( 220 000 – 160 000 = 60 000 Kč)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74476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028" y="5988769"/>
            <a:ext cx="9144000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4" indent="-342900"/>
            <a:r>
              <a:rPr lang="cs-CZ" sz="1600" i="1" dirty="0" smtClean="0">
                <a:solidFill>
                  <a:schemeClr val="tx1"/>
                </a:solidFill>
              </a:rPr>
              <a:t>Autorem materiálu a všech jeho částí, není-li uvedeno jinak, je Mgr. Monika Nováková.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95288" y="1773238"/>
            <a:ext cx="8229600" cy="35961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>
                  <a:lumMod val="75000"/>
                  <a:lumOff val="25000"/>
                </a:schemeClr>
              </a:buClr>
              <a:buFont typeface="Wingdings 2" charset="2"/>
              <a:buChar char="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Font typeface="Arial" charset="0"/>
              <a:buNone/>
              <a:defRPr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</a:rPr>
              <a:t>POUŽITÉ ZDROJE 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74533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48</TotalTime>
  <Words>354</Words>
  <Application>Microsoft Office PowerPoint</Application>
  <PresentationFormat>Předvádění na obrazovce (4:3)</PresentationFormat>
  <Paragraphs>70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Snímek 1</vt:lpstr>
      <vt:lpstr>Snímek 2</vt:lpstr>
      <vt:lpstr>ZISK</vt:lpstr>
      <vt:lpstr>ZTRÁTA</vt:lpstr>
      <vt:lpstr>ZISK A ZTRÁTA</vt:lpstr>
      <vt:lpstr>Slovní úloha</vt:lpstr>
      <vt:lpstr>Řešení slovní úlohy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</dc:title>
  <dc:creator>Lenovo</dc:creator>
  <cp:lastModifiedBy>Dum</cp:lastModifiedBy>
  <cp:revision>14</cp:revision>
  <dcterms:created xsi:type="dcterms:W3CDTF">2014-03-16T16:26:51Z</dcterms:created>
  <dcterms:modified xsi:type="dcterms:W3CDTF">2014-04-24T11:37:46Z</dcterms:modified>
</cp:coreProperties>
</file>