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7" r:id="rId3"/>
    <p:sldId id="258" r:id="rId4"/>
    <p:sldId id="259" r:id="rId5"/>
    <p:sldId id="260" r:id="rId6"/>
    <p:sldId id="261" r:id="rId7"/>
    <p:sldId id="263" r:id="rId8"/>
    <p:sldId id="266" r:id="rId9"/>
    <p:sldId id="264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48" y="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C817-4E88-431E-8347-96C4FD2E5BB4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A68A-D3B0-42DB-8D59-DCEDE28BA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C817-4E88-431E-8347-96C4FD2E5BB4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A68A-D3B0-42DB-8D59-DCEDE28BA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C817-4E88-431E-8347-96C4FD2E5BB4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A68A-D3B0-42DB-8D59-DCEDE28BA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C817-4E88-431E-8347-96C4FD2E5BB4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A68A-D3B0-42DB-8D59-DCEDE28BA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C817-4E88-431E-8347-96C4FD2E5BB4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A68A-D3B0-42DB-8D59-DCEDE28BA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C817-4E88-431E-8347-96C4FD2E5BB4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A68A-D3B0-42DB-8D59-DCEDE28BA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C817-4E88-431E-8347-96C4FD2E5BB4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A68A-D3B0-42DB-8D59-DCEDE28BA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C817-4E88-431E-8347-96C4FD2E5BB4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A68A-D3B0-42DB-8D59-DCEDE28BA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C817-4E88-431E-8347-96C4FD2E5BB4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A68A-D3B0-42DB-8D59-DCEDE28BA65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C817-4E88-431E-8347-96C4FD2E5BB4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A68A-D3B0-42DB-8D59-DCEDE28BA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C817-4E88-431E-8347-96C4FD2E5BB4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A68A-D3B0-42DB-8D59-DCEDE28BA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2C817-4E88-431E-8347-96C4FD2E5BB4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AA68A-D3B0-42DB-8D59-DCEDE28BA6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tyden.cz/obrazek/201209/505f09048b902/crop-251223-mzda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057095642"/>
              </p:ext>
            </p:extLst>
          </p:nvPr>
        </p:nvGraphicFramePr>
        <p:xfrm>
          <a:off x="468313" y="1844675"/>
          <a:ext cx="8229600" cy="474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VY_62_FINANCNIGRAMOTNOST_02_01_zaměstnání</a:t>
                      </a: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profese, mzdy</a:t>
                      </a:r>
                      <a:endParaRPr lang="cs-CZ" sz="1400" dirty="0" smtClean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Matematika a její aplikace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Matematika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Čísla a početní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operace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Přirozená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a celá čísla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Mgr. Monika Nováková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Září 2012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DUM  je určený  k výkladu a k procvičení  praktické úlohy  </a:t>
                      </a:r>
                      <a:endParaRPr lang="cs-CZ" sz="12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Zaměstnání, profese, mzdy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75817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3. snímek – co je mzda (výklad)</a:t>
            </a:r>
          </a:p>
          <a:p>
            <a:r>
              <a:rPr lang="cs-CZ" dirty="0" smtClean="0"/>
              <a:t>4. snímek – druhy mezd (výklad)</a:t>
            </a:r>
          </a:p>
          <a:p>
            <a:r>
              <a:rPr lang="cs-CZ" dirty="0" smtClean="0"/>
              <a:t>5. snímek – dělení profesí (výklad)</a:t>
            </a:r>
          </a:p>
          <a:p>
            <a:r>
              <a:rPr lang="cs-CZ" dirty="0" smtClean="0"/>
              <a:t>6. snímek – průměrné mzdy u jednotlivých profesí, ukázka)</a:t>
            </a:r>
          </a:p>
          <a:p>
            <a:r>
              <a:rPr lang="cs-CZ" dirty="0" smtClean="0"/>
              <a:t>7. snímek – slovní úloha</a:t>
            </a:r>
          </a:p>
          <a:p>
            <a:r>
              <a:rPr lang="cs-CZ" dirty="0" smtClean="0"/>
              <a:t>8. snímek – řešení slovní úlohy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357188" y="1785938"/>
            <a:ext cx="8229600" cy="4189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cs-CZ" b="1" dirty="0" smtClean="0">
                <a:solidFill>
                  <a:srgbClr val="00B0F0"/>
                </a:solidFill>
              </a:rPr>
              <a:t>METODICKÝ POPIS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426110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Co je mzda?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352928" cy="5184576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- Peníze, které dostáváme za práci. 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- Je to odměna za vykonanou práci.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1026" name="Picture 2" descr="http://www.tyden.cz/obrazek/201209/505f09048b902/crop-251223-mzd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284984"/>
            <a:ext cx="5715000" cy="274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10716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DRUHY MEZD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>
            <a:normAutofit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ČASOVÁ – výše mzdy se odvíjí od odpracovaného času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PODÍLOVÁ – je závislá na dosaženém zisku       							zaměstnavatele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Úkolová – výdělek je závislý na počtu jednotek vykonané 			  práce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129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DĚLENÍ PROFESÍ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4051437"/>
          </a:xfrm>
        </p:spPr>
        <p:txBody>
          <a:bodyPr anchor="t"/>
          <a:lstStyle/>
          <a:p>
            <a:r>
              <a:rPr lang="cs-CZ" dirty="0" smtClean="0"/>
              <a:t>FYZICKÁ – např. zedník, malíř, truhlář, hasič, automechanik, čalouník</a:t>
            </a:r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 PSYCHICKÁ – např. učitel, lékař, soudce, právník, laborant, sekretářka</a:t>
            </a:r>
            <a:endParaRPr lang="cs-CZ" dirty="0"/>
          </a:p>
        </p:txBody>
      </p:sp>
      <p:pic>
        <p:nvPicPr>
          <p:cNvPr id="2050" name="Picture 2" descr="C:\Users\Lenovo\AppData\Local\Microsoft\Windows\Temporary Internet Files\Content.IE5\61HBCXUH\MC9002792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33775" y="2190750"/>
            <a:ext cx="1520825" cy="182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enovo\AppData\Local\Microsoft\Windows\Temporary Internet Files\Content.IE5\2MAO07B8\MC90034748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67200" y="4513263"/>
            <a:ext cx="1331913" cy="167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150234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PRŮMĚRNÉ MZDY U JEDNOTLIVÝCH PROFESÍ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 anchor="t">
            <a:normAutofit fontScale="70000" lnSpcReduction="20000"/>
          </a:bodyPr>
          <a:lstStyle/>
          <a:p>
            <a:endParaRPr lang="cs-CZ" dirty="0" smtClean="0"/>
          </a:p>
          <a:p>
            <a:r>
              <a:rPr lang="cs-CZ" dirty="0" smtClean="0"/>
              <a:t>HASIČ</a:t>
            </a:r>
          </a:p>
          <a:p>
            <a:endParaRPr lang="cs-CZ" dirty="0" smtClean="0"/>
          </a:p>
          <a:p>
            <a:r>
              <a:rPr lang="cs-CZ" dirty="0" smtClean="0"/>
              <a:t>POLICISTA</a:t>
            </a:r>
          </a:p>
          <a:p>
            <a:endParaRPr lang="cs-CZ" dirty="0" smtClean="0"/>
          </a:p>
          <a:p>
            <a:r>
              <a:rPr lang="cs-CZ" dirty="0" smtClean="0"/>
              <a:t>PRÁVNÍK</a:t>
            </a:r>
          </a:p>
          <a:p>
            <a:endParaRPr lang="cs-CZ" dirty="0" smtClean="0"/>
          </a:p>
          <a:p>
            <a:r>
              <a:rPr lang="cs-CZ" dirty="0" smtClean="0"/>
              <a:t>MALÍŘ</a:t>
            </a:r>
          </a:p>
          <a:p>
            <a:endParaRPr lang="cs-CZ" dirty="0" smtClean="0"/>
          </a:p>
          <a:p>
            <a:r>
              <a:rPr lang="cs-CZ" dirty="0" smtClean="0"/>
              <a:t>AUTOMECHANIK</a:t>
            </a:r>
          </a:p>
          <a:p>
            <a:endParaRPr lang="cs-CZ" dirty="0" smtClean="0"/>
          </a:p>
          <a:p>
            <a:r>
              <a:rPr lang="cs-CZ" dirty="0" smtClean="0"/>
              <a:t>TRUHLÁŘ</a:t>
            </a:r>
          </a:p>
          <a:p>
            <a:endParaRPr lang="cs-CZ" dirty="0" smtClean="0"/>
          </a:p>
          <a:p>
            <a:r>
              <a:rPr lang="cs-CZ" dirty="0" smtClean="0"/>
              <a:t>DĚLNÍK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 anchor="t">
            <a:normAutofit fontScale="70000" lnSpcReduction="20000"/>
          </a:bodyPr>
          <a:lstStyle/>
          <a:p>
            <a:endParaRPr lang="cs-CZ" dirty="0" smtClean="0"/>
          </a:p>
          <a:p>
            <a:r>
              <a:rPr lang="cs-CZ" dirty="0" smtClean="0"/>
              <a:t>16 000 Kč – 32 000 Kč</a:t>
            </a:r>
          </a:p>
          <a:p>
            <a:endParaRPr lang="cs-CZ" dirty="0"/>
          </a:p>
          <a:p>
            <a:r>
              <a:rPr lang="cs-CZ" dirty="0" smtClean="0"/>
              <a:t>13 000 Kč – 40 000 Kč</a:t>
            </a:r>
          </a:p>
          <a:p>
            <a:endParaRPr lang="cs-CZ" dirty="0"/>
          </a:p>
          <a:p>
            <a:r>
              <a:rPr lang="cs-CZ" dirty="0" smtClean="0"/>
              <a:t>22 000 Kč – 80 000 Kč</a:t>
            </a:r>
          </a:p>
          <a:p>
            <a:endParaRPr lang="cs-CZ" dirty="0"/>
          </a:p>
          <a:p>
            <a:r>
              <a:rPr lang="cs-CZ" dirty="0" smtClean="0"/>
              <a:t>10 000 Kč – 20 000 Kč</a:t>
            </a:r>
          </a:p>
          <a:p>
            <a:endParaRPr lang="cs-CZ" dirty="0"/>
          </a:p>
          <a:p>
            <a:r>
              <a:rPr lang="cs-CZ" dirty="0" smtClean="0"/>
              <a:t>10 000 Kč – 25 000 Kč</a:t>
            </a:r>
          </a:p>
          <a:p>
            <a:endParaRPr lang="cs-CZ" dirty="0"/>
          </a:p>
          <a:p>
            <a:r>
              <a:rPr lang="cs-CZ" dirty="0" smtClean="0"/>
              <a:t>10 000 Kč – 30 000 Kč</a:t>
            </a:r>
          </a:p>
          <a:p>
            <a:endParaRPr lang="cs-CZ" dirty="0"/>
          </a:p>
          <a:p>
            <a:r>
              <a:rPr lang="cs-CZ" dirty="0" smtClean="0"/>
              <a:t>10 000 Kč – 22 000 Kč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22746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HASIČ si měsíčně vydělá 26 000 Kč. 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POLICISTA si měsíčně vydělá 31 000 Kč.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PRÁVNÍK si měsíčně vydělá 65 000 Kč.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MALÍŘ si měsíčně vydělá 15 000 Kč.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AUTOMECHANIK si měsíčně vydělá 18 000 Kč. 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TRUHLÁŘ si měsíčně vydělá 22 000 Kč.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DĚLNÍK si měsíčně vydělá 21 000 Kč.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</a:rPr>
              <a:t>Seřaď  příjmy jednotlivých profesí od nejnižšího příjmu po nejvyšší příjem.</a:t>
            </a:r>
            <a:endParaRPr lang="cs-CZ" b="1" dirty="0">
              <a:solidFill>
                <a:srgbClr val="00206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9360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ČÍSELNÁ OSA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124744"/>
            <a:ext cx="7125112" cy="4051437"/>
          </a:xfrm>
        </p:spPr>
        <p:txBody>
          <a:bodyPr>
            <a:normAutofit/>
          </a:bodyPr>
          <a:lstStyle/>
          <a:p>
            <a:r>
              <a:rPr lang="cs-CZ" sz="1400" dirty="0" smtClean="0"/>
              <a:t>HASIČ si měsíčně vydělá 26 000 Kč. </a:t>
            </a:r>
            <a:endParaRPr lang="cs-CZ" sz="1400" dirty="0"/>
          </a:p>
          <a:p>
            <a:r>
              <a:rPr lang="cs-CZ" sz="1400" dirty="0" smtClean="0"/>
              <a:t>POLICISTA si měsíčně vydělá 31 000 Kč.</a:t>
            </a:r>
            <a:endParaRPr lang="cs-CZ" sz="1400" dirty="0"/>
          </a:p>
          <a:p>
            <a:r>
              <a:rPr lang="cs-CZ" sz="1400" dirty="0" smtClean="0"/>
              <a:t>PRÁVNÍK si měsíčně vydělá 65 000 Kč.</a:t>
            </a:r>
            <a:endParaRPr lang="cs-CZ" sz="1400" dirty="0"/>
          </a:p>
          <a:p>
            <a:r>
              <a:rPr lang="cs-CZ" sz="1400" dirty="0" smtClean="0"/>
              <a:t>MALÍŘ si měsíčně vydělá 15 000 Kč.</a:t>
            </a:r>
            <a:endParaRPr lang="cs-CZ" sz="1400" dirty="0"/>
          </a:p>
          <a:p>
            <a:r>
              <a:rPr lang="cs-CZ" sz="1400" dirty="0" smtClean="0"/>
              <a:t>AUTOMECHANIK si měsíčně vydělá 18 000 Kč. </a:t>
            </a:r>
            <a:endParaRPr lang="cs-CZ" sz="1400" dirty="0"/>
          </a:p>
          <a:p>
            <a:r>
              <a:rPr lang="cs-CZ" sz="1400" dirty="0" smtClean="0"/>
              <a:t>TRUHLÁŘ si měsíčně vydělá 22 000 Kč.</a:t>
            </a:r>
            <a:endParaRPr lang="cs-CZ" sz="1400" dirty="0"/>
          </a:p>
          <a:p>
            <a:r>
              <a:rPr lang="cs-CZ" sz="1400" dirty="0" smtClean="0"/>
              <a:t>DĚLNÍK si měsíčně vydělá 21 000 Kč.</a:t>
            </a:r>
          </a:p>
          <a:p>
            <a:endParaRPr lang="cs-CZ" dirty="0"/>
          </a:p>
          <a:p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539552" y="5661248"/>
            <a:ext cx="8064896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683568" y="551723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8532440" y="551723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/>
        </p:nvSpPr>
        <p:spPr>
          <a:xfrm>
            <a:off x="251520" y="5877272"/>
            <a:ext cx="86409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400" dirty="0" smtClean="0"/>
              <a:t>10 000</a:t>
            </a:r>
            <a:endParaRPr lang="cs-CZ" sz="1400" dirty="0"/>
          </a:p>
        </p:txBody>
      </p:sp>
      <p:sp>
        <p:nvSpPr>
          <p:cNvPr id="11" name="Obdélník 10"/>
          <p:cNvSpPr/>
          <p:nvPr/>
        </p:nvSpPr>
        <p:spPr>
          <a:xfrm>
            <a:off x="8100392" y="5877272"/>
            <a:ext cx="86409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400" dirty="0" smtClean="0"/>
              <a:t>70 000</a:t>
            </a:r>
            <a:endParaRPr lang="cs-CZ" sz="1400" dirty="0"/>
          </a:p>
        </p:txBody>
      </p:sp>
      <p:cxnSp>
        <p:nvCxnSpPr>
          <p:cNvPr id="14" name="Přímá spojovací čára 13"/>
          <p:cNvCxnSpPr/>
          <p:nvPr/>
        </p:nvCxnSpPr>
        <p:spPr>
          <a:xfrm>
            <a:off x="7956376" y="5517232"/>
            <a:ext cx="0" cy="288032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délník 14"/>
          <p:cNvSpPr/>
          <p:nvPr/>
        </p:nvSpPr>
        <p:spPr>
          <a:xfrm>
            <a:off x="7524328" y="5085184"/>
            <a:ext cx="1008112" cy="360040"/>
          </a:xfrm>
          <a:prstGeom prst="rect">
            <a:avLst/>
          </a:prstGeom>
          <a:solidFill>
            <a:schemeClr val="tx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rgbClr val="FF0000"/>
                </a:solidFill>
              </a:rPr>
              <a:t>PRÁVNÍK</a:t>
            </a:r>
            <a:endParaRPr lang="cs-CZ" sz="1400" dirty="0"/>
          </a:p>
        </p:txBody>
      </p:sp>
      <p:cxnSp>
        <p:nvCxnSpPr>
          <p:cNvPr id="22" name="Přímá spojovací čára 21"/>
          <p:cNvCxnSpPr/>
          <p:nvPr/>
        </p:nvCxnSpPr>
        <p:spPr>
          <a:xfrm>
            <a:off x="7308304" y="551723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bdélník 22"/>
          <p:cNvSpPr/>
          <p:nvPr/>
        </p:nvSpPr>
        <p:spPr>
          <a:xfrm>
            <a:off x="6876256" y="5877272"/>
            <a:ext cx="86409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400" dirty="0" smtClean="0"/>
              <a:t>60 000</a:t>
            </a:r>
            <a:endParaRPr lang="cs-CZ" sz="1400" dirty="0"/>
          </a:p>
        </p:txBody>
      </p:sp>
      <p:cxnSp>
        <p:nvCxnSpPr>
          <p:cNvPr id="30" name="Přímá spojovací čára 29"/>
          <p:cNvCxnSpPr/>
          <p:nvPr/>
        </p:nvCxnSpPr>
        <p:spPr>
          <a:xfrm>
            <a:off x="6084168" y="551723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bdélník 30"/>
          <p:cNvSpPr/>
          <p:nvPr/>
        </p:nvSpPr>
        <p:spPr>
          <a:xfrm>
            <a:off x="5652120" y="5877272"/>
            <a:ext cx="86409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400" dirty="0" smtClean="0"/>
              <a:t>50 000</a:t>
            </a:r>
            <a:endParaRPr lang="cs-CZ" sz="1400" dirty="0"/>
          </a:p>
        </p:txBody>
      </p:sp>
      <p:cxnSp>
        <p:nvCxnSpPr>
          <p:cNvPr id="32" name="Přímá spojovací čára 31"/>
          <p:cNvCxnSpPr/>
          <p:nvPr/>
        </p:nvCxnSpPr>
        <p:spPr>
          <a:xfrm>
            <a:off x="4788024" y="551723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délník 32"/>
          <p:cNvSpPr/>
          <p:nvPr/>
        </p:nvSpPr>
        <p:spPr>
          <a:xfrm>
            <a:off x="4355976" y="5877272"/>
            <a:ext cx="86409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400" dirty="0" smtClean="0"/>
              <a:t>40 000</a:t>
            </a:r>
            <a:endParaRPr lang="cs-CZ" sz="1400" dirty="0"/>
          </a:p>
        </p:txBody>
      </p:sp>
      <p:cxnSp>
        <p:nvCxnSpPr>
          <p:cNvPr id="34" name="Přímá spojovací čára 33"/>
          <p:cNvCxnSpPr/>
          <p:nvPr/>
        </p:nvCxnSpPr>
        <p:spPr>
          <a:xfrm>
            <a:off x="3419872" y="558924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bdélník 34"/>
          <p:cNvSpPr/>
          <p:nvPr/>
        </p:nvSpPr>
        <p:spPr>
          <a:xfrm>
            <a:off x="2987824" y="5877272"/>
            <a:ext cx="86409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400" dirty="0" smtClean="0"/>
              <a:t>30 000</a:t>
            </a:r>
            <a:endParaRPr lang="cs-CZ" sz="1400" dirty="0"/>
          </a:p>
        </p:txBody>
      </p:sp>
      <p:cxnSp>
        <p:nvCxnSpPr>
          <p:cNvPr id="40" name="Přímá spojovací čára 39"/>
          <p:cNvCxnSpPr/>
          <p:nvPr/>
        </p:nvCxnSpPr>
        <p:spPr>
          <a:xfrm>
            <a:off x="2051720" y="551723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>
            <a:off x="2987824" y="5517232"/>
            <a:ext cx="0" cy="288032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bdélník 42"/>
          <p:cNvSpPr/>
          <p:nvPr/>
        </p:nvSpPr>
        <p:spPr>
          <a:xfrm>
            <a:off x="2555776" y="5085184"/>
            <a:ext cx="1008112" cy="360040"/>
          </a:xfrm>
          <a:prstGeom prst="rect">
            <a:avLst/>
          </a:prstGeom>
          <a:solidFill>
            <a:schemeClr val="tx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rgbClr val="FF0000"/>
                </a:solidFill>
              </a:rPr>
              <a:t>HASIČ</a:t>
            </a:r>
            <a:endParaRPr lang="cs-CZ" sz="1400" dirty="0"/>
          </a:p>
        </p:txBody>
      </p:sp>
      <p:cxnSp>
        <p:nvCxnSpPr>
          <p:cNvPr id="44" name="Přímá spojovací čára 43"/>
          <p:cNvCxnSpPr/>
          <p:nvPr/>
        </p:nvCxnSpPr>
        <p:spPr>
          <a:xfrm>
            <a:off x="3635896" y="5085184"/>
            <a:ext cx="0" cy="648072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Obdélník 44"/>
          <p:cNvSpPr/>
          <p:nvPr/>
        </p:nvSpPr>
        <p:spPr>
          <a:xfrm>
            <a:off x="3347864" y="4725144"/>
            <a:ext cx="1224136" cy="360040"/>
          </a:xfrm>
          <a:prstGeom prst="rect">
            <a:avLst/>
          </a:prstGeom>
          <a:solidFill>
            <a:schemeClr val="tx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rgbClr val="FF0000"/>
                </a:solidFill>
              </a:rPr>
              <a:t>POLICISTA</a:t>
            </a:r>
            <a:endParaRPr lang="cs-CZ" sz="1400" dirty="0"/>
          </a:p>
        </p:txBody>
      </p:sp>
      <p:cxnSp>
        <p:nvCxnSpPr>
          <p:cNvPr id="48" name="Přímá spojovací čára 47"/>
          <p:cNvCxnSpPr/>
          <p:nvPr/>
        </p:nvCxnSpPr>
        <p:spPr>
          <a:xfrm>
            <a:off x="1403648" y="5517232"/>
            <a:ext cx="0" cy="288032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Obdélník 48"/>
          <p:cNvSpPr/>
          <p:nvPr/>
        </p:nvSpPr>
        <p:spPr>
          <a:xfrm>
            <a:off x="971600" y="5085184"/>
            <a:ext cx="1008112" cy="360040"/>
          </a:xfrm>
          <a:prstGeom prst="rect">
            <a:avLst/>
          </a:prstGeom>
          <a:solidFill>
            <a:schemeClr val="tx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rgbClr val="FF0000"/>
                </a:solidFill>
              </a:rPr>
              <a:t>MALÍŘ</a:t>
            </a:r>
            <a:endParaRPr lang="cs-CZ" sz="1400" dirty="0"/>
          </a:p>
        </p:txBody>
      </p:sp>
      <p:sp>
        <p:nvSpPr>
          <p:cNvPr id="51" name="Obdélník 50"/>
          <p:cNvSpPr/>
          <p:nvPr/>
        </p:nvSpPr>
        <p:spPr>
          <a:xfrm>
            <a:off x="1187624" y="6425952"/>
            <a:ext cx="1656184" cy="360040"/>
          </a:xfrm>
          <a:prstGeom prst="rect">
            <a:avLst/>
          </a:prstGeom>
          <a:solidFill>
            <a:schemeClr val="tx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rgbClr val="FF0000"/>
                </a:solidFill>
              </a:rPr>
              <a:t>AUTOMECHANIK</a:t>
            </a:r>
            <a:endParaRPr lang="cs-CZ" sz="1400" dirty="0"/>
          </a:p>
        </p:txBody>
      </p:sp>
      <p:cxnSp>
        <p:nvCxnSpPr>
          <p:cNvPr id="54" name="Přímá spojovací čára 53"/>
          <p:cNvCxnSpPr/>
          <p:nvPr/>
        </p:nvCxnSpPr>
        <p:spPr>
          <a:xfrm>
            <a:off x="2339752" y="4941168"/>
            <a:ext cx="0" cy="792088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Obdélník 60"/>
          <p:cNvSpPr/>
          <p:nvPr/>
        </p:nvSpPr>
        <p:spPr>
          <a:xfrm>
            <a:off x="1763688" y="4005064"/>
            <a:ext cx="1008112" cy="360040"/>
          </a:xfrm>
          <a:prstGeom prst="rect">
            <a:avLst/>
          </a:prstGeom>
          <a:solidFill>
            <a:schemeClr val="tx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rgbClr val="FF0000"/>
                </a:solidFill>
              </a:rPr>
              <a:t>DĚLNÍK</a:t>
            </a:r>
            <a:endParaRPr lang="cs-CZ" sz="1400" dirty="0"/>
          </a:p>
        </p:txBody>
      </p:sp>
      <p:cxnSp>
        <p:nvCxnSpPr>
          <p:cNvPr id="50" name="Přímá spojovací čára 49"/>
          <p:cNvCxnSpPr/>
          <p:nvPr/>
        </p:nvCxnSpPr>
        <p:spPr>
          <a:xfrm>
            <a:off x="1763688" y="5661248"/>
            <a:ext cx="0" cy="720080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bdélník 40"/>
          <p:cNvSpPr/>
          <p:nvPr/>
        </p:nvSpPr>
        <p:spPr>
          <a:xfrm>
            <a:off x="1619672" y="5877272"/>
            <a:ext cx="86409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400" dirty="0" smtClean="0"/>
              <a:t>20 000</a:t>
            </a:r>
            <a:endParaRPr lang="cs-CZ" sz="1400" dirty="0"/>
          </a:p>
        </p:txBody>
      </p:sp>
      <p:cxnSp>
        <p:nvCxnSpPr>
          <p:cNvPr id="60" name="Přímá spojovací čára 59"/>
          <p:cNvCxnSpPr/>
          <p:nvPr/>
        </p:nvCxnSpPr>
        <p:spPr>
          <a:xfrm>
            <a:off x="2195736" y="4365104"/>
            <a:ext cx="0" cy="1368152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Obdélník 54"/>
          <p:cNvSpPr/>
          <p:nvPr/>
        </p:nvSpPr>
        <p:spPr>
          <a:xfrm>
            <a:off x="1907704" y="4581128"/>
            <a:ext cx="1080120" cy="360040"/>
          </a:xfrm>
          <a:prstGeom prst="rect">
            <a:avLst/>
          </a:prstGeom>
          <a:solidFill>
            <a:schemeClr val="tx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rgbClr val="FF0000"/>
                </a:solidFill>
              </a:rPr>
              <a:t>TRUHLÁŘ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209360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Řešení slovní úlohy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Malíř</a:t>
            </a:r>
          </a:p>
          <a:p>
            <a:pPr>
              <a:buFontTx/>
              <a:buChar char="-"/>
            </a:pPr>
            <a:r>
              <a:rPr lang="cs-CZ" dirty="0" smtClean="0"/>
              <a:t>Automechanik </a:t>
            </a:r>
          </a:p>
          <a:p>
            <a:pPr>
              <a:buFontTx/>
              <a:buChar char="-"/>
            </a:pPr>
            <a:r>
              <a:rPr lang="cs-CZ" dirty="0" smtClean="0"/>
              <a:t>Dělník</a:t>
            </a:r>
          </a:p>
          <a:p>
            <a:pPr>
              <a:buFontTx/>
              <a:buChar char="-"/>
            </a:pPr>
            <a:r>
              <a:rPr lang="cs-CZ" dirty="0" smtClean="0"/>
              <a:t>Truhlář</a:t>
            </a:r>
          </a:p>
          <a:p>
            <a:pPr>
              <a:buFontTx/>
              <a:buChar char="-"/>
            </a:pPr>
            <a:r>
              <a:rPr lang="cs-CZ" dirty="0" smtClean="0"/>
              <a:t>Hasič</a:t>
            </a:r>
          </a:p>
          <a:p>
            <a:pPr>
              <a:buFontTx/>
              <a:buChar char="-"/>
            </a:pPr>
            <a:r>
              <a:rPr lang="cs-CZ" dirty="0" smtClean="0"/>
              <a:t>Policista</a:t>
            </a:r>
          </a:p>
          <a:p>
            <a:pPr>
              <a:buFontTx/>
              <a:buChar char="-"/>
            </a:pPr>
            <a:r>
              <a:rPr lang="cs-CZ" dirty="0"/>
              <a:t>P</a:t>
            </a:r>
            <a:r>
              <a:rPr lang="cs-CZ" dirty="0" smtClean="0"/>
              <a:t>rávník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125948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endParaRPr lang="cs-CZ" dirty="0" smtClean="0"/>
          </a:p>
          <a:p>
            <a:r>
              <a:rPr lang="cs-CZ" u="sng" dirty="0">
                <a:hlinkClick r:id="rId2"/>
              </a:rPr>
              <a:t>http://www.tyden.cz/obrazek/201209/505f09048b902/crop-251223-mzda.jpg</a:t>
            </a:r>
            <a:endParaRPr lang="cs-CZ" dirty="0"/>
          </a:p>
          <a:p>
            <a:endParaRPr lang="cs-CZ" dirty="0" smtClean="0"/>
          </a:p>
          <a:p>
            <a:r>
              <a:rPr lang="cs-CZ" dirty="0"/>
              <a:t>Microsoft </a:t>
            </a:r>
            <a:r>
              <a:rPr lang="cs-CZ" dirty="0" err="1" smtClean="0"/>
              <a:t>PowerPoint_vložení_klipart_zedník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Microsoft </a:t>
            </a:r>
            <a:r>
              <a:rPr lang="cs-CZ" dirty="0" err="1" smtClean="0"/>
              <a:t>PowerPoint_vložení_klipart_lékař</a:t>
            </a:r>
            <a:endParaRPr lang="cs-CZ" dirty="0"/>
          </a:p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95536" y="5825009"/>
            <a:ext cx="85689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4" indent="-342900"/>
            <a:r>
              <a:rPr lang="cs-CZ" sz="1400" i="1" dirty="0" smtClean="0">
                <a:solidFill>
                  <a:schemeClr val="tx1"/>
                </a:solidFill>
              </a:rPr>
              <a:t>Autorem materiálu a všech jeho částí, není-li uvedeno jinak, je Mgr. Monika Nováková.</a:t>
            </a:r>
            <a:endParaRPr lang="cs-CZ" sz="1400" i="1" dirty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395288" y="1773238"/>
            <a:ext cx="8229600" cy="3596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POUŽITÉ ZDROJE 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61569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68</TotalTime>
  <Words>463</Words>
  <Application>Microsoft Office PowerPoint</Application>
  <PresentationFormat>Předvádění na obrazovce (4:3)</PresentationFormat>
  <Paragraphs>139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Summer</vt:lpstr>
      <vt:lpstr>Snímek 1</vt:lpstr>
      <vt:lpstr>Snímek 2</vt:lpstr>
      <vt:lpstr>Co je mzda?</vt:lpstr>
      <vt:lpstr>DRUHY MEZD</vt:lpstr>
      <vt:lpstr>DĚLENÍ PROFESÍ</vt:lpstr>
      <vt:lpstr>PRŮMĚRNÉ MZDY U JEDNOTLIVÝCH PROFESÍ</vt:lpstr>
      <vt:lpstr>Slovní úloha</vt:lpstr>
      <vt:lpstr>ČÍSELNÁ OSA</vt:lpstr>
      <vt:lpstr>Řešení slovní úlohy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FINANČNÍ GRAMOTNOST</dc:title>
  <dc:creator>Lenovo</dc:creator>
  <cp:lastModifiedBy>Učitel</cp:lastModifiedBy>
  <cp:revision>19</cp:revision>
  <dcterms:created xsi:type="dcterms:W3CDTF">2014-03-16T14:35:26Z</dcterms:created>
  <dcterms:modified xsi:type="dcterms:W3CDTF">2014-04-24T09:44:20Z</dcterms:modified>
</cp:coreProperties>
</file>