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3"/>
  </p:notesMasterIdLst>
  <p:handoutMasterIdLst>
    <p:handoutMasterId r:id="rId34"/>
  </p:handoutMasterIdLst>
  <p:sldIdLst>
    <p:sldId id="295" r:id="rId2"/>
    <p:sldId id="256" r:id="rId3"/>
    <p:sldId id="257" r:id="rId4"/>
    <p:sldId id="258" r:id="rId5"/>
    <p:sldId id="260" r:id="rId6"/>
    <p:sldId id="270" r:id="rId7"/>
    <p:sldId id="271" r:id="rId8"/>
    <p:sldId id="283" r:id="rId9"/>
    <p:sldId id="262" r:id="rId10"/>
    <p:sldId id="259" r:id="rId11"/>
    <p:sldId id="269" r:id="rId12"/>
    <p:sldId id="261" r:id="rId13"/>
    <p:sldId id="284" r:id="rId14"/>
    <p:sldId id="288" r:id="rId15"/>
    <p:sldId id="291" r:id="rId16"/>
    <p:sldId id="289" r:id="rId17"/>
    <p:sldId id="272" r:id="rId18"/>
    <p:sldId id="290" r:id="rId19"/>
    <p:sldId id="296" r:id="rId20"/>
    <p:sldId id="297" r:id="rId21"/>
    <p:sldId id="267" r:id="rId22"/>
    <p:sldId id="263" r:id="rId23"/>
    <p:sldId id="265" r:id="rId24"/>
    <p:sldId id="264" r:id="rId25"/>
    <p:sldId id="266" r:id="rId26"/>
    <p:sldId id="280" r:id="rId27"/>
    <p:sldId id="281" r:id="rId28"/>
    <p:sldId id="276" r:id="rId29"/>
    <p:sldId id="277" r:id="rId30"/>
    <p:sldId id="278" r:id="rId31"/>
    <p:sldId id="268" r:id="rId3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35" autoAdjust="0"/>
    <p:restoredTop sz="95431" autoAdjust="0"/>
  </p:normalViewPr>
  <p:slideViewPr>
    <p:cSldViewPr>
      <p:cViewPr>
        <p:scale>
          <a:sx n="232" d="100"/>
          <a:sy n="232" d="100"/>
        </p:scale>
        <p:origin x="2676" y="167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2364" y="-12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1EF9E83-2134-4E81-8F2E-2A744EE2E88C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F99C28-D3CA-4B57-A440-A7746680CA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31616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2F8CDA8-4297-43E4-9DA0-FD2B7D9F6CA8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DC288D-7FB0-4B41-B0C4-C93926AC44F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44477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DC288D-7FB0-4B41-B0C4-C93926AC44F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67107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00650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1986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338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8489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914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0384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930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2500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58920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4017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FC0DD9-23F7-4F59-9FA3-FDFB58668F2D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DB92A-F33E-4A5E-8A85-16947D23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4872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FC0DD9-23F7-4F59-9FA3-FDFB58668F2D}" type="datetimeFigureOut">
              <a:rPr lang="en-US" smtClean="0"/>
              <a:t>4/22/2014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DDB92A-F33E-4A5E-8A85-16947D23E4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3245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9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9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9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129" name="Group 57"/>
          <p:cNvGraphicFramePr>
            <a:graphicFrameLocks noGrp="1"/>
          </p:cNvGraphicFramePr>
          <p:nvPr>
            <p:ph type="subTitle" idx="1"/>
            <p:extLst>
              <p:ext uri="{D42A27DB-BD31-4B8C-83A1-F6EECF244321}">
                <p14:modId xmlns:p14="http://schemas.microsoft.com/office/powerpoint/2010/main" val="3402576942"/>
              </p:ext>
            </p:extLst>
          </p:nvPr>
        </p:nvGraphicFramePr>
        <p:xfrm>
          <a:off x="1331913" y="1700213"/>
          <a:ext cx="6400800" cy="4522988"/>
        </p:xfrm>
        <a:graphic>
          <a:graphicData uri="http://schemas.openxmlformats.org/drawingml/2006/table">
            <a:tbl>
              <a:tblPr/>
              <a:tblGrid>
                <a:gridCol w="1685925"/>
                <a:gridCol w="4714875"/>
              </a:tblGrid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,Bold"/>
                        </a:rPr>
                        <a:t>CZ.1.07/1.5.00/34.0950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6836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Kódování materiálu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,Bold"/>
                        </a:rPr>
                        <a:t>vy_32_INOVACE_bio_bot3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Označení materiálu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bot3_pryscovite.pptx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,Bold"/>
                        </a:rPr>
                        <a:t>Gymnázium Kladno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Lenka Smyčková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095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Anotace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Prezentace seznamuje žáky  se zástupci dvouděložných rostlin řádu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malphigiotvaré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, čeleď pryšcovité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,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violkovité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,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třezalkovité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Předmět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biologie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Tematická oblast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botanika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Téma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Pryšcovité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562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Očekávané výstupy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Žáci  poznávají zástupce  rostlin z řádu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malphigiotvarých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, určí základní druhy, případně další druhy.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Klíčová slova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Dvouděložné,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malphigiotvaré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, </a:t>
                      </a:r>
                      <a:r>
                        <a:rPr kumimoji="0" lang="cs-CZ" alt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pryšcovité,violkovité,třezalkovité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, zástupci</a:t>
                      </a: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5629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Druh učebního materiálu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prezentace 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2058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1. 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ročník 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Times New Roman" pitchFamily="18" charset="0"/>
                        </a:rPr>
                        <a:t>čtyřletého gymnázia a odpovídající ročník víceletého gymnázia, seminář z biologie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,Bold"/>
                        </a:rPr>
                        <a:t>osmileté gymnázium, čtyřleté gymnázium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" pitchFamily="18" charset="0"/>
                        </a:rPr>
                        <a:t>Ověřeno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Times New Roman,Bold"/>
                        </a:rPr>
                        <a:t>(26.2.2014, SBIO</a:t>
                      </a: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 pitchFamily="34" charset="0"/>
                          <a:cs typeface="Calibri" pitchFamily="34" charset="0"/>
                        </a:rPr>
                        <a:t>)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27815">
                <a:tc gridSpan="2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1pPr>
                      <a:lvl2pPr marL="742950" indent="-28575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2pPr>
                      <a:lvl3pPr marL="1143000" indent="-22860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3pPr>
                      <a:lvl4pPr marL="16002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4pPr>
                      <a:lvl5pPr marL="2057400" indent="-22860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5pPr>
                      <a:lvl6pPr marL="25146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6pPr>
                      <a:lvl7pPr marL="29718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7pPr>
                      <a:lvl8pPr marL="34290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8pPr>
                      <a:lvl9pPr marL="3886200" indent="-228600"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Zdroje uvedeny na konci dokumentu.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0314" marR="60314" marT="0" marB="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102" name="Obrázek 3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473200" y="333375"/>
            <a:ext cx="5761038" cy="1258888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88221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DVOUDĚLOŽNÉ ROSTLINY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PRYŠCOVITÉ</a:t>
            </a:r>
          </a:p>
          <a:p>
            <a:r>
              <a:rPr lang="cs-CZ" dirty="0" smtClean="0"/>
              <a:t>VIOLKOVITÉ</a:t>
            </a:r>
          </a:p>
          <a:p>
            <a:r>
              <a:rPr lang="cs-CZ" smtClean="0"/>
              <a:t>A DALŠÍ</a:t>
            </a: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319207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8621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řád: MALPHIGIOTVARÉ </a:t>
            </a:r>
            <a:br>
              <a:rPr lang="cs-CZ" dirty="0" smtClean="0"/>
            </a:br>
            <a:r>
              <a:rPr lang="cs-CZ" sz="3600" dirty="0" smtClean="0"/>
              <a:t>čeleď: pryšcovité</a:t>
            </a:r>
            <a:r>
              <a:rPr lang="cs-CZ" sz="3600" dirty="0"/>
              <a:t>, </a:t>
            </a:r>
            <a:r>
              <a:rPr lang="cs-CZ" sz="3600" dirty="0" err="1" smtClean="0"/>
              <a:t>violkovité</a:t>
            </a:r>
            <a:r>
              <a:rPr lang="cs-CZ" sz="3600" dirty="0" smtClean="0"/>
              <a:t>, </a:t>
            </a:r>
            <a:r>
              <a:rPr lang="cs-CZ" sz="3600" dirty="0" err="1" smtClean="0"/>
              <a:t>třezalkovité</a:t>
            </a:r>
            <a:r>
              <a:rPr lang="cs-CZ" sz="3600" dirty="0" smtClean="0"/>
              <a:t>, </a:t>
            </a:r>
            <a:r>
              <a:rPr lang="cs-CZ" sz="3600" dirty="0" err="1" smtClean="0"/>
              <a:t>lnovité</a:t>
            </a:r>
            <a:r>
              <a:rPr lang="cs-CZ" sz="3600" dirty="0" smtClean="0"/>
              <a:t>, vrbovité</a:t>
            </a:r>
            <a:endParaRPr lang="en-US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0888"/>
            <a:ext cx="8229600" cy="3705275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 SKUPINA VYŠŠÍCH DVOUDĚLOŽNÝCH</a:t>
            </a:r>
          </a:p>
          <a:p>
            <a:r>
              <a:rPr lang="cs-CZ" dirty="0" smtClean="0"/>
              <a:t> ZNAKY: pryšcovité pětičetné květy, semeníky horní ze tří plodolistů, obsahují tekutiny (latex) ve stoncích k ochraně před býložravci</a:t>
            </a:r>
          </a:p>
          <a:p>
            <a:r>
              <a:rPr lang="cs-CZ" dirty="0" err="1" smtClean="0"/>
              <a:t>violkovité</a:t>
            </a:r>
            <a:r>
              <a:rPr lang="cs-CZ" dirty="0" smtClean="0"/>
              <a:t> mají spodní lístek zvětšený</a:t>
            </a:r>
          </a:p>
          <a:p>
            <a:r>
              <a:rPr lang="cs-CZ" dirty="0" err="1" smtClean="0"/>
              <a:t>třezalkovité</a:t>
            </a:r>
            <a:r>
              <a:rPr lang="cs-CZ" dirty="0" smtClean="0"/>
              <a:t> mají siličné kanálky</a:t>
            </a:r>
          </a:p>
          <a:p>
            <a:r>
              <a:rPr lang="cs-CZ" dirty="0" err="1" smtClean="0"/>
              <a:t>lnovité</a:t>
            </a:r>
            <a:r>
              <a:rPr lang="cs-CZ" dirty="0" smtClean="0"/>
              <a:t> mají palisty, len olejnatá semena</a:t>
            </a:r>
          </a:p>
          <a:p>
            <a:r>
              <a:rPr lang="cs-CZ" dirty="0" smtClean="0"/>
              <a:t>vrbovité jsou taxonomicky komplikovanou skupinou</a:t>
            </a:r>
          </a:p>
          <a:p>
            <a:r>
              <a:rPr lang="cs-CZ" dirty="0" smtClean="0"/>
              <a:t>PŘÍBUZNÉ ROSTLINY: </a:t>
            </a:r>
            <a:r>
              <a:rPr lang="cs-CZ" dirty="0" err="1" smtClean="0"/>
              <a:t>šťavelovité</a:t>
            </a:r>
            <a:r>
              <a:rPr lang="cs-CZ" dirty="0" smtClean="0"/>
              <a:t> (skupina </a:t>
            </a:r>
            <a:r>
              <a:rPr lang="cs-CZ" i="1" dirty="0" err="1"/>
              <a:t>R</a:t>
            </a:r>
            <a:r>
              <a:rPr lang="cs-CZ" i="1" dirty="0" err="1" smtClean="0"/>
              <a:t>osids</a:t>
            </a:r>
            <a:r>
              <a:rPr lang="cs-CZ" i="1" dirty="0" smtClean="0"/>
              <a:t> I.)</a:t>
            </a:r>
          </a:p>
          <a:p>
            <a:endParaRPr lang="cs-CZ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63555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VYBRANÍ ZÁSTUPCI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p</a:t>
            </a:r>
            <a:r>
              <a:rPr lang="cs-CZ" dirty="0" smtClean="0"/>
              <a:t>ryšec chvojka, p. kolovratec</a:t>
            </a:r>
            <a:endParaRPr lang="cs-CZ" i="1" dirty="0" smtClean="0"/>
          </a:p>
          <a:p>
            <a:r>
              <a:rPr lang="cs-CZ" dirty="0" smtClean="0"/>
              <a:t>bažanka vytrvalá</a:t>
            </a:r>
            <a:endParaRPr lang="cs-CZ" i="1" dirty="0" smtClean="0"/>
          </a:p>
          <a:p>
            <a:r>
              <a:rPr lang="cs-CZ" dirty="0" smtClean="0"/>
              <a:t>violka trojbarevná, v. sudetská</a:t>
            </a:r>
            <a:endParaRPr lang="cs-CZ" i="1" dirty="0" smtClean="0"/>
          </a:p>
          <a:p>
            <a:r>
              <a:rPr lang="cs-CZ" dirty="0" smtClean="0"/>
              <a:t>třezalka tečkovaná, </a:t>
            </a:r>
            <a:r>
              <a:rPr lang="cs-CZ" err="1" smtClean="0"/>
              <a:t>t</a:t>
            </a:r>
            <a:r>
              <a:rPr lang="cs-CZ" smtClean="0"/>
              <a:t>. lékařská</a:t>
            </a:r>
            <a:endParaRPr lang="cs-CZ" i="1" dirty="0" smtClean="0"/>
          </a:p>
          <a:p>
            <a:r>
              <a:rPr lang="cs-CZ" dirty="0" smtClean="0"/>
              <a:t>šťavel lesní</a:t>
            </a:r>
          </a:p>
          <a:p>
            <a:r>
              <a:rPr lang="cs-CZ" dirty="0" smtClean="0"/>
              <a:t>len setý</a:t>
            </a:r>
          </a:p>
          <a:p>
            <a:r>
              <a:rPr lang="cs-CZ" dirty="0" smtClean="0"/>
              <a:t>vrba křehká, v. ušatá, v. jíva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182321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4941168"/>
            <a:ext cx="4118248" cy="566738"/>
          </a:xfrm>
        </p:spPr>
        <p:txBody>
          <a:bodyPr/>
          <a:lstStyle/>
          <a:p>
            <a:r>
              <a:rPr lang="cs-CZ" dirty="0" smtClean="0"/>
              <a:t>Pryšec chvojka </a:t>
            </a:r>
            <a:endParaRPr lang="en-US" sz="1000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>
          <a:xfrm>
            <a:off x="1907704" y="5589240"/>
            <a:ext cx="1309936" cy="493448"/>
          </a:xfrm>
        </p:spPr>
        <p:txBody>
          <a:bodyPr>
            <a:normAutofit/>
          </a:bodyPr>
          <a:lstStyle/>
          <a:p>
            <a:r>
              <a:rPr lang="cs-CZ" dirty="0"/>
              <a:t>/zdroj2/</a:t>
            </a:r>
            <a:endParaRPr lang="en-US" dirty="0"/>
          </a:p>
        </p:txBody>
      </p:sp>
      <p:pic>
        <p:nvPicPr>
          <p:cNvPr id="4" name="Zástupný symbol pro obrázek 3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763688" y="1052736"/>
            <a:ext cx="5486400" cy="4114800"/>
          </a:xfrm>
        </p:spPr>
      </p:pic>
      <p:sp>
        <p:nvSpPr>
          <p:cNvPr id="3" name="TextovéPole 2"/>
          <p:cNvSpPr txBox="1"/>
          <p:nvPr/>
        </p:nvSpPr>
        <p:spPr>
          <a:xfrm>
            <a:off x="1187624" y="332656"/>
            <a:ext cx="66247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ZÁSTUPCI PRYŠCOVITÝCH</a:t>
            </a:r>
          </a:p>
        </p:txBody>
      </p:sp>
    </p:spTree>
    <p:extLst>
      <p:ext uri="{BB962C8B-B14F-4D97-AF65-F5344CB8AC3E}">
        <p14:creationId xmlns:p14="http://schemas.microsoft.com/office/powerpoint/2010/main" val="2075469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9712" y="4941168"/>
            <a:ext cx="3942231" cy="566738"/>
          </a:xfrm>
        </p:spPr>
        <p:txBody>
          <a:bodyPr>
            <a:normAutofit/>
          </a:bodyPr>
          <a:lstStyle/>
          <a:p>
            <a:r>
              <a:rPr lang="cs-CZ" dirty="0" smtClean="0"/>
              <a:t>Pryšec kolovratec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35696" y="5589240"/>
            <a:ext cx="5486400" cy="804862"/>
          </a:xfrm>
        </p:spPr>
        <p:txBody>
          <a:bodyPr/>
          <a:lstStyle/>
          <a:p>
            <a:r>
              <a:rPr lang="cs-CZ" dirty="0"/>
              <a:t>/</a:t>
            </a:r>
            <a:r>
              <a:rPr lang="cs-CZ" dirty="0" smtClean="0"/>
              <a:t>zdroj1,2</a:t>
            </a:r>
            <a:r>
              <a:rPr lang="cs-CZ" dirty="0"/>
              <a:t>/</a:t>
            </a:r>
            <a:endParaRPr lang="en-US" dirty="0"/>
          </a:p>
        </p:txBody>
      </p:sp>
      <p:pic>
        <p:nvPicPr>
          <p:cNvPr id="6" name="Zástupný symbol pro obrázek 5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21023580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Pryšec mnohobarvý 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/>
              <a:t>/zdroj2/</a:t>
            </a:r>
            <a:endParaRPr lang="en-US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2482593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5736" y="4941168"/>
            <a:ext cx="5486400" cy="566738"/>
          </a:xfrm>
        </p:spPr>
        <p:txBody>
          <a:bodyPr>
            <a:normAutofit/>
          </a:bodyPr>
          <a:lstStyle/>
          <a:p>
            <a:r>
              <a:rPr lang="cs-CZ" dirty="0" smtClean="0"/>
              <a:t>Pryšec obecný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2051720" y="5589240"/>
            <a:ext cx="5486400" cy="804862"/>
          </a:xfrm>
        </p:spPr>
        <p:txBody>
          <a:bodyPr/>
          <a:lstStyle/>
          <a:p>
            <a:r>
              <a:rPr lang="cs-CZ" dirty="0"/>
              <a:t>/zdroj2/</a:t>
            </a:r>
            <a:endParaRPr lang="en-US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340537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4941168"/>
            <a:ext cx="5486400" cy="566738"/>
          </a:xfrm>
        </p:spPr>
        <p:txBody>
          <a:bodyPr>
            <a:normAutofit fontScale="90000"/>
          </a:bodyPr>
          <a:lstStyle/>
          <a:p>
            <a:r>
              <a:rPr lang="en-US" dirty="0"/>
              <a:t/>
            </a:r>
            <a:br>
              <a:rPr lang="en-US" dirty="0"/>
            </a:br>
            <a:r>
              <a:rPr lang="cs-CZ" dirty="0" smtClean="0"/>
              <a:t>Bažanka vytrvalá</a:t>
            </a:r>
            <a:endParaRPr lang="en-US" sz="11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63688" y="5877272"/>
            <a:ext cx="1482552" cy="294928"/>
          </a:xfrm>
        </p:spPr>
        <p:txBody>
          <a:bodyPr>
            <a:noAutofit/>
          </a:bodyPr>
          <a:lstStyle/>
          <a:p>
            <a:r>
              <a:rPr lang="cs-CZ" dirty="0"/>
              <a:t>/</a:t>
            </a:r>
            <a:r>
              <a:rPr lang="cs-CZ" dirty="0" smtClean="0"/>
              <a:t>zdroj2,1/</a:t>
            </a:r>
            <a:endParaRPr lang="en-US" dirty="0"/>
          </a:p>
        </p:txBody>
      </p:sp>
      <p:pic>
        <p:nvPicPr>
          <p:cNvPr id="6" name="Zástupný symbol pro obrázek 5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323528" y="188640"/>
            <a:ext cx="5486400" cy="4114800"/>
          </a:xfr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4336453" y="2008363"/>
            <a:ext cx="5340762" cy="4005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06676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835696" y="5085184"/>
            <a:ext cx="5486400" cy="566738"/>
          </a:xfrm>
        </p:spPr>
        <p:txBody>
          <a:bodyPr>
            <a:normAutofit/>
          </a:bodyPr>
          <a:lstStyle/>
          <a:p>
            <a:r>
              <a:rPr lang="cs-CZ" dirty="0" smtClean="0"/>
              <a:t>Violka lesní</a:t>
            </a:r>
            <a:endParaRPr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835696" y="5661248"/>
            <a:ext cx="5486400" cy="804862"/>
          </a:xfrm>
        </p:spPr>
        <p:txBody>
          <a:bodyPr/>
          <a:lstStyle/>
          <a:p>
            <a:r>
              <a:rPr lang="cs-CZ" dirty="0"/>
              <a:t>/zdroj2/</a:t>
            </a:r>
            <a:endParaRPr lang="en-US" dirty="0"/>
          </a:p>
        </p:txBody>
      </p:sp>
      <p:pic>
        <p:nvPicPr>
          <p:cNvPr id="3" name="Zástupný symbol pro obrázek 2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763688" y="980728"/>
            <a:ext cx="5486400" cy="4114800"/>
          </a:xfrm>
        </p:spPr>
      </p:pic>
      <p:sp>
        <p:nvSpPr>
          <p:cNvPr id="2" name="TextovéPole 1"/>
          <p:cNvSpPr txBox="1"/>
          <p:nvPr/>
        </p:nvSpPr>
        <p:spPr>
          <a:xfrm>
            <a:off x="1547664" y="476672"/>
            <a:ext cx="6264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ZÁSTUPCI VIOLKOVITÝCH</a:t>
            </a:r>
          </a:p>
        </p:txBody>
      </p:sp>
    </p:spTree>
    <p:extLst>
      <p:ext uri="{BB962C8B-B14F-4D97-AF65-F5344CB8AC3E}">
        <p14:creationId xmlns:p14="http://schemas.microsoft.com/office/powerpoint/2010/main" val="26452012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4725144"/>
            <a:ext cx="5486400" cy="566738"/>
          </a:xfrm>
        </p:spPr>
        <p:txBody>
          <a:bodyPr/>
          <a:lstStyle/>
          <a:p>
            <a:r>
              <a:rPr lang="cs-CZ" dirty="0" smtClean="0"/>
              <a:t>Violka psí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/>
              <a:t>/zdroj2/</a:t>
            </a:r>
            <a:endParaRPr lang="en-US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65723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23728" y="4869160"/>
            <a:ext cx="5486400" cy="566738"/>
          </a:xfrm>
        </p:spPr>
        <p:txBody>
          <a:bodyPr>
            <a:normAutofit/>
          </a:bodyPr>
          <a:lstStyle/>
          <a:p>
            <a:r>
              <a:rPr lang="cs-CZ" dirty="0" smtClean="0"/>
              <a:t>Violka rolní</a:t>
            </a:r>
            <a:endParaRPr lang="en-US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2"/>
          </p:nvPr>
        </p:nvSpPr>
        <p:spPr>
          <a:xfrm>
            <a:off x="2123728" y="5445224"/>
            <a:ext cx="5486400" cy="804862"/>
          </a:xfrm>
        </p:spPr>
        <p:txBody>
          <a:bodyPr/>
          <a:lstStyle/>
          <a:p>
            <a:r>
              <a:rPr lang="cs-CZ" dirty="0"/>
              <a:t>/</a:t>
            </a:r>
            <a:r>
              <a:rPr lang="cs-CZ" dirty="0" smtClean="0"/>
              <a:t>zdroj2/</a:t>
            </a:r>
            <a:endParaRPr lang="en-US" dirty="0"/>
          </a:p>
        </p:txBody>
      </p:sp>
      <p:pic>
        <p:nvPicPr>
          <p:cNvPr id="4" name="Zástupný symbol pro obrázek 3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986448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/>
              <a:t>/zdroj2/</a:t>
            </a:r>
            <a:endParaRPr lang="en-US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Violka trojbarevná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7371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08104" y="2060848"/>
            <a:ext cx="2562672" cy="566738"/>
          </a:xfrm>
        </p:spPr>
        <p:txBody>
          <a:bodyPr/>
          <a:lstStyle/>
          <a:p>
            <a:r>
              <a:rPr lang="cs-CZ" dirty="0" smtClean="0"/>
              <a:t>Violka vonná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652120" y="2852936"/>
            <a:ext cx="2562672" cy="804862"/>
          </a:xfrm>
        </p:spPr>
        <p:txBody>
          <a:bodyPr/>
          <a:lstStyle/>
          <a:p>
            <a:r>
              <a:rPr lang="cs-CZ" dirty="0"/>
              <a:t>/zdroj2/</a:t>
            </a:r>
            <a:endParaRPr lang="en-US" dirty="0"/>
          </a:p>
          <a:p>
            <a:endParaRPr lang="en-US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827584" y="620688"/>
            <a:ext cx="3759882" cy="5013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653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Violka sudetská</a:t>
            </a:r>
            <a:br>
              <a:rPr lang="cs-CZ" dirty="0" smtClean="0"/>
            </a:br>
            <a:r>
              <a:rPr lang="cs-CZ" b="0" dirty="0" smtClean="0"/>
              <a:t>krkonošský endemit</a:t>
            </a:r>
            <a:endParaRPr lang="en-US" b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/zdroj 1/</a:t>
            </a:r>
            <a:endParaRPr lang="en-US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6200000">
            <a:off x="4438550" y="2242305"/>
            <a:ext cx="5100057" cy="3825043"/>
          </a:xfrm>
          <a:prstGeom prst="rect">
            <a:avLst/>
          </a:prstGeom>
        </p:spPr>
      </p:pic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251520" y="188640"/>
            <a:ext cx="5486400" cy="4114800"/>
          </a:xfrm>
        </p:spPr>
      </p:pic>
    </p:spTree>
    <p:extLst>
      <p:ext uri="{BB962C8B-B14F-4D97-AF65-F5344CB8AC3E}">
        <p14:creationId xmlns:p14="http://schemas.microsoft.com/office/powerpoint/2010/main" val="173249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Violka-zahradní kultivar-maceška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/>
              <a:t>/zdroj2/</a:t>
            </a:r>
            <a:endParaRPr lang="en-US" dirty="0"/>
          </a:p>
        </p:txBody>
      </p:sp>
      <p:pic>
        <p:nvPicPr>
          <p:cNvPr id="6" name="Zástupný symbol pro obrázek 5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173821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5229200"/>
            <a:ext cx="5486400" cy="566738"/>
          </a:xfrm>
        </p:spPr>
        <p:txBody>
          <a:bodyPr/>
          <a:lstStyle/>
          <a:p>
            <a:r>
              <a:rPr lang="cs-CZ" dirty="0" smtClean="0"/>
              <a:t>Třezalka tečkovaná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63688" y="5805264"/>
            <a:ext cx="5486400" cy="804862"/>
          </a:xfrm>
        </p:spPr>
        <p:txBody>
          <a:bodyPr/>
          <a:lstStyle/>
          <a:p>
            <a:r>
              <a:rPr lang="cs-CZ" dirty="0"/>
              <a:t>/zdroj2/</a:t>
            </a:r>
            <a:endParaRPr lang="en-US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763688" y="1340768"/>
            <a:ext cx="5486400" cy="4114800"/>
          </a:xfrm>
        </p:spPr>
      </p:pic>
      <p:sp>
        <p:nvSpPr>
          <p:cNvPr id="3" name="TextovéPole 2"/>
          <p:cNvSpPr txBox="1"/>
          <p:nvPr/>
        </p:nvSpPr>
        <p:spPr>
          <a:xfrm>
            <a:off x="1115616" y="548680"/>
            <a:ext cx="66967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ZÁSTUPCI TŘEZALKOVITÝCH</a:t>
            </a:r>
          </a:p>
        </p:txBody>
      </p:sp>
    </p:spTree>
    <p:extLst>
      <p:ext uri="{BB962C8B-B14F-4D97-AF65-F5344CB8AC3E}">
        <p14:creationId xmlns:p14="http://schemas.microsoft.com/office/powerpoint/2010/main" val="547854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Šťavel kyselý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/>
              <a:t>/zdroj2/</a:t>
            </a:r>
            <a:endParaRPr lang="en-US" dirty="0"/>
          </a:p>
          <a:p>
            <a:endParaRPr lang="en-US" dirty="0"/>
          </a:p>
        </p:txBody>
      </p:sp>
      <p:pic>
        <p:nvPicPr>
          <p:cNvPr id="6" name="Zástupný symbol pro obrázek 5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676099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Len setý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dirty="0" smtClean="0"/>
              <a:t>/3/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60526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Vrba křehká</a:t>
            </a:r>
            <a:endParaRPr lang="cs-CZ" dirty="0"/>
          </a:p>
        </p:txBody>
      </p:sp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-36506"/>
          <a:stretch/>
        </p:blipFill>
        <p:spPr>
          <a:xfrm>
            <a:off x="-2700808" y="332656"/>
            <a:ext cx="11643592" cy="4418749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07704" y="5589240"/>
            <a:ext cx="5486400" cy="804862"/>
          </a:xfrm>
        </p:spPr>
        <p:txBody>
          <a:bodyPr/>
          <a:lstStyle/>
          <a:p>
            <a:r>
              <a:rPr lang="cs-CZ" dirty="0" smtClean="0"/>
              <a:t>/3/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65472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POZNÁVEJTE NÁSLEDUJÍCÍ ROSTLINY</a:t>
            </a:r>
            <a:endParaRPr lang="en-US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základní druhy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8210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1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pic>
        <p:nvPicPr>
          <p:cNvPr id="7" name="Zástupný symbol pro obrázek 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944688" y="765175"/>
            <a:ext cx="548640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535912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2</a:t>
            </a:r>
            <a:endParaRPr lang="en-US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Zástupný symbol pro obrázek 1"/>
          <p:cNvSpPr>
            <a:spLocks noGrp="1"/>
          </p:cNvSpPr>
          <p:nvPr>
            <p:ph type="pic" idx="1"/>
          </p:nvPr>
        </p:nvSpPr>
        <p:spPr/>
      </p:sp>
      <p:pic>
        <p:nvPicPr>
          <p:cNvPr id="7" name="Zástupný symbol pro obrázek 4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835696" y="620688"/>
            <a:ext cx="548640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24066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69000">
        <p14:reveal/>
      </p:transition>
    </mc:Choice>
    <mc:Fallback xmlns="">
      <p:transition spd="slow" advTm="69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pic>
        <p:nvPicPr>
          <p:cNvPr id="7" name="Zástupný symbol pro obrázek 5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944688" y="765175"/>
            <a:ext cx="548640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8030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69000">
        <p14:reveal/>
      </p:transition>
    </mc:Choice>
    <mc:Fallback xmlns="">
      <p:transition spd="slow" advTm="69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4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pic>
        <p:nvPicPr>
          <p:cNvPr id="7" name="Zástupný symbol pro obrázek 5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944688" y="765175"/>
            <a:ext cx="548640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2952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69000">
        <p14:reveal/>
      </p:transition>
    </mc:Choice>
    <mc:Fallback xmlns="">
      <p:transition spd="slow" advTm="69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5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pic>
        <p:nvPicPr>
          <p:cNvPr id="6" name="Zástupný symbol pro obrázek 4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944688" y="765175"/>
            <a:ext cx="548640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5321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69000">
        <p14:reveal/>
      </p:transition>
    </mc:Choice>
    <mc:Fallback xmlns="">
      <p:transition spd="slow" advTm="69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POZNÁVEJTE NÁSLEDUJÍCÍ ROSTLINY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další druhy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5460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pic>
        <p:nvPicPr>
          <p:cNvPr id="6" name="Zástupný symbol pro obrázek 5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944688" y="765175"/>
            <a:ext cx="548640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316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pic>
        <p:nvPicPr>
          <p:cNvPr id="6" name="Zástupný symbol pro obrázek 5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>
          <a:xfrm>
            <a:off x="1944688" y="765175"/>
            <a:ext cx="5486400" cy="4114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17273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69000">
        <p14:reveal/>
      </p:transition>
    </mc:Choice>
    <mc:Fallback xmlns="">
      <p:transition spd="slow" advTm="69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</a:t>
            </a: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/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16200000">
            <a:off x="1938351" y="1546227"/>
            <a:ext cx="5100057" cy="38250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1784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 advTm="69000">
        <p14:reveal/>
      </p:transition>
    </mc:Choice>
    <mc:Fallback xmlns="">
      <p:transition spd="slow" advTm="69000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50706"/>
          </a:xfrm>
        </p:spPr>
        <p:txBody>
          <a:bodyPr anchor="t">
            <a:normAutofit/>
          </a:bodyPr>
          <a:lstStyle/>
          <a:p>
            <a:pPr algn="l"/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 smtClean="0"/>
              <a:t>ŘESENÍ:</a:t>
            </a:r>
            <a:br>
              <a:rPr lang="cs-CZ" sz="1600" b="1" dirty="0" smtClean="0"/>
            </a:br>
            <a:r>
              <a:rPr lang="cs-CZ" sz="1600" dirty="0" smtClean="0"/>
              <a:t>1. pryšec chvojka</a:t>
            </a:r>
            <a:br>
              <a:rPr lang="cs-CZ" sz="1600" dirty="0" smtClean="0"/>
            </a:br>
            <a:r>
              <a:rPr lang="cs-CZ" sz="1600" dirty="0" smtClean="0"/>
              <a:t>2. violka trojbarevná</a:t>
            </a:r>
            <a:br>
              <a:rPr lang="cs-CZ" sz="1600" dirty="0" smtClean="0"/>
            </a:br>
            <a:r>
              <a:rPr lang="cs-CZ" sz="1600" dirty="0" smtClean="0"/>
              <a:t>3. violka, zahradní kultivar – maceška</a:t>
            </a:r>
            <a:br>
              <a:rPr lang="cs-CZ" sz="1600" dirty="0" smtClean="0"/>
            </a:br>
            <a:r>
              <a:rPr lang="cs-CZ" sz="1600" dirty="0" smtClean="0"/>
              <a:t>4. šťavel kyselý</a:t>
            </a:r>
            <a:br>
              <a:rPr lang="cs-CZ" sz="1600" dirty="0" smtClean="0"/>
            </a:br>
            <a:r>
              <a:rPr lang="cs-CZ" sz="1600" dirty="0" smtClean="0"/>
              <a:t>5. třezalka tečkovaná</a:t>
            </a:r>
            <a:br>
              <a:rPr lang="cs-CZ" sz="1600" dirty="0" smtClean="0"/>
            </a:br>
            <a:r>
              <a:rPr lang="cs-CZ" sz="1600" dirty="0" smtClean="0"/>
              <a:t>A) pryšec kolovratec</a:t>
            </a:r>
            <a:br>
              <a:rPr lang="cs-CZ" sz="1600" dirty="0" smtClean="0"/>
            </a:br>
            <a:r>
              <a:rPr lang="cs-CZ" sz="1600" dirty="0" smtClean="0"/>
              <a:t>B) bažanka vytrvalá</a:t>
            </a:r>
            <a:br>
              <a:rPr lang="cs-CZ" sz="1600" dirty="0" smtClean="0"/>
            </a:br>
            <a:r>
              <a:rPr lang="cs-CZ" sz="1600" dirty="0" smtClean="0"/>
              <a:t>C) violka sudetská</a:t>
            </a:r>
            <a:r>
              <a:rPr lang="cs-CZ" sz="1600" b="1" dirty="0" smtClean="0"/>
              <a:t/>
            </a:r>
            <a:br>
              <a:rPr lang="cs-CZ" sz="1600" b="1" dirty="0" smtClean="0"/>
            </a:br>
            <a:r>
              <a:rPr lang="cs-CZ" sz="1600" b="1" dirty="0" smtClean="0"/>
              <a:t/>
            </a:r>
            <a:br>
              <a:rPr lang="cs-CZ" sz="1600" b="1" dirty="0" smtClean="0"/>
            </a:br>
            <a:r>
              <a:rPr lang="cs-CZ" sz="1600" b="1" dirty="0"/>
              <a:t/>
            </a:r>
            <a:br>
              <a:rPr lang="cs-CZ" sz="1600" b="1" dirty="0"/>
            </a:br>
            <a:r>
              <a:rPr lang="cs-CZ" sz="1600" b="1" dirty="0" smtClean="0"/>
              <a:t/>
            </a:r>
            <a:br>
              <a:rPr lang="cs-CZ" sz="1600" b="1" dirty="0" smtClean="0"/>
            </a:br>
            <a:r>
              <a:rPr lang="cs-CZ" sz="1600" b="1" dirty="0"/>
              <a:t/>
            </a:r>
            <a:br>
              <a:rPr lang="cs-CZ" sz="1600" b="1" dirty="0"/>
            </a:br>
            <a:r>
              <a:rPr lang="cs-CZ" sz="1600" b="1" dirty="0" smtClean="0"/>
              <a:t/>
            </a:r>
            <a:br>
              <a:rPr lang="cs-CZ" sz="1600" b="1" dirty="0" smtClean="0"/>
            </a:br>
            <a:r>
              <a:rPr lang="cs-CZ" sz="1600" b="1" dirty="0"/>
              <a:t/>
            </a:r>
            <a:br>
              <a:rPr lang="cs-CZ" sz="1600" b="1" dirty="0"/>
            </a:br>
            <a:r>
              <a:rPr lang="cs-CZ" sz="1600" b="1" dirty="0" smtClean="0"/>
              <a:t/>
            </a:r>
            <a:br>
              <a:rPr lang="cs-CZ" sz="1600" b="1" dirty="0" smtClean="0"/>
            </a:br>
            <a:r>
              <a:rPr lang="cs-CZ" sz="1600" b="1" dirty="0"/>
              <a:t/>
            </a:r>
            <a:br>
              <a:rPr lang="cs-CZ" sz="1600" b="1" dirty="0"/>
            </a:b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b="1" dirty="0"/>
              <a:t>Z</a:t>
            </a:r>
            <a:r>
              <a:rPr lang="cs-CZ" sz="1600" b="1" dirty="0" smtClean="0"/>
              <a:t>droje snímků:</a:t>
            </a:r>
            <a:br>
              <a:rPr lang="cs-CZ" sz="1600" b="1" dirty="0" smtClean="0"/>
            </a:br>
            <a:r>
              <a:rPr lang="cs-CZ" sz="1600" dirty="0" smtClean="0"/>
              <a:t>1/ vlastní</a:t>
            </a:r>
            <a:br>
              <a:rPr lang="cs-CZ" sz="1600" dirty="0" smtClean="0"/>
            </a:br>
            <a:r>
              <a:rPr lang="cs-CZ" sz="1600" dirty="0" smtClean="0"/>
              <a:t>2/ </a:t>
            </a:r>
            <a:r>
              <a:rPr lang="cs-CZ" sz="1600" dirty="0" err="1" smtClean="0"/>
              <a:t>MUDr.Šárka</a:t>
            </a:r>
            <a:r>
              <a:rPr lang="cs-CZ" sz="1600" dirty="0" smtClean="0"/>
              <a:t> </a:t>
            </a:r>
            <a:r>
              <a:rPr lang="cs-CZ" sz="1600" dirty="0" err="1" smtClean="0"/>
              <a:t>Firgenhutová</a:t>
            </a:r>
            <a:r>
              <a:rPr lang="cs-CZ" sz="1600" dirty="0" smtClean="0"/>
              <a:t> (se souhlasem autora)</a:t>
            </a:r>
            <a:br>
              <a:rPr lang="cs-CZ" sz="1600" dirty="0" smtClean="0"/>
            </a:br>
            <a:r>
              <a:rPr lang="cs-CZ" sz="1600" dirty="0" smtClean="0"/>
              <a:t>3/</a:t>
            </a:r>
            <a:r>
              <a:rPr lang="cs-CZ" sz="1600" dirty="0" err="1" smtClean="0"/>
              <a:t>RNDr.Dagmar</a:t>
            </a:r>
            <a:r>
              <a:rPr lang="cs-CZ" sz="1600" smtClean="0"/>
              <a:t> Řeháková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/>
            </a:r>
            <a:br>
              <a:rPr lang="cs-CZ" sz="1600" dirty="0" smtClean="0"/>
            </a:b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5084409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69000">
        <p:cut/>
      </p:transition>
    </mc:Choice>
    <mc:Fallback xmlns="">
      <p:transition advTm="69000">
        <p:cut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700</TotalTime>
  <Words>312</Words>
  <Application>Microsoft Office PowerPoint</Application>
  <PresentationFormat>Předvádění na obrazovce (4:3)</PresentationFormat>
  <Paragraphs>101</Paragraphs>
  <Slides>31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31</vt:i4>
      </vt:variant>
    </vt:vector>
  </HeadingPairs>
  <TitlesOfParts>
    <vt:vector size="32" baseType="lpstr">
      <vt:lpstr>Motiv systému Office</vt:lpstr>
      <vt:lpstr>Prezentace aplikace PowerPoint</vt:lpstr>
      <vt:lpstr>DVOUDĚLOŽNÉ ROSTLINY</vt:lpstr>
      <vt:lpstr>řád: MALPHIGIOTVARÉ  čeleď: pryšcovité, violkovité, třezalkovité, lnovité, vrbovité</vt:lpstr>
      <vt:lpstr>VYBRANÍ ZÁSTUPCI</vt:lpstr>
      <vt:lpstr>Pryšec chvojka </vt:lpstr>
      <vt:lpstr>Pryšec kolovratec</vt:lpstr>
      <vt:lpstr>Pryšec mnohobarvý </vt:lpstr>
      <vt:lpstr>Pryšec obecný</vt:lpstr>
      <vt:lpstr> Bažanka vytrvalá</vt:lpstr>
      <vt:lpstr>Violka lesní</vt:lpstr>
      <vt:lpstr>Violka psí</vt:lpstr>
      <vt:lpstr>Violka rolní</vt:lpstr>
      <vt:lpstr>Violka trojbarevná</vt:lpstr>
      <vt:lpstr>Violka vonná</vt:lpstr>
      <vt:lpstr>Violka sudetská krkonošský endemit</vt:lpstr>
      <vt:lpstr>Violka-zahradní kultivar-maceška</vt:lpstr>
      <vt:lpstr>Třezalka tečkovaná</vt:lpstr>
      <vt:lpstr>Šťavel kyselý</vt:lpstr>
      <vt:lpstr>Len setý</vt:lpstr>
      <vt:lpstr>Vrba křehká</vt:lpstr>
      <vt:lpstr>POZNÁVEJTE NÁSLEDUJÍCÍ ROSTLINY</vt:lpstr>
      <vt:lpstr>1</vt:lpstr>
      <vt:lpstr>2</vt:lpstr>
      <vt:lpstr>3</vt:lpstr>
      <vt:lpstr>4</vt:lpstr>
      <vt:lpstr>5</vt:lpstr>
      <vt:lpstr>POZNÁVEJTE NÁSLEDUJÍCÍ ROSTLINY</vt:lpstr>
      <vt:lpstr>A</vt:lpstr>
      <vt:lpstr>B</vt:lpstr>
      <vt:lpstr>C</vt:lpstr>
      <vt:lpstr> ŘESENÍ: 1. pryšec chvojka 2. violka trojbarevná 3. violka, zahradní kultivar – maceška 4. šťavel kyselý 5. třezalka tečkovaná A) pryšec kolovratec B) bažanka vytrvalá C) violka sudetská          Zdroje snímků: 1/ vlastní 2/ MUDr.Šárka Firgenhutová (se souhlasem autora) 3/RNDr.Dagmar Řeháková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DVOUDĚLOŽNÉ ROSTLINY</dc:title>
  <dc:creator>ucitel</dc:creator>
  <cp:lastModifiedBy> </cp:lastModifiedBy>
  <cp:revision>71</cp:revision>
  <dcterms:created xsi:type="dcterms:W3CDTF">2013-10-21T13:47:32Z</dcterms:created>
  <dcterms:modified xsi:type="dcterms:W3CDTF">2014-04-22T12:17:58Z</dcterms:modified>
</cp:coreProperties>
</file>