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291" r:id="rId2"/>
    <p:sldId id="256" r:id="rId3"/>
    <p:sldId id="257" r:id="rId4"/>
    <p:sldId id="258" r:id="rId5"/>
    <p:sldId id="274" r:id="rId6"/>
    <p:sldId id="260" r:id="rId7"/>
    <p:sldId id="271" r:id="rId8"/>
    <p:sldId id="262" r:id="rId9"/>
    <p:sldId id="269" r:id="rId10"/>
    <p:sldId id="287" r:id="rId11"/>
    <p:sldId id="295" r:id="rId12"/>
    <p:sldId id="261" r:id="rId13"/>
    <p:sldId id="270" r:id="rId14"/>
    <p:sldId id="290" r:id="rId15"/>
    <p:sldId id="283" r:id="rId16"/>
    <p:sldId id="272" r:id="rId17"/>
    <p:sldId id="288" r:id="rId18"/>
    <p:sldId id="292" r:id="rId19"/>
    <p:sldId id="293" r:id="rId20"/>
    <p:sldId id="294" r:id="rId21"/>
    <p:sldId id="267" r:id="rId22"/>
    <p:sldId id="263" r:id="rId23"/>
    <p:sldId id="265" r:id="rId24"/>
    <p:sldId id="264" r:id="rId25"/>
    <p:sldId id="266" r:id="rId26"/>
    <p:sldId id="280" r:id="rId27"/>
    <p:sldId id="281" r:id="rId28"/>
    <p:sldId id="276" r:id="rId29"/>
    <p:sldId id="277" r:id="rId30"/>
    <p:sldId id="278" r:id="rId31"/>
    <p:sldId id="279" r:id="rId32"/>
    <p:sldId id="282" r:id="rId33"/>
    <p:sldId id="285" r:id="rId34"/>
    <p:sldId id="286" r:id="rId35"/>
    <p:sldId id="268"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5" autoAdjust="0"/>
    <p:restoredTop sz="94729" autoAdjust="0"/>
  </p:normalViewPr>
  <p:slideViewPr>
    <p:cSldViewPr>
      <p:cViewPr>
        <p:scale>
          <a:sx n="90" d="100"/>
          <a:sy n="90" d="100"/>
        </p:scale>
        <p:origin x="-624" y="-3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65" d="100"/>
          <a:sy n="65" d="100"/>
        </p:scale>
        <p:origin x="-2364" y="-12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1EF9E83-2134-4E81-8F2E-2A744EE2E88C}" type="datetimeFigureOut">
              <a:rPr lang="en-US" smtClean="0"/>
              <a:pPr/>
              <a:t>4/25/2014</a:t>
            </a:fld>
            <a:endParaRPr lang="en-US"/>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EF99C28-D3CA-4B57-A440-A7746680CAB0}" type="slidenum">
              <a:rPr lang="en-US" smtClean="0"/>
              <a:pPr/>
              <a:t>‹#›</a:t>
            </a:fld>
            <a:endParaRPr lang="en-US"/>
          </a:p>
        </p:txBody>
      </p:sp>
    </p:spTree>
    <p:extLst>
      <p:ext uri="{BB962C8B-B14F-4D97-AF65-F5344CB8AC3E}">
        <p14:creationId xmlns:p14="http://schemas.microsoft.com/office/powerpoint/2010/main" xmlns="" val="2253161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2F8CDA8-4297-43E4-9DA0-FD2B7D9F6CA8}" type="datetimeFigureOut">
              <a:rPr lang="en-US" smtClean="0"/>
              <a:pPr/>
              <a:t>4/25/2014</a:t>
            </a:fld>
            <a:endParaRPr lang="en-US"/>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DC288D-7FB0-4B41-B0C4-C93926AC44F6}" type="slidenum">
              <a:rPr lang="en-US" smtClean="0"/>
              <a:pPr/>
              <a:t>‹#›</a:t>
            </a:fld>
            <a:endParaRPr lang="en-US"/>
          </a:p>
        </p:txBody>
      </p:sp>
    </p:spTree>
    <p:extLst>
      <p:ext uri="{BB962C8B-B14F-4D97-AF65-F5344CB8AC3E}">
        <p14:creationId xmlns:p14="http://schemas.microsoft.com/office/powerpoint/2010/main" xmlns="" val="3924447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US" dirty="0"/>
          </a:p>
        </p:txBody>
      </p:sp>
      <p:sp>
        <p:nvSpPr>
          <p:cNvPr id="4" name="Zástupný symbol pro číslo snímku 3"/>
          <p:cNvSpPr>
            <a:spLocks noGrp="1"/>
          </p:cNvSpPr>
          <p:nvPr>
            <p:ph type="sldNum" sz="quarter" idx="10"/>
          </p:nvPr>
        </p:nvSpPr>
        <p:spPr/>
        <p:txBody>
          <a:bodyPr/>
          <a:lstStyle/>
          <a:p>
            <a:fld id="{0EDC288D-7FB0-4B41-B0C4-C93926AC44F6}" type="slidenum">
              <a:rPr lang="en-US" smtClean="0"/>
              <a:pPr/>
              <a:t>3</a:t>
            </a:fld>
            <a:endParaRPr lang="en-US"/>
          </a:p>
        </p:txBody>
      </p:sp>
    </p:spTree>
    <p:extLst>
      <p:ext uri="{BB962C8B-B14F-4D97-AF65-F5344CB8AC3E}">
        <p14:creationId xmlns:p14="http://schemas.microsoft.com/office/powerpoint/2010/main" xmlns="" val="2566710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en-US"/>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530065020"/>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311198636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en-US"/>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34533848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p>
            <a:fld id="{FDFC0DD9-23F7-4F59-9FA3-FDFB58668F2D}" type="datetimeFigureOut">
              <a:rPr lang="en-US" smtClean="0"/>
              <a:pPr/>
              <a:t>4/25/2014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1348489662"/>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en-US"/>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p:txBody>
          <a:bodyPr/>
          <a:lstStyle/>
          <a:p>
            <a:fld id="{FDFC0DD9-23F7-4F59-9FA3-FDFB58668F2D}" type="datetimeFigureOut">
              <a:rPr lang="en-US" smtClean="0"/>
              <a:pPr/>
              <a:t>4/25/2014</a:t>
            </a:fld>
            <a:endParaRPr lang="en-US"/>
          </a:p>
        </p:txBody>
      </p:sp>
      <p:sp>
        <p:nvSpPr>
          <p:cNvPr id="8" name="Zástupný symbol pro zápatí 7"/>
          <p:cNvSpPr>
            <a:spLocks noGrp="1"/>
          </p:cNvSpPr>
          <p:nvPr>
            <p:ph type="ftr" sz="quarter" idx="11"/>
          </p:nvPr>
        </p:nvSpPr>
        <p:spPr/>
        <p:txBody>
          <a:bodyPr/>
          <a:lstStyle/>
          <a:p>
            <a:endParaRPr lang="en-US"/>
          </a:p>
        </p:txBody>
      </p:sp>
      <p:sp>
        <p:nvSpPr>
          <p:cNvPr id="9" name="Zástupný symbol pro číslo snímku 8"/>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5391415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datum 2"/>
          <p:cNvSpPr>
            <a:spLocks noGrp="1"/>
          </p:cNvSpPr>
          <p:nvPr>
            <p:ph type="dt" sz="half" idx="10"/>
          </p:nvPr>
        </p:nvSpPr>
        <p:spPr/>
        <p:txBody>
          <a:bodyPr/>
          <a:lstStyle/>
          <a:p>
            <a:fld id="{FDFC0DD9-23F7-4F59-9FA3-FDFB58668F2D}" type="datetimeFigureOut">
              <a:rPr lang="en-US" smtClean="0"/>
              <a:pPr/>
              <a:t>4/25/2014</a:t>
            </a:fld>
            <a:endParaRPr lang="en-US"/>
          </a:p>
        </p:txBody>
      </p:sp>
      <p:sp>
        <p:nvSpPr>
          <p:cNvPr id="4" name="Zástupný symbol pro zápatí 3"/>
          <p:cNvSpPr>
            <a:spLocks noGrp="1"/>
          </p:cNvSpPr>
          <p:nvPr>
            <p:ph type="ftr" sz="quarter" idx="11"/>
          </p:nvPr>
        </p:nvSpPr>
        <p:spPr/>
        <p:txBody>
          <a:bodyPr/>
          <a:lstStyle/>
          <a:p>
            <a:endParaRPr lang="en-US"/>
          </a:p>
        </p:txBody>
      </p:sp>
      <p:sp>
        <p:nvSpPr>
          <p:cNvPr id="5" name="Zástupný symbol pro číslo snímku 4"/>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339038463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DFC0DD9-23F7-4F59-9FA3-FDFB58668F2D}" type="datetimeFigureOut">
              <a:rPr lang="en-US" smtClean="0"/>
              <a:pPr/>
              <a:t>4/25/2014</a:t>
            </a:fld>
            <a:endParaRPr lang="en-US"/>
          </a:p>
        </p:txBody>
      </p:sp>
      <p:sp>
        <p:nvSpPr>
          <p:cNvPr id="3" name="Zástupný symbol pro zápatí 2"/>
          <p:cNvSpPr>
            <a:spLocks noGrp="1"/>
          </p:cNvSpPr>
          <p:nvPr>
            <p:ph type="ftr" sz="quarter" idx="11"/>
          </p:nvPr>
        </p:nvSpPr>
        <p:spPr/>
        <p:txBody>
          <a:bodyPr/>
          <a:lstStyle/>
          <a:p>
            <a:endParaRPr lang="en-US"/>
          </a:p>
        </p:txBody>
      </p:sp>
      <p:sp>
        <p:nvSpPr>
          <p:cNvPr id="4" name="Zástupný symbol pro číslo snímku 3"/>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49293015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en-US"/>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DFC0DD9-23F7-4F59-9FA3-FDFB58668F2D}" type="datetimeFigureOut">
              <a:rPr lang="en-US" smtClean="0"/>
              <a:pPr/>
              <a:t>4/25/2014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133250004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en-US"/>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DFC0DD9-23F7-4F59-9FA3-FDFB58668F2D}" type="datetimeFigureOut">
              <a:rPr lang="en-US" smtClean="0"/>
              <a:pPr/>
              <a:t>4/25/2014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2305892017"/>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216401717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1804872271"/>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en-US"/>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FC0DD9-23F7-4F59-9FA3-FDFB58668F2D}" type="datetimeFigureOut">
              <a:rPr lang="en-US" smtClean="0"/>
              <a:pPr/>
              <a:t>4/25/2014</a:t>
            </a:fld>
            <a:endParaRPr lang="en-US"/>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DDB92A-F33E-4A5E-8A85-16947D23E4C2}" type="slidenum">
              <a:rPr lang="en-US" smtClean="0"/>
              <a:pPr/>
              <a:t>‹#›</a:t>
            </a:fld>
            <a:endParaRPr lang="en-US"/>
          </a:p>
        </p:txBody>
      </p:sp>
    </p:spTree>
    <p:extLst>
      <p:ext uri="{BB962C8B-B14F-4D97-AF65-F5344CB8AC3E}">
        <p14:creationId xmlns:p14="http://schemas.microsoft.com/office/powerpoint/2010/main" xmlns="" val="2593245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9.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9.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9.xm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9.xml"/><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29" name="Group 57"/>
          <p:cNvGraphicFramePr>
            <a:graphicFrameLocks noGrp="1"/>
          </p:cNvGraphicFramePr>
          <p:nvPr>
            <p:ph type="subTitle" idx="1"/>
            <p:extLst>
              <p:ext uri="{D42A27DB-BD31-4B8C-83A1-F6EECF244321}">
                <p14:modId xmlns:p14="http://schemas.microsoft.com/office/powerpoint/2010/main" xmlns="" val="1532767633"/>
              </p:ext>
            </p:extLst>
          </p:nvPr>
        </p:nvGraphicFramePr>
        <p:xfrm>
          <a:off x="1331913" y="1700213"/>
          <a:ext cx="6400800" cy="4535307"/>
        </p:xfrm>
        <a:graphic>
          <a:graphicData uri="http://schemas.openxmlformats.org/drawingml/2006/table">
            <a:tbl>
              <a:tblPr/>
              <a:tblGrid>
                <a:gridCol w="1685925"/>
                <a:gridCol w="4714875"/>
              </a:tblGrid>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Číslo projektu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ea typeface="Calibri" pitchFamily="34" charset="0"/>
                          <a:cs typeface="Times New Roman,Bold"/>
                        </a:rPr>
                        <a:t>CZ.1.07/1.5.00/34.0950</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76836">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Kódování materiálu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vy_32_INOVACE_bio_bot5</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Označení materiálu</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bot5_ruzovite.pptx</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Název školy</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Gymnázium Kladno</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Autor</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Lenka Smyčková</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095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Anotace</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defRPr/>
                      </a:pPr>
                      <a:r>
                        <a:rPr kumimoji="0" lang="cs-CZ" altLang="cs-CZ" sz="1200" b="0" i="0" u="none" strike="noStrike" cap="none" normalizeH="0" baseline="0" dirty="0" smtClean="0">
                          <a:ln>
                            <a:noFill/>
                          </a:ln>
                          <a:solidFill>
                            <a:schemeClr val="tx1"/>
                          </a:solidFill>
                          <a:effectLst/>
                          <a:latin typeface="+mn-lt"/>
                          <a:cs typeface="Times New Roman" pitchFamily="18" charset="0"/>
                        </a:rPr>
                        <a:t>Prezentace seznamuje žáky  se zástupci dvouděložných rostlin řádu </a:t>
                      </a:r>
                      <a:r>
                        <a:rPr kumimoji="0" lang="cs-CZ" altLang="cs-CZ" sz="1200" b="0" i="0" u="none" strike="noStrike" cap="none" normalizeH="0" baseline="0" dirty="0" err="1" smtClean="0">
                          <a:ln>
                            <a:noFill/>
                          </a:ln>
                          <a:solidFill>
                            <a:schemeClr val="tx1"/>
                          </a:solidFill>
                          <a:effectLst/>
                          <a:latin typeface="+mn-lt"/>
                          <a:cs typeface="Times New Roman" pitchFamily="18" charset="0"/>
                        </a:rPr>
                        <a:t>růžotvaré</a:t>
                      </a:r>
                      <a:r>
                        <a:rPr kumimoji="0" lang="cs-CZ" altLang="cs-CZ" sz="1200" b="0" i="0" u="none" strike="noStrike" cap="none" normalizeH="0" baseline="0" dirty="0" smtClean="0">
                          <a:ln>
                            <a:noFill/>
                          </a:ln>
                          <a:solidFill>
                            <a:schemeClr val="tx1"/>
                          </a:solidFill>
                          <a:effectLst/>
                          <a:latin typeface="+mn-lt"/>
                          <a:cs typeface="Times New Roman" pitchFamily="18" charset="0"/>
                        </a:rPr>
                        <a:t> , čeleď růžovité</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Předmět</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biologie</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Tematická oblast</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botanika</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Téma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Růžovité</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562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Očekávané výstupy</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Žáci  poznávají zástupce  rostlin z řádu </a:t>
                      </a:r>
                      <a:r>
                        <a:rPr kumimoji="0" lang="cs-CZ" altLang="cs-CZ" sz="1200" b="0" i="0" u="none" strike="noStrike" cap="none" normalizeH="0" baseline="0" dirty="0" err="1" smtClean="0">
                          <a:ln>
                            <a:noFill/>
                          </a:ln>
                          <a:solidFill>
                            <a:schemeClr val="tx1"/>
                          </a:solidFill>
                          <a:effectLst/>
                          <a:latin typeface="+mn-lt"/>
                          <a:cs typeface="Times New Roman" pitchFamily="18" charset="0"/>
                        </a:rPr>
                        <a:t>růžotvarých</a:t>
                      </a:r>
                      <a:r>
                        <a:rPr kumimoji="0" lang="cs-CZ" altLang="cs-CZ" sz="1200" b="0" i="0" u="none" strike="noStrike" cap="none" normalizeH="0" baseline="0" dirty="0" smtClean="0">
                          <a:ln>
                            <a:noFill/>
                          </a:ln>
                          <a:solidFill>
                            <a:schemeClr val="tx1"/>
                          </a:solidFill>
                          <a:effectLst/>
                          <a:latin typeface="+mn-lt"/>
                          <a:cs typeface="Times New Roman" pitchFamily="18" charset="0"/>
                        </a:rPr>
                        <a:t>, určí základní druhy, případně další druhy.</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Klíčová slova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Dvouděložné, </a:t>
                      </a:r>
                      <a:r>
                        <a:rPr kumimoji="0" lang="cs-CZ" altLang="cs-CZ" sz="1200" b="0" i="0" u="none" strike="noStrike" cap="none" normalizeH="0" baseline="0" dirty="0" err="1" smtClean="0">
                          <a:ln>
                            <a:noFill/>
                          </a:ln>
                          <a:solidFill>
                            <a:schemeClr val="tx1"/>
                          </a:solidFill>
                          <a:effectLst/>
                          <a:latin typeface="+mn-lt"/>
                          <a:cs typeface="Times New Roman" pitchFamily="18" charset="0"/>
                        </a:rPr>
                        <a:t>růžotvaré</a:t>
                      </a:r>
                      <a:r>
                        <a:rPr kumimoji="0" lang="cs-CZ" altLang="cs-CZ" sz="1200" b="0" i="0" u="none" strike="noStrike" cap="none" normalizeH="0" baseline="0" dirty="0" smtClean="0">
                          <a:ln>
                            <a:noFill/>
                          </a:ln>
                          <a:solidFill>
                            <a:schemeClr val="tx1"/>
                          </a:solidFill>
                          <a:effectLst/>
                          <a:latin typeface="+mn-lt"/>
                          <a:cs typeface="Times New Roman" pitchFamily="18" charset="0"/>
                        </a:rPr>
                        <a:t>, </a:t>
                      </a:r>
                      <a:r>
                        <a:rPr kumimoji="0" lang="cs-CZ" altLang="cs-CZ" sz="1200" b="0" i="0" u="none" strike="noStrike" cap="none" normalizeH="0" baseline="0" err="1" smtClean="0">
                          <a:ln>
                            <a:noFill/>
                          </a:ln>
                          <a:solidFill>
                            <a:schemeClr val="tx1"/>
                          </a:solidFill>
                          <a:effectLst/>
                          <a:latin typeface="+mn-lt"/>
                          <a:cs typeface="Times New Roman" pitchFamily="18" charset="0"/>
                        </a:rPr>
                        <a:t>růžovité</a:t>
                      </a:r>
                      <a:r>
                        <a:rPr kumimoji="0" lang="cs-CZ" altLang="cs-CZ" sz="1200" b="0" i="0" u="none" strike="noStrike" cap="none" normalizeH="0" baseline="0" smtClean="0">
                          <a:ln>
                            <a:noFill/>
                          </a:ln>
                          <a:solidFill>
                            <a:schemeClr val="tx1"/>
                          </a:solidFill>
                          <a:effectLst/>
                          <a:latin typeface="+mn-lt"/>
                          <a:cs typeface="Times New Roman" pitchFamily="18" charset="0"/>
                        </a:rPr>
                        <a:t>, zástupci</a:t>
                      </a:r>
                      <a:endParaRPr kumimoji="0" lang="cs-CZ" altLang="cs-CZ" sz="1200" b="0" i="0" u="none" strike="noStrike" cap="none" normalizeH="0" baseline="0" dirty="0" smtClean="0">
                        <a:ln>
                          <a:noFill/>
                        </a:ln>
                        <a:solidFill>
                          <a:schemeClr val="tx1"/>
                        </a:solidFill>
                        <a:effectLst/>
                        <a:latin typeface="+mn-lt"/>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562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Druh učebního materiálu</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prezentace </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0581">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Ročník</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1. </a:t>
                      </a:r>
                      <a:r>
                        <a:rPr kumimoji="0" lang="cs-CZ" altLang="cs-CZ" sz="1200" b="0" i="0" u="none" strike="noStrike" cap="none" normalizeH="0" baseline="0" smtClean="0">
                          <a:ln>
                            <a:noFill/>
                          </a:ln>
                          <a:solidFill>
                            <a:schemeClr val="tx1"/>
                          </a:solidFill>
                          <a:effectLst/>
                          <a:latin typeface="+mn-lt"/>
                          <a:cs typeface="Times New Roman" pitchFamily="18" charset="0"/>
                        </a:rPr>
                        <a:t>ročník </a:t>
                      </a:r>
                      <a:r>
                        <a:rPr kumimoji="0" lang="cs-CZ" altLang="cs-CZ" sz="1200" b="0" i="0" u="none" strike="noStrike" cap="none" normalizeH="0" baseline="0" dirty="0" smtClean="0">
                          <a:ln>
                            <a:noFill/>
                          </a:ln>
                          <a:solidFill>
                            <a:schemeClr val="tx1"/>
                          </a:solidFill>
                          <a:effectLst/>
                          <a:latin typeface="+mn-lt"/>
                          <a:cs typeface="Times New Roman" pitchFamily="18" charset="0"/>
                        </a:rPr>
                        <a:t>čtyřletého gymnázia a odpovídající ročník víceletého gymnázia, seminář z biologie</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Cílová skupina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osmileté gymnázium, čtyřleté gymnázium</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Ověřeno</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(27.2.2014, O5</a:t>
                      </a:r>
                      <a:r>
                        <a:rPr kumimoji="0" lang="cs-CZ" altLang="cs-CZ" sz="1200" b="0" i="0" u="none" strike="noStrike" cap="none" normalizeH="0" baseline="0" dirty="0" smtClean="0">
                          <a:ln>
                            <a:noFill/>
                          </a:ln>
                          <a:solidFill>
                            <a:schemeClr val="tx1"/>
                          </a:solidFill>
                          <a:effectLst/>
                          <a:latin typeface="+mn-lt"/>
                          <a:ea typeface="Calibri" pitchFamily="34" charset="0"/>
                          <a:cs typeface="Calibri" pitchFamily="34" charset="0"/>
                        </a:rPr>
                        <a:t>)</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gridSpan="2">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Zdroje uvedeny na konci dokumentu.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pic>
        <p:nvPicPr>
          <p:cNvPr id="2102" name="Obrázek 3"/>
          <p:cNvPicPr>
            <a:picLocks noGrp="1" noChangeAspect="1" noChangeArrowheads="1"/>
          </p:cNvPicPr>
          <p:nvPr>
            <p:ph type="ctrTitle"/>
          </p:nvPr>
        </p:nvPicPr>
        <p:blipFill>
          <a:blip r:embed="rId2" cstate="screen">
            <a:extLst>
              <a:ext uri="{28A0092B-C50C-407E-A947-70E740481C1C}">
                <a14:useLocalDpi xmlns:a14="http://schemas.microsoft.com/office/drawing/2010/main" xmlns=""/>
              </a:ext>
            </a:extLst>
          </a:blip>
          <a:srcRect/>
          <a:stretch>
            <a:fillRect/>
          </a:stretch>
        </p:blipFill>
        <p:spPr>
          <a:xfrm>
            <a:off x="1473200" y="333375"/>
            <a:ext cx="5761038" cy="1258888"/>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pic>
    </p:spTree>
    <p:extLst>
      <p:ext uri="{BB962C8B-B14F-4D97-AF65-F5344CB8AC3E}">
        <p14:creationId xmlns:p14="http://schemas.microsoft.com/office/powerpoint/2010/main" xmlns="" val="3196991530"/>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DVOUDĚLOŽNÉ ROSTLINY</a:t>
            </a:r>
            <a:endParaRPr lang="en-US" dirty="0"/>
          </a:p>
        </p:txBody>
      </p:sp>
      <p:sp>
        <p:nvSpPr>
          <p:cNvPr id="3" name="Podnadpis 2"/>
          <p:cNvSpPr>
            <a:spLocks noGrp="1"/>
          </p:cNvSpPr>
          <p:nvPr>
            <p:ph type="subTitle" idx="1"/>
          </p:nvPr>
        </p:nvSpPr>
        <p:spPr/>
        <p:txBody>
          <a:bodyPr/>
          <a:lstStyle/>
          <a:p>
            <a:r>
              <a:rPr lang="cs-CZ" dirty="0" smtClean="0"/>
              <a:t>RŮŽOVITÉ A DALŠÍ</a:t>
            </a:r>
            <a:endParaRPr lang="en-US" dirty="0"/>
          </a:p>
        </p:txBody>
      </p:sp>
    </p:spTree>
    <p:extLst>
      <p:ext uri="{BB962C8B-B14F-4D97-AF65-F5344CB8AC3E}">
        <p14:creationId xmlns:p14="http://schemas.microsoft.com/office/powerpoint/2010/main" xmlns="" val="2319207931"/>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řád: RŮŽOTVARÉ </a:t>
            </a:r>
            <a:br>
              <a:rPr lang="cs-CZ" dirty="0" smtClean="0"/>
            </a:br>
            <a:r>
              <a:rPr lang="cs-CZ" sz="3100" dirty="0" smtClean="0"/>
              <a:t>čeledi: růžovité, jabloňovité, </a:t>
            </a:r>
            <a:r>
              <a:rPr lang="cs-CZ" sz="3100" dirty="0" err="1" smtClean="0"/>
              <a:t>mandloňovité</a:t>
            </a:r>
            <a:r>
              <a:rPr lang="cs-CZ" sz="3100" dirty="0" smtClean="0"/>
              <a:t>, </a:t>
            </a:r>
            <a:r>
              <a:rPr lang="cs-CZ" sz="3100" dirty="0" err="1" smtClean="0"/>
              <a:t>tavolníkovité</a:t>
            </a:r>
            <a:endParaRPr lang="en-US" sz="3100" dirty="0"/>
          </a:p>
        </p:txBody>
      </p:sp>
      <p:sp>
        <p:nvSpPr>
          <p:cNvPr id="3" name="Zástupný symbol pro obsah 2"/>
          <p:cNvSpPr>
            <a:spLocks noGrp="1"/>
          </p:cNvSpPr>
          <p:nvPr>
            <p:ph idx="1"/>
          </p:nvPr>
        </p:nvSpPr>
        <p:spPr/>
        <p:txBody>
          <a:bodyPr>
            <a:normAutofit fontScale="92500"/>
          </a:bodyPr>
          <a:lstStyle/>
          <a:p>
            <a:r>
              <a:rPr lang="cs-CZ" dirty="0" smtClean="0"/>
              <a:t>dřeviny a byliny</a:t>
            </a:r>
          </a:p>
          <a:p>
            <a:r>
              <a:rPr lang="cs-CZ" dirty="0" smtClean="0"/>
              <a:t>ZNAKY: pravidelné pětičetné květy, plodem často peckovice, malvice, šípek-souplodí nažek v češuli, jahoda-souplodí nažek na květním lůžku, ostružina-souplodí </a:t>
            </a:r>
            <a:r>
              <a:rPr lang="cs-CZ" dirty="0" err="1" smtClean="0"/>
              <a:t>peckoviček</a:t>
            </a:r>
            <a:endParaRPr lang="cs-CZ" dirty="0" smtClean="0"/>
          </a:p>
          <a:p>
            <a:r>
              <a:rPr lang="cs-CZ" dirty="0" smtClean="0"/>
              <a:t>HOSPODÁŘSKY VÝZNAMNÉ ROSTLINY:   ovocné stromy, drobné ovoce-dostatek vit</a:t>
            </a:r>
            <a:r>
              <a:rPr lang="cs-CZ" dirty="0" smtClean="0"/>
              <a:t>. C</a:t>
            </a:r>
            <a:r>
              <a:rPr lang="cs-CZ" dirty="0" smtClean="0"/>
              <a:t>, vonné silice, léčivky</a:t>
            </a:r>
          </a:p>
          <a:p>
            <a:r>
              <a:rPr lang="cs-CZ" dirty="0" smtClean="0"/>
              <a:t>příbuzní: kopřivy, konopí, jilmy</a:t>
            </a:r>
            <a:r>
              <a:rPr lang="cs-CZ" dirty="0" smtClean="0"/>
              <a:t>, řešetlák, hlošina</a:t>
            </a:r>
            <a:endParaRPr lang="cs-CZ" dirty="0" smtClean="0"/>
          </a:p>
          <a:p>
            <a:endParaRPr lang="cs-CZ" dirty="0" smtClean="0"/>
          </a:p>
          <a:p>
            <a:endParaRPr lang="en-US" dirty="0"/>
          </a:p>
        </p:txBody>
      </p:sp>
    </p:spTree>
    <p:extLst>
      <p:ext uri="{BB962C8B-B14F-4D97-AF65-F5344CB8AC3E}">
        <p14:creationId xmlns:p14="http://schemas.microsoft.com/office/powerpoint/2010/main" xmlns="" val="281635551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VYBRANÍ ZÁSTUPCI</a:t>
            </a:r>
            <a:endParaRPr lang="en-US" dirty="0"/>
          </a:p>
        </p:txBody>
      </p:sp>
      <p:sp>
        <p:nvSpPr>
          <p:cNvPr id="3" name="Zástupný symbol pro obsah 2"/>
          <p:cNvSpPr>
            <a:spLocks noGrp="1"/>
          </p:cNvSpPr>
          <p:nvPr>
            <p:ph idx="1"/>
          </p:nvPr>
        </p:nvSpPr>
        <p:spPr/>
        <p:txBody>
          <a:bodyPr>
            <a:normAutofit fontScale="85000" lnSpcReduction="20000"/>
          </a:bodyPr>
          <a:lstStyle/>
          <a:p>
            <a:r>
              <a:rPr lang="cs-CZ" dirty="0" smtClean="0"/>
              <a:t>růže šípková </a:t>
            </a:r>
            <a:r>
              <a:rPr lang="cs-CZ" i="1" dirty="0" smtClean="0"/>
              <a:t>(Rosa  </a:t>
            </a:r>
            <a:r>
              <a:rPr lang="cs-CZ" i="1" dirty="0" err="1" smtClean="0"/>
              <a:t>canina</a:t>
            </a:r>
            <a:r>
              <a:rPr lang="cs-CZ" i="1" dirty="0" smtClean="0"/>
              <a:t> )</a:t>
            </a:r>
          </a:p>
          <a:p>
            <a:r>
              <a:rPr lang="cs-CZ" dirty="0" smtClean="0"/>
              <a:t>ostružiník maliník </a:t>
            </a:r>
            <a:r>
              <a:rPr lang="cs-CZ" i="1" dirty="0" smtClean="0"/>
              <a:t>(</a:t>
            </a:r>
            <a:r>
              <a:rPr lang="cs-CZ" i="1" dirty="0" err="1" smtClean="0"/>
              <a:t>Rubus</a:t>
            </a:r>
            <a:r>
              <a:rPr lang="cs-CZ" i="1" dirty="0" smtClean="0"/>
              <a:t> </a:t>
            </a:r>
            <a:r>
              <a:rPr lang="cs-CZ" i="1" dirty="0" err="1" smtClean="0"/>
              <a:t>idaeus</a:t>
            </a:r>
            <a:r>
              <a:rPr lang="cs-CZ" i="1" dirty="0" smtClean="0"/>
              <a:t>)</a:t>
            </a:r>
          </a:p>
          <a:p>
            <a:r>
              <a:rPr lang="cs-CZ" dirty="0" smtClean="0"/>
              <a:t>kuklík městský </a:t>
            </a:r>
            <a:r>
              <a:rPr lang="cs-CZ" i="1" dirty="0" smtClean="0"/>
              <a:t>(</a:t>
            </a:r>
            <a:r>
              <a:rPr lang="cs-CZ" i="1" dirty="0" err="1"/>
              <a:t>G</a:t>
            </a:r>
            <a:r>
              <a:rPr lang="cs-CZ" i="1" dirty="0" err="1" smtClean="0"/>
              <a:t>eum</a:t>
            </a:r>
            <a:r>
              <a:rPr lang="cs-CZ" i="1" dirty="0" smtClean="0"/>
              <a:t> </a:t>
            </a:r>
            <a:r>
              <a:rPr lang="cs-CZ" i="1" dirty="0" err="1" smtClean="0"/>
              <a:t>urbanum</a:t>
            </a:r>
            <a:r>
              <a:rPr lang="cs-CZ" i="1" dirty="0" smtClean="0"/>
              <a:t>)</a:t>
            </a:r>
          </a:p>
          <a:p>
            <a:r>
              <a:rPr lang="cs-CZ" dirty="0" smtClean="0"/>
              <a:t>slivoň  </a:t>
            </a:r>
            <a:r>
              <a:rPr lang="cs-CZ" i="1" dirty="0" smtClean="0"/>
              <a:t>(</a:t>
            </a:r>
            <a:r>
              <a:rPr lang="cs-CZ" i="1" dirty="0" err="1" smtClean="0"/>
              <a:t>Prunus</a:t>
            </a:r>
            <a:r>
              <a:rPr lang="cs-CZ" i="1" dirty="0" smtClean="0"/>
              <a:t>)</a:t>
            </a:r>
          </a:p>
          <a:p>
            <a:r>
              <a:rPr lang="cs-CZ" dirty="0" smtClean="0"/>
              <a:t>jeřáb  </a:t>
            </a:r>
            <a:r>
              <a:rPr lang="cs-CZ" i="1" dirty="0" smtClean="0"/>
              <a:t>(</a:t>
            </a:r>
            <a:r>
              <a:rPr lang="cs-CZ" i="1" dirty="0" err="1" smtClean="0"/>
              <a:t>Sorbus</a:t>
            </a:r>
            <a:r>
              <a:rPr lang="cs-CZ" i="1" dirty="0" smtClean="0"/>
              <a:t>)</a:t>
            </a:r>
          </a:p>
          <a:p>
            <a:r>
              <a:rPr lang="cs-CZ" dirty="0" smtClean="0"/>
              <a:t>jahodník </a:t>
            </a:r>
            <a:r>
              <a:rPr lang="cs-CZ" i="1" dirty="0" smtClean="0"/>
              <a:t>(</a:t>
            </a:r>
            <a:r>
              <a:rPr lang="cs-CZ" i="1" dirty="0" err="1" smtClean="0"/>
              <a:t>Fragaria</a:t>
            </a:r>
            <a:r>
              <a:rPr lang="cs-CZ" i="1" dirty="0" smtClean="0"/>
              <a:t>)</a:t>
            </a:r>
          </a:p>
          <a:p>
            <a:r>
              <a:rPr lang="cs-CZ" dirty="0" smtClean="0"/>
              <a:t>mochna </a:t>
            </a:r>
            <a:r>
              <a:rPr lang="cs-CZ" i="1" dirty="0" smtClean="0"/>
              <a:t>(</a:t>
            </a:r>
            <a:r>
              <a:rPr lang="cs-CZ" i="1" dirty="0" err="1" smtClean="0"/>
              <a:t>Potentilla</a:t>
            </a:r>
            <a:r>
              <a:rPr lang="cs-CZ" i="1" dirty="0" smtClean="0"/>
              <a:t>)</a:t>
            </a:r>
            <a:endParaRPr lang="cs-CZ" dirty="0" smtClean="0"/>
          </a:p>
          <a:p>
            <a:r>
              <a:rPr lang="cs-CZ" dirty="0" smtClean="0"/>
              <a:t>řepík </a:t>
            </a:r>
            <a:r>
              <a:rPr lang="cs-CZ" i="1" dirty="0" smtClean="0"/>
              <a:t>(</a:t>
            </a:r>
            <a:r>
              <a:rPr lang="cs-CZ" i="1" dirty="0" err="1" smtClean="0"/>
              <a:t>Agrimonia</a:t>
            </a:r>
            <a:r>
              <a:rPr lang="cs-CZ" i="1" dirty="0" smtClean="0"/>
              <a:t>)</a:t>
            </a:r>
            <a:endParaRPr lang="cs-CZ" dirty="0" smtClean="0"/>
          </a:p>
          <a:p>
            <a:r>
              <a:rPr lang="cs-CZ" dirty="0" smtClean="0"/>
              <a:t>hrušeň (</a:t>
            </a:r>
            <a:r>
              <a:rPr lang="cs-CZ" i="1" dirty="0" err="1" smtClean="0"/>
              <a:t>Prynus</a:t>
            </a:r>
            <a:r>
              <a:rPr lang="cs-CZ" i="1" dirty="0" smtClean="0"/>
              <a:t>)</a:t>
            </a:r>
            <a:endParaRPr lang="cs-CZ" dirty="0" smtClean="0"/>
          </a:p>
          <a:p>
            <a:r>
              <a:rPr lang="cs-CZ" dirty="0" smtClean="0"/>
              <a:t>jabloň </a:t>
            </a:r>
            <a:r>
              <a:rPr lang="cs-CZ" i="1" dirty="0" smtClean="0"/>
              <a:t>(Malus)</a:t>
            </a:r>
          </a:p>
          <a:p>
            <a:pPr marL="0" indent="0">
              <a:buNone/>
            </a:pPr>
            <a:endParaRPr lang="cs-CZ" i="1" dirty="0" smtClean="0"/>
          </a:p>
          <a:p>
            <a:endParaRPr lang="cs-CZ" dirty="0" smtClean="0"/>
          </a:p>
        </p:txBody>
      </p:sp>
    </p:spTree>
    <p:extLst>
      <p:ext uri="{BB962C8B-B14F-4D97-AF65-F5344CB8AC3E}">
        <p14:creationId xmlns:p14="http://schemas.microsoft.com/office/powerpoint/2010/main" xmlns="" val="218232111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4800600"/>
            <a:ext cx="6883152" cy="566738"/>
          </a:xfrm>
        </p:spPr>
        <p:txBody>
          <a:bodyPr>
            <a:normAutofit fontScale="90000"/>
          </a:bodyPr>
          <a:lstStyle/>
          <a:p>
            <a:r>
              <a:rPr lang="cs-CZ" dirty="0" smtClean="0"/>
              <a:t>Růže šípková</a:t>
            </a:r>
            <a:br>
              <a:rPr lang="cs-CZ" dirty="0" smtClean="0"/>
            </a:br>
            <a:r>
              <a:rPr lang="cs-CZ" dirty="0" smtClean="0"/>
              <a:t>Růže – zahradní kultivary </a:t>
            </a:r>
            <a:endParaRPr lang="en-US" dirty="0"/>
          </a:p>
        </p:txBody>
      </p:sp>
      <p:sp>
        <p:nvSpPr>
          <p:cNvPr id="4" name="Zástupný symbol pro text 3"/>
          <p:cNvSpPr>
            <a:spLocks noGrp="1"/>
          </p:cNvSpPr>
          <p:nvPr>
            <p:ph type="body" sz="half" idx="2"/>
          </p:nvPr>
        </p:nvSpPr>
        <p:spPr>
          <a:xfrm>
            <a:off x="467544" y="5517232"/>
            <a:ext cx="5486400" cy="804862"/>
          </a:xfrm>
        </p:spPr>
        <p:txBody>
          <a:bodyPr/>
          <a:lstStyle/>
          <a:p>
            <a:r>
              <a:rPr lang="cs-CZ" dirty="0"/>
              <a:t>/zdroj2/</a:t>
            </a:r>
            <a:endParaRPr lang="en-US" dirty="0"/>
          </a:p>
        </p:txBody>
      </p:sp>
      <p:pic>
        <p:nvPicPr>
          <p:cNvPr id="7" name="Zástupný symbol pro obrázek 6"/>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179512" y="188640"/>
            <a:ext cx="4608512" cy="3456384"/>
          </a:xfrm>
        </p:spPr>
      </p:pic>
      <p:pic>
        <p:nvPicPr>
          <p:cNvPr id="3" name="Obrázek 2"/>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5292081" y="2708920"/>
            <a:ext cx="2885797" cy="3856719"/>
          </a:xfrm>
          <a:prstGeom prst="rect">
            <a:avLst/>
          </a:prstGeom>
        </p:spPr>
      </p:pic>
      <p:pic>
        <p:nvPicPr>
          <p:cNvPr id="5" name="Obrázek 4"/>
          <p:cNvPicPr>
            <a:picLocks noChangeAspect="1"/>
          </p:cNvPicPr>
          <p:nvPr/>
        </p:nvPicPr>
        <p:blipFill>
          <a:blip r:embed="rId4" cstate="screen">
            <a:extLst>
              <a:ext uri="{28A0092B-C50C-407E-A947-70E740481C1C}">
                <a14:useLocalDpi xmlns:a14="http://schemas.microsoft.com/office/drawing/2010/main" xmlns=""/>
              </a:ext>
            </a:extLst>
          </a:blip>
          <a:stretch>
            <a:fillRect/>
          </a:stretch>
        </p:blipFill>
        <p:spPr>
          <a:xfrm>
            <a:off x="5292081" y="404664"/>
            <a:ext cx="2885796" cy="2164346"/>
          </a:xfrm>
          <a:prstGeom prst="rect">
            <a:avLst/>
          </a:prstGeom>
        </p:spPr>
      </p:pic>
    </p:spTree>
    <p:extLst>
      <p:ext uri="{BB962C8B-B14F-4D97-AF65-F5344CB8AC3E}">
        <p14:creationId xmlns:p14="http://schemas.microsoft.com/office/powerpoint/2010/main" xmlns="" val="1039164222"/>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941168"/>
            <a:ext cx="5486400" cy="566738"/>
          </a:xfrm>
        </p:spPr>
        <p:txBody>
          <a:bodyPr/>
          <a:lstStyle/>
          <a:p>
            <a:r>
              <a:rPr lang="cs-CZ" dirty="0" smtClean="0"/>
              <a:t>Jahodník obecný</a:t>
            </a:r>
            <a:endParaRPr lang="en-US" sz="1000" dirty="0"/>
          </a:p>
        </p:txBody>
      </p:sp>
      <p:sp>
        <p:nvSpPr>
          <p:cNvPr id="10" name="Zástupný symbol pro text 9"/>
          <p:cNvSpPr>
            <a:spLocks noGrp="1"/>
          </p:cNvSpPr>
          <p:nvPr>
            <p:ph type="body" sz="half" idx="2"/>
          </p:nvPr>
        </p:nvSpPr>
        <p:spPr>
          <a:xfrm>
            <a:off x="611560" y="5589240"/>
            <a:ext cx="2606080" cy="493448"/>
          </a:xfrm>
        </p:spPr>
        <p:txBody>
          <a:bodyPr>
            <a:normAutofit/>
          </a:bodyPr>
          <a:lstStyle/>
          <a:p>
            <a:r>
              <a:rPr lang="cs-CZ" dirty="0"/>
              <a:t>/zdroj2/</a:t>
            </a:r>
            <a:endParaRPr lang="en-US" dirty="0"/>
          </a:p>
        </p:txBody>
      </p:sp>
      <p:pic>
        <p:nvPicPr>
          <p:cNvPr id="3" name="Obrázek 2"/>
          <p:cNvPicPr>
            <a:picLocks noChangeAspect="1"/>
          </p:cNvPicPr>
          <p:nvPr/>
        </p:nvPicPr>
        <p:blipFill>
          <a:blip r:embed="rId2" cstate="screen">
            <a:extLst>
              <a:ext uri="{28A0092B-C50C-407E-A947-70E740481C1C}">
                <a14:useLocalDpi xmlns:a14="http://schemas.microsoft.com/office/drawing/2010/main" xmlns=""/>
              </a:ext>
            </a:extLst>
          </a:blip>
          <a:stretch>
            <a:fillRect/>
          </a:stretch>
        </p:blipFill>
        <p:spPr>
          <a:xfrm>
            <a:off x="3563888" y="2420888"/>
            <a:ext cx="5219142" cy="3905232"/>
          </a:xfrm>
          <a:prstGeom prst="rect">
            <a:avLst/>
          </a:prstGeom>
        </p:spPr>
      </p:pic>
      <p:pic>
        <p:nvPicPr>
          <p:cNvPr id="5" name="Zástupný symbol pro obrázek 4"/>
          <p:cNvPicPr>
            <a:picLocks noGrp="1" noChangeAspect="1"/>
          </p:cNvPicPr>
          <p:nvPr>
            <p:ph type="pic" idx="1"/>
          </p:nvPr>
        </p:nvPicPr>
        <p:blipFill>
          <a:blip r:embed="rId3" cstate="screen">
            <a:extLst>
              <a:ext uri="{28A0092B-C50C-407E-A947-70E740481C1C}">
                <a14:useLocalDpi xmlns:a14="http://schemas.microsoft.com/office/drawing/2010/main" xmlns=""/>
              </a:ext>
            </a:extLst>
          </a:blip>
          <a:srcRect/>
          <a:stretch>
            <a:fillRect/>
          </a:stretch>
        </p:blipFill>
        <p:spPr>
          <a:xfrm>
            <a:off x="951459" y="440558"/>
            <a:ext cx="5136717" cy="3852538"/>
          </a:xfrm>
        </p:spPr>
      </p:pic>
    </p:spTree>
    <p:extLst>
      <p:ext uri="{BB962C8B-B14F-4D97-AF65-F5344CB8AC3E}">
        <p14:creationId xmlns:p14="http://schemas.microsoft.com/office/powerpoint/2010/main" xmlns="" val="207546933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Kuklík městský </a:t>
            </a:r>
            <a:endParaRPr lang="en-US" dirty="0"/>
          </a:p>
        </p:txBody>
      </p:sp>
      <p:sp>
        <p:nvSpPr>
          <p:cNvPr id="4" name="Zástupný symbol pro text 3"/>
          <p:cNvSpPr>
            <a:spLocks noGrp="1"/>
          </p:cNvSpPr>
          <p:nvPr>
            <p:ph type="body" sz="half" idx="2"/>
          </p:nvPr>
        </p:nvSpPr>
        <p:spPr/>
        <p:txBody>
          <a:bodyPr/>
          <a:lstStyle/>
          <a:p>
            <a:r>
              <a:rPr lang="cs-CZ" dirty="0"/>
              <a:t>/zdroj2/</a:t>
            </a:r>
            <a:endParaRPr lang="en-US"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24825937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013176"/>
            <a:ext cx="5486400" cy="566738"/>
          </a:xfrm>
        </p:spPr>
        <p:txBody>
          <a:bodyPr>
            <a:normAutofit fontScale="90000"/>
          </a:bodyPr>
          <a:lstStyle/>
          <a:p>
            <a:r>
              <a:rPr lang="en-US" dirty="0"/>
              <a:t/>
            </a:r>
            <a:br>
              <a:rPr lang="en-US" dirty="0"/>
            </a:br>
            <a:r>
              <a:rPr lang="cs-CZ" dirty="0" smtClean="0"/>
              <a:t>Ostružiník</a:t>
            </a:r>
            <a:br>
              <a:rPr lang="cs-CZ" dirty="0" smtClean="0"/>
            </a:br>
            <a:r>
              <a:rPr lang="cs-CZ" dirty="0" smtClean="0"/>
              <a:t>Ostružiník maliník</a:t>
            </a:r>
            <a:endParaRPr lang="en-US" sz="1100" dirty="0"/>
          </a:p>
        </p:txBody>
      </p:sp>
      <p:sp>
        <p:nvSpPr>
          <p:cNvPr id="4" name="Zástupný symbol pro text 3"/>
          <p:cNvSpPr>
            <a:spLocks noGrp="1"/>
          </p:cNvSpPr>
          <p:nvPr>
            <p:ph type="body" sz="half" idx="2"/>
          </p:nvPr>
        </p:nvSpPr>
        <p:spPr>
          <a:xfrm>
            <a:off x="179512" y="5877272"/>
            <a:ext cx="3066728" cy="294928"/>
          </a:xfrm>
        </p:spPr>
        <p:txBody>
          <a:bodyPr>
            <a:noAutofit/>
          </a:bodyPr>
          <a:lstStyle/>
          <a:p>
            <a:r>
              <a:rPr lang="cs-CZ" dirty="0"/>
              <a:t>/zdroj2/</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3275856" y="2132856"/>
            <a:ext cx="5486400" cy="4114800"/>
          </a:xfrm>
        </p:spPr>
      </p:pic>
      <p:pic>
        <p:nvPicPr>
          <p:cNvPr id="3" name="Obrázek 2"/>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683568" y="435966"/>
            <a:ext cx="4536504" cy="3402378"/>
          </a:xfrm>
          <a:prstGeom prst="rect">
            <a:avLst/>
          </a:prstGeom>
        </p:spPr>
      </p:pic>
    </p:spTree>
    <p:extLst>
      <p:ext uri="{BB962C8B-B14F-4D97-AF65-F5344CB8AC3E}">
        <p14:creationId xmlns:p14="http://schemas.microsoft.com/office/powerpoint/2010/main" xmlns="" val="420066769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4800600"/>
            <a:ext cx="6883152" cy="566738"/>
          </a:xfrm>
        </p:spPr>
        <p:txBody>
          <a:bodyPr>
            <a:normAutofit fontScale="90000"/>
          </a:bodyPr>
          <a:lstStyle/>
          <a:p>
            <a:r>
              <a:rPr lang="cs-CZ" dirty="0" smtClean="0"/>
              <a:t>Mochna husí</a:t>
            </a:r>
            <a:br>
              <a:rPr lang="cs-CZ" dirty="0" smtClean="0"/>
            </a:br>
            <a:r>
              <a:rPr lang="cs-CZ" dirty="0" smtClean="0"/>
              <a:t>Mochna nátržník</a:t>
            </a:r>
            <a:endParaRPr lang="en-US" dirty="0"/>
          </a:p>
        </p:txBody>
      </p:sp>
      <p:sp>
        <p:nvSpPr>
          <p:cNvPr id="4" name="Zástupný symbol pro text 3"/>
          <p:cNvSpPr>
            <a:spLocks noGrp="1"/>
          </p:cNvSpPr>
          <p:nvPr>
            <p:ph type="body" sz="half" idx="2"/>
          </p:nvPr>
        </p:nvSpPr>
        <p:spPr/>
        <p:txBody>
          <a:bodyPr/>
          <a:lstStyle/>
          <a:p>
            <a:r>
              <a:rPr lang="cs-CZ" dirty="0"/>
              <a:t>/</a:t>
            </a:r>
            <a:r>
              <a:rPr lang="cs-CZ" dirty="0" smtClean="0"/>
              <a:t>zdroj2,1/</a:t>
            </a:r>
            <a:endParaRPr lang="en-US"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179512" y="421913"/>
            <a:ext cx="4766320" cy="3574740"/>
          </a:xfrm>
        </p:spPr>
      </p:pic>
      <p:pic>
        <p:nvPicPr>
          <p:cNvPr id="3" name="Obrázek 2"/>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3923928" y="2708920"/>
            <a:ext cx="4752528" cy="3564396"/>
          </a:xfrm>
          <a:prstGeom prst="rect">
            <a:avLst/>
          </a:prstGeom>
        </p:spPr>
      </p:pic>
      <p:pic>
        <p:nvPicPr>
          <p:cNvPr id="7" name="Obrázek 6"/>
          <p:cNvPicPr>
            <a:picLocks noChangeAspect="1"/>
          </p:cNvPicPr>
          <p:nvPr/>
        </p:nvPicPr>
        <p:blipFill>
          <a:blip r:embed="rId4" cstate="screen">
            <a:extLst>
              <a:ext uri="{28A0092B-C50C-407E-A947-70E740481C1C}">
                <a14:useLocalDpi xmlns:a14="http://schemas.microsoft.com/office/drawing/2010/main" xmlns=""/>
              </a:ext>
            </a:extLst>
          </a:blip>
          <a:stretch>
            <a:fillRect/>
          </a:stretch>
        </p:blipFill>
        <p:spPr>
          <a:xfrm>
            <a:off x="5265489" y="332656"/>
            <a:ext cx="3419872" cy="2564904"/>
          </a:xfrm>
          <a:prstGeom prst="rect">
            <a:avLst/>
          </a:prstGeom>
        </p:spPr>
      </p:pic>
    </p:spTree>
    <p:extLst>
      <p:ext uri="{BB962C8B-B14F-4D97-AF65-F5344CB8AC3E}">
        <p14:creationId xmlns:p14="http://schemas.microsoft.com/office/powerpoint/2010/main" xmlns="" val="365723366"/>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4800600"/>
            <a:ext cx="6883152" cy="566738"/>
          </a:xfrm>
        </p:spPr>
        <p:txBody>
          <a:bodyPr>
            <a:normAutofit fontScale="90000"/>
          </a:bodyPr>
          <a:lstStyle/>
          <a:p>
            <a:r>
              <a:rPr lang="cs-CZ" dirty="0" smtClean="0"/>
              <a:t>Mochna plazivá</a:t>
            </a:r>
            <a:br>
              <a:rPr lang="cs-CZ" dirty="0" smtClean="0"/>
            </a:br>
            <a:r>
              <a:rPr lang="cs-CZ" dirty="0" smtClean="0"/>
              <a:t>Mochna zlatá</a:t>
            </a:r>
            <a:endParaRPr lang="en-US" dirty="0"/>
          </a:p>
        </p:txBody>
      </p:sp>
      <p:sp>
        <p:nvSpPr>
          <p:cNvPr id="4" name="Zástupný symbol pro text 3"/>
          <p:cNvSpPr>
            <a:spLocks noGrp="1"/>
          </p:cNvSpPr>
          <p:nvPr>
            <p:ph type="body" sz="half" idx="2"/>
          </p:nvPr>
        </p:nvSpPr>
        <p:spPr>
          <a:xfrm>
            <a:off x="395536" y="5367338"/>
            <a:ext cx="6883152" cy="804862"/>
          </a:xfrm>
        </p:spPr>
        <p:txBody>
          <a:bodyPr/>
          <a:lstStyle/>
          <a:p>
            <a:r>
              <a:rPr lang="cs-CZ" dirty="0"/>
              <a:t>/</a:t>
            </a:r>
            <a:r>
              <a:rPr lang="cs-CZ" dirty="0" smtClean="0"/>
              <a:t>zdroj2,1/</a:t>
            </a:r>
            <a:endParaRPr lang="en-US" dirty="0"/>
          </a:p>
          <a:p>
            <a:endParaRPr lang="en-US" dirty="0"/>
          </a:p>
        </p:txBody>
      </p:sp>
      <p:pic>
        <p:nvPicPr>
          <p:cNvPr id="6" name="Obrázek 5"/>
          <p:cNvPicPr>
            <a:picLocks noChangeAspect="1"/>
          </p:cNvPicPr>
          <p:nvPr/>
        </p:nvPicPr>
        <p:blipFill>
          <a:blip r:embed="rId2" cstate="screen">
            <a:extLst>
              <a:ext uri="{28A0092B-C50C-407E-A947-70E740481C1C}">
                <a14:useLocalDpi xmlns:a14="http://schemas.microsoft.com/office/drawing/2010/main" xmlns=""/>
              </a:ext>
            </a:extLst>
          </a:blip>
          <a:stretch>
            <a:fillRect/>
          </a:stretch>
        </p:blipFill>
        <p:spPr>
          <a:xfrm>
            <a:off x="4211960" y="332656"/>
            <a:ext cx="4680520" cy="3510390"/>
          </a:xfrm>
          <a:prstGeom prst="rect">
            <a:avLst/>
          </a:prstGeom>
        </p:spPr>
      </p:pic>
      <p:pic>
        <p:nvPicPr>
          <p:cNvPr id="5" name="Zástupný symbol pro obrázek 4"/>
          <p:cNvPicPr>
            <a:picLocks noGrp="1" noChangeAspect="1"/>
          </p:cNvPicPr>
          <p:nvPr>
            <p:ph type="pic" idx="1"/>
          </p:nvPr>
        </p:nvPicPr>
        <p:blipFill>
          <a:blip r:embed="rId3" cstate="screen">
            <a:extLst>
              <a:ext uri="{28A0092B-C50C-407E-A947-70E740481C1C}">
                <a14:useLocalDpi xmlns:a14="http://schemas.microsoft.com/office/drawing/2010/main" xmlns=""/>
              </a:ext>
            </a:extLst>
          </a:blip>
          <a:srcRect/>
          <a:stretch>
            <a:fillRect/>
          </a:stretch>
        </p:blipFill>
        <p:spPr>
          <a:xfrm>
            <a:off x="251520" y="332656"/>
            <a:ext cx="5486400" cy="4114800"/>
          </a:xfrm>
        </p:spPr>
      </p:pic>
      <p:pic>
        <p:nvPicPr>
          <p:cNvPr id="7" name="Obrázek 6"/>
          <p:cNvPicPr>
            <a:picLocks noChangeAspect="1"/>
          </p:cNvPicPr>
          <p:nvPr/>
        </p:nvPicPr>
        <p:blipFill>
          <a:blip r:embed="rId4" cstate="screen">
            <a:extLst>
              <a:ext uri="{28A0092B-C50C-407E-A947-70E740481C1C}">
                <a14:useLocalDpi xmlns:a14="http://schemas.microsoft.com/office/drawing/2010/main" xmlns=""/>
              </a:ext>
            </a:extLst>
          </a:blip>
          <a:stretch>
            <a:fillRect/>
          </a:stretch>
        </p:blipFill>
        <p:spPr>
          <a:xfrm>
            <a:off x="5328593" y="3843046"/>
            <a:ext cx="3563887" cy="2672915"/>
          </a:xfrm>
          <a:prstGeom prst="rect">
            <a:avLst/>
          </a:prstGeom>
        </p:spPr>
      </p:pic>
    </p:spTree>
    <p:extLst>
      <p:ext uri="{BB962C8B-B14F-4D97-AF65-F5344CB8AC3E}">
        <p14:creationId xmlns:p14="http://schemas.microsoft.com/office/powerpoint/2010/main" xmlns="" val="1962152261"/>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800600"/>
            <a:ext cx="6811144" cy="566738"/>
          </a:xfrm>
        </p:spPr>
        <p:txBody>
          <a:bodyPr/>
          <a:lstStyle/>
          <a:p>
            <a:r>
              <a:rPr lang="cs-CZ" dirty="0" smtClean="0"/>
              <a:t>Mochna bílá</a:t>
            </a:r>
            <a:endParaRPr lang="cs-CZ" dirty="0"/>
          </a:p>
        </p:txBody>
      </p:sp>
      <p:pic>
        <p:nvPicPr>
          <p:cNvPr id="5" name="Zástupný symbol pro obrázek 4"/>
          <p:cNvPicPr>
            <a:picLocks noGrp="1" noChangeAspect="1"/>
          </p:cNvPicPr>
          <p:nvPr>
            <p:ph type="pic" idx="1"/>
          </p:nvPr>
        </p:nvPicPr>
        <p:blipFill rotWithShape="1">
          <a:blip r:embed="rId2" cstate="screen">
            <a:extLst>
              <a:ext uri="{28A0092B-C50C-407E-A947-70E740481C1C}">
                <a14:useLocalDpi xmlns:a14="http://schemas.microsoft.com/office/drawing/2010/main" xmlns=""/>
              </a:ext>
            </a:extLst>
          </a:blip>
          <a:srcRect/>
          <a:stretch/>
        </p:blipFill>
        <p:spPr>
          <a:xfrm>
            <a:off x="2555776" y="260648"/>
            <a:ext cx="4320480" cy="6340956"/>
          </a:xfrm>
        </p:spPr>
      </p:pic>
      <p:sp>
        <p:nvSpPr>
          <p:cNvPr id="4" name="Zástupný symbol pro text 3"/>
          <p:cNvSpPr>
            <a:spLocks noGrp="1"/>
          </p:cNvSpPr>
          <p:nvPr>
            <p:ph type="body" sz="half" idx="2"/>
          </p:nvPr>
        </p:nvSpPr>
        <p:spPr>
          <a:xfrm>
            <a:off x="539552" y="5367338"/>
            <a:ext cx="6739136" cy="804862"/>
          </a:xfrm>
        </p:spPr>
        <p:txBody>
          <a:bodyPr/>
          <a:lstStyle/>
          <a:p>
            <a:r>
              <a:rPr lang="cs-CZ" dirty="0" smtClean="0"/>
              <a:t>/5/ kriticky ohrožená</a:t>
            </a:r>
            <a:endParaRPr lang="cs-CZ" dirty="0"/>
          </a:p>
        </p:txBody>
      </p:sp>
    </p:spTree>
    <p:extLst>
      <p:ext uri="{BB962C8B-B14F-4D97-AF65-F5344CB8AC3E}">
        <p14:creationId xmlns:p14="http://schemas.microsoft.com/office/powerpoint/2010/main" xmlns="" val="782324445"/>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267744" y="5301208"/>
            <a:ext cx="5486400" cy="566738"/>
          </a:xfrm>
        </p:spPr>
        <p:txBody>
          <a:bodyPr>
            <a:normAutofit/>
          </a:bodyPr>
          <a:lstStyle/>
          <a:p>
            <a:r>
              <a:rPr lang="cs-CZ" dirty="0" smtClean="0"/>
              <a:t>Řepík lékařský</a:t>
            </a:r>
            <a:endParaRPr lang="en-US" dirty="0"/>
          </a:p>
        </p:txBody>
      </p:sp>
      <p:sp>
        <p:nvSpPr>
          <p:cNvPr id="10" name="Zástupný symbol pro text 9"/>
          <p:cNvSpPr>
            <a:spLocks noGrp="1"/>
          </p:cNvSpPr>
          <p:nvPr>
            <p:ph type="body" sz="half" idx="2"/>
          </p:nvPr>
        </p:nvSpPr>
        <p:spPr>
          <a:xfrm>
            <a:off x="2339752" y="5877272"/>
            <a:ext cx="5486400" cy="804862"/>
          </a:xfrm>
        </p:spPr>
        <p:txBody>
          <a:bodyPr/>
          <a:lstStyle/>
          <a:p>
            <a:r>
              <a:rPr lang="cs-CZ" dirty="0"/>
              <a:t>/zdroj2/</a:t>
            </a:r>
            <a:endParaRPr lang="en-US" dirty="0"/>
          </a:p>
          <a:p>
            <a:endParaRPr lang="en-US" dirty="0"/>
          </a:p>
          <a:p>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2051720" y="908720"/>
            <a:ext cx="5486400" cy="4114800"/>
          </a:xfrm>
        </p:spPr>
      </p:pic>
    </p:spTree>
    <p:extLst>
      <p:ext uri="{BB962C8B-B14F-4D97-AF65-F5344CB8AC3E}">
        <p14:creationId xmlns:p14="http://schemas.microsoft.com/office/powerpoint/2010/main" xmlns="" val="198644831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835696" y="4644107"/>
            <a:ext cx="3942230" cy="566738"/>
          </a:xfrm>
        </p:spPr>
        <p:txBody>
          <a:bodyPr>
            <a:normAutofit/>
          </a:bodyPr>
          <a:lstStyle/>
          <a:p>
            <a:r>
              <a:rPr lang="cs-CZ" dirty="0" smtClean="0"/>
              <a:t>Slivoň trnka</a:t>
            </a:r>
            <a:endParaRPr lang="en-US" dirty="0"/>
          </a:p>
        </p:txBody>
      </p:sp>
      <p:sp>
        <p:nvSpPr>
          <p:cNvPr id="4" name="Zástupný symbol pro text 3"/>
          <p:cNvSpPr>
            <a:spLocks noGrp="1"/>
          </p:cNvSpPr>
          <p:nvPr>
            <p:ph type="body" sz="half" idx="2"/>
          </p:nvPr>
        </p:nvSpPr>
        <p:spPr>
          <a:xfrm>
            <a:off x="1835695" y="5445224"/>
            <a:ext cx="3942231" cy="804862"/>
          </a:xfrm>
        </p:spPr>
        <p:txBody>
          <a:bodyPr/>
          <a:lstStyle/>
          <a:p>
            <a:r>
              <a:rPr lang="cs-CZ" dirty="0"/>
              <a:t>/</a:t>
            </a:r>
            <a:r>
              <a:rPr lang="cs-CZ" dirty="0" smtClean="0"/>
              <a:t>zdroj2</a:t>
            </a:r>
            <a:r>
              <a:rPr lang="cs-CZ" dirty="0"/>
              <a:t>/</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1835696" y="404664"/>
            <a:ext cx="5486400" cy="4114800"/>
          </a:xfrm>
        </p:spPr>
      </p:pic>
    </p:spTree>
    <p:extLst>
      <p:ext uri="{BB962C8B-B14F-4D97-AF65-F5344CB8AC3E}">
        <p14:creationId xmlns:p14="http://schemas.microsoft.com/office/powerpoint/2010/main" xmlns="" val="210235806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Jeřáb ptačí</a:t>
            </a:r>
            <a:endParaRPr lang="en-US" dirty="0"/>
          </a:p>
        </p:txBody>
      </p:sp>
      <p:sp>
        <p:nvSpPr>
          <p:cNvPr id="4" name="Zástupný symbol pro text 3"/>
          <p:cNvSpPr>
            <a:spLocks noGrp="1"/>
          </p:cNvSpPr>
          <p:nvPr>
            <p:ph type="body" sz="half" idx="2"/>
          </p:nvPr>
        </p:nvSpPr>
        <p:spPr/>
        <p:txBody>
          <a:bodyPr/>
          <a:lstStyle/>
          <a:p>
            <a:r>
              <a:rPr lang="cs-CZ" dirty="0" smtClean="0"/>
              <a:t>/zdroj 1/</a:t>
            </a:r>
            <a:endParaRPr lang="en-US" dirty="0"/>
          </a:p>
        </p:txBody>
      </p:sp>
      <p:pic>
        <p:nvPicPr>
          <p:cNvPr id="6" name="Obrázek 5"/>
          <p:cNvPicPr>
            <a:picLocks noChangeAspect="1"/>
          </p:cNvPicPr>
          <p:nvPr/>
        </p:nvPicPr>
        <p:blipFill>
          <a:blip r:embed="rId2" cstate="screen">
            <a:extLst>
              <a:ext uri="{28A0092B-C50C-407E-A947-70E740481C1C}">
                <a14:useLocalDpi xmlns:a14="http://schemas.microsoft.com/office/drawing/2010/main" xmlns=""/>
              </a:ext>
            </a:extLst>
          </a:blip>
          <a:stretch>
            <a:fillRect/>
          </a:stretch>
        </p:blipFill>
        <p:spPr>
          <a:xfrm>
            <a:off x="1691680" y="539298"/>
            <a:ext cx="5472608" cy="4104456"/>
          </a:xfrm>
          <a:prstGeom prst="rect">
            <a:avLst/>
          </a:prstGeom>
        </p:spPr>
      </p:pic>
    </p:spTree>
    <p:extLst>
      <p:ext uri="{BB962C8B-B14F-4D97-AF65-F5344CB8AC3E}">
        <p14:creationId xmlns:p14="http://schemas.microsoft.com/office/powerpoint/2010/main" xmlns="" val="696640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55576" y="4509120"/>
            <a:ext cx="4982344" cy="566738"/>
          </a:xfrm>
        </p:spPr>
        <p:txBody>
          <a:bodyPr>
            <a:normAutofit fontScale="90000"/>
          </a:bodyPr>
          <a:lstStyle/>
          <a:p>
            <a:r>
              <a:rPr lang="cs-CZ" dirty="0" smtClean="0"/>
              <a:t>Tužebník jilmový</a:t>
            </a:r>
            <a:br>
              <a:rPr lang="cs-CZ" dirty="0" smtClean="0"/>
            </a:br>
            <a:r>
              <a:rPr lang="cs-CZ" dirty="0" err="1" smtClean="0"/>
              <a:t>Udatna</a:t>
            </a:r>
            <a:r>
              <a:rPr lang="cs-CZ" dirty="0" smtClean="0"/>
              <a:t> lesní</a:t>
            </a:r>
            <a:endParaRPr lang="en-US" dirty="0"/>
          </a:p>
        </p:txBody>
      </p:sp>
      <p:sp>
        <p:nvSpPr>
          <p:cNvPr id="4" name="Zástupný symbol pro text 3"/>
          <p:cNvSpPr>
            <a:spLocks noGrp="1"/>
          </p:cNvSpPr>
          <p:nvPr>
            <p:ph type="body" sz="half" idx="2"/>
          </p:nvPr>
        </p:nvSpPr>
        <p:spPr>
          <a:xfrm>
            <a:off x="827584" y="5445224"/>
            <a:ext cx="4910336" cy="804862"/>
          </a:xfrm>
        </p:spPr>
        <p:txBody>
          <a:bodyPr/>
          <a:lstStyle/>
          <a:p>
            <a:r>
              <a:rPr lang="cs-CZ" dirty="0"/>
              <a:t>/zdroj2/</a:t>
            </a:r>
            <a:endParaRPr lang="en-US" dirty="0"/>
          </a:p>
        </p:txBody>
      </p:sp>
      <p:pic>
        <p:nvPicPr>
          <p:cNvPr id="7" name="Zástupný symbol pro obrázek 6"/>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683568" y="386662"/>
            <a:ext cx="4608512" cy="3456384"/>
          </a:xfrm>
        </p:spPr>
      </p:pic>
      <p:pic>
        <p:nvPicPr>
          <p:cNvPr id="3" name="Obrázek 2"/>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5784010" y="1969809"/>
            <a:ext cx="3086100" cy="4393692"/>
          </a:xfrm>
          <a:prstGeom prst="rect">
            <a:avLst/>
          </a:prstGeom>
        </p:spPr>
      </p:pic>
    </p:spTree>
    <p:extLst>
      <p:ext uri="{BB962C8B-B14F-4D97-AF65-F5344CB8AC3E}">
        <p14:creationId xmlns:p14="http://schemas.microsoft.com/office/powerpoint/2010/main" xmlns="" val="1340537157"/>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Dryádka osmiplátečná</a:t>
            </a:r>
            <a:endParaRPr lang="en-US" dirty="0"/>
          </a:p>
        </p:txBody>
      </p:sp>
      <p:sp>
        <p:nvSpPr>
          <p:cNvPr id="4" name="Zástupný symbol pro text 3"/>
          <p:cNvSpPr>
            <a:spLocks noGrp="1"/>
          </p:cNvSpPr>
          <p:nvPr>
            <p:ph type="body" sz="half" idx="2"/>
          </p:nvPr>
        </p:nvSpPr>
        <p:spPr/>
        <p:txBody>
          <a:bodyPr/>
          <a:lstStyle/>
          <a:p>
            <a:r>
              <a:rPr lang="cs-CZ" dirty="0"/>
              <a:t>/zdroj2/</a:t>
            </a:r>
            <a:endParaRPr lang="en-US"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547854672"/>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Kontryhel</a:t>
            </a:r>
            <a:endParaRPr lang="en-US"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3563888" y="260648"/>
            <a:ext cx="5486400" cy="4114800"/>
          </a:xfrm>
        </p:spPr>
      </p:pic>
      <p:sp>
        <p:nvSpPr>
          <p:cNvPr id="4" name="Zástupný symbol pro text 3"/>
          <p:cNvSpPr>
            <a:spLocks noGrp="1"/>
          </p:cNvSpPr>
          <p:nvPr>
            <p:ph type="body" sz="half" idx="2"/>
          </p:nvPr>
        </p:nvSpPr>
        <p:spPr/>
        <p:txBody>
          <a:bodyPr/>
          <a:lstStyle/>
          <a:p>
            <a:r>
              <a:rPr lang="cs-CZ" dirty="0"/>
              <a:t>/zdroj 1/</a:t>
            </a:r>
            <a:endParaRPr lang="en-US" dirty="0"/>
          </a:p>
          <a:p>
            <a:endParaRPr lang="en-US" dirty="0"/>
          </a:p>
        </p:txBody>
      </p:sp>
      <p:pic>
        <p:nvPicPr>
          <p:cNvPr id="9" name="Obrázek 8"/>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251520" y="260648"/>
            <a:ext cx="3010424" cy="4013899"/>
          </a:xfrm>
          <a:prstGeom prst="rect">
            <a:avLst/>
          </a:prstGeom>
        </p:spPr>
      </p:pic>
      <p:pic>
        <p:nvPicPr>
          <p:cNvPr id="10" name="Obrázek 9"/>
          <p:cNvPicPr>
            <a:picLocks noChangeAspect="1"/>
          </p:cNvPicPr>
          <p:nvPr/>
        </p:nvPicPr>
        <p:blipFill>
          <a:blip r:embed="rId4" cstate="screen">
            <a:extLst>
              <a:ext uri="{28A0092B-C50C-407E-A947-70E740481C1C}">
                <a14:useLocalDpi xmlns:a14="http://schemas.microsoft.com/office/drawing/2010/main" xmlns=""/>
              </a:ext>
            </a:extLst>
          </a:blip>
          <a:stretch>
            <a:fillRect/>
          </a:stretch>
        </p:blipFill>
        <p:spPr>
          <a:xfrm>
            <a:off x="5724128" y="4365104"/>
            <a:ext cx="2843808" cy="2132856"/>
          </a:xfrm>
          <a:prstGeom prst="rect">
            <a:avLst/>
          </a:prstGeom>
        </p:spPr>
      </p:pic>
    </p:spTree>
    <p:extLst>
      <p:ext uri="{BB962C8B-B14F-4D97-AF65-F5344CB8AC3E}">
        <p14:creationId xmlns:p14="http://schemas.microsoft.com/office/powerpoint/2010/main" xmlns="" val="1419351387"/>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Jilm – okřídlené nažky</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1763688" y="612775"/>
            <a:ext cx="5515000" cy="4114800"/>
          </a:xfrm>
        </p:spPr>
      </p:pic>
      <p:sp>
        <p:nvSpPr>
          <p:cNvPr id="4" name="Zástupný symbol pro text 3"/>
          <p:cNvSpPr>
            <a:spLocks noGrp="1"/>
          </p:cNvSpPr>
          <p:nvPr>
            <p:ph type="body" sz="half" idx="2"/>
          </p:nvPr>
        </p:nvSpPr>
        <p:spPr/>
        <p:txBody>
          <a:bodyPr/>
          <a:lstStyle/>
          <a:p>
            <a:r>
              <a:rPr lang="cs-CZ" dirty="0" smtClean="0"/>
              <a:t>/1/</a:t>
            </a:r>
            <a:endParaRPr lang="cs-CZ" dirty="0"/>
          </a:p>
        </p:txBody>
      </p:sp>
    </p:spTree>
    <p:extLst>
      <p:ext uri="{BB962C8B-B14F-4D97-AF65-F5344CB8AC3E}">
        <p14:creationId xmlns:p14="http://schemas.microsoft.com/office/powerpoint/2010/main" xmlns="" val="992326382"/>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Krvavec menší</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
        <p:nvSpPr>
          <p:cNvPr id="4" name="Zástupný symbol pro text 3"/>
          <p:cNvSpPr>
            <a:spLocks noGrp="1"/>
          </p:cNvSpPr>
          <p:nvPr>
            <p:ph type="body" sz="half" idx="2"/>
          </p:nvPr>
        </p:nvSpPr>
        <p:spPr/>
        <p:txBody>
          <a:bodyPr/>
          <a:lstStyle/>
          <a:p>
            <a:r>
              <a:rPr lang="cs-CZ" dirty="0" smtClean="0"/>
              <a:t>/4/</a:t>
            </a:r>
            <a:endParaRPr lang="cs-CZ" dirty="0"/>
          </a:p>
        </p:txBody>
      </p:sp>
    </p:spTree>
    <p:extLst>
      <p:ext uri="{BB962C8B-B14F-4D97-AF65-F5344CB8AC3E}">
        <p14:creationId xmlns:p14="http://schemas.microsoft.com/office/powerpoint/2010/main" xmlns="" val="1435869789"/>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83568" y="4800600"/>
            <a:ext cx="6595120" cy="566738"/>
          </a:xfrm>
        </p:spPr>
        <p:txBody>
          <a:bodyPr/>
          <a:lstStyle/>
          <a:p>
            <a:r>
              <a:rPr lang="cs-CZ" dirty="0" smtClean="0"/>
              <a:t>Mandloň</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rot="5400000">
            <a:off x="2806080" y="1450504"/>
            <a:ext cx="5486400" cy="4114800"/>
          </a:xfrm>
        </p:spPr>
      </p:pic>
      <p:sp>
        <p:nvSpPr>
          <p:cNvPr id="4" name="Zástupný symbol pro text 3"/>
          <p:cNvSpPr>
            <a:spLocks noGrp="1"/>
          </p:cNvSpPr>
          <p:nvPr>
            <p:ph type="body" sz="half" idx="2"/>
          </p:nvPr>
        </p:nvSpPr>
        <p:spPr/>
        <p:txBody>
          <a:bodyPr/>
          <a:lstStyle/>
          <a:p>
            <a:r>
              <a:rPr lang="cs-CZ" smtClean="0"/>
              <a:t>/4/</a:t>
            </a:r>
            <a:endParaRPr lang="cs-CZ"/>
          </a:p>
        </p:txBody>
      </p:sp>
    </p:spTree>
    <p:extLst>
      <p:ext uri="{BB962C8B-B14F-4D97-AF65-F5344CB8AC3E}">
        <p14:creationId xmlns:p14="http://schemas.microsoft.com/office/powerpoint/2010/main" xmlns="" val="1658212891"/>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t>POZNÁVEJTE NÁSLEDUJÍCÍ ROSTLINY</a:t>
            </a:r>
            <a:endParaRPr lang="en-US" dirty="0"/>
          </a:p>
        </p:txBody>
      </p:sp>
      <p:sp>
        <p:nvSpPr>
          <p:cNvPr id="2" name="Zástupný symbol pro obsah 1"/>
          <p:cNvSpPr>
            <a:spLocks noGrp="1"/>
          </p:cNvSpPr>
          <p:nvPr>
            <p:ph idx="1"/>
          </p:nvPr>
        </p:nvSpPr>
        <p:spPr/>
        <p:txBody>
          <a:bodyPr/>
          <a:lstStyle/>
          <a:p>
            <a:r>
              <a:rPr lang="cs-CZ" dirty="0" smtClean="0"/>
              <a:t>základní druhy</a:t>
            </a:r>
            <a:endParaRPr lang="en-US" dirty="0"/>
          </a:p>
        </p:txBody>
      </p:sp>
    </p:spTree>
    <p:extLst>
      <p:ext uri="{BB962C8B-B14F-4D97-AF65-F5344CB8AC3E}">
        <p14:creationId xmlns:p14="http://schemas.microsoft.com/office/powerpoint/2010/main" xmlns="" val="29482107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1</a:t>
            </a:r>
            <a:endParaRPr lang="en-US" dirty="0"/>
          </a:p>
        </p:txBody>
      </p:sp>
      <p:sp>
        <p:nvSpPr>
          <p:cNvPr id="4" name="Zástupný symbol pro text 3"/>
          <p:cNvSpPr>
            <a:spLocks noGrp="1"/>
          </p:cNvSpPr>
          <p:nvPr>
            <p:ph type="body" sz="half" idx="2"/>
          </p:nvPr>
        </p:nvSpPr>
        <p:spPr/>
        <p:txBody>
          <a:bodyPr/>
          <a:lstStyle/>
          <a:p>
            <a:endParaRPr lang="en-US" dirty="0"/>
          </a:p>
        </p:txBody>
      </p:sp>
      <p:pic>
        <p:nvPicPr>
          <p:cNvPr id="7"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253591288"/>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dirty="0" smtClean="0"/>
              <a:t>2</a:t>
            </a:r>
            <a:endParaRPr lang="en-US" dirty="0"/>
          </a:p>
        </p:txBody>
      </p:sp>
      <p:sp>
        <p:nvSpPr>
          <p:cNvPr id="6" name="Zástupný symbol pro text 5"/>
          <p:cNvSpPr>
            <a:spLocks noGrp="1"/>
          </p:cNvSpPr>
          <p:nvPr>
            <p:ph type="body" sz="half" idx="2"/>
          </p:nvPr>
        </p:nvSpPr>
        <p:spPr/>
        <p:txBody>
          <a:bodyPr/>
          <a:lstStyle/>
          <a:p>
            <a:endParaRPr lang="en-US"/>
          </a:p>
        </p:txBody>
      </p:sp>
      <p:pic>
        <p:nvPicPr>
          <p:cNvPr id="7"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824066247"/>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3</a:t>
            </a:r>
            <a:endParaRPr lang="en-US" dirty="0"/>
          </a:p>
        </p:txBody>
      </p:sp>
      <p:sp>
        <p:nvSpPr>
          <p:cNvPr id="4" name="Zástupný symbol pro text 3"/>
          <p:cNvSpPr>
            <a:spLocks noGrp="1"/>
          </p:cNvSpPr>
          <p:nvPr>
            <p:ph type="body" sz="half" idx="2"/>
          </p:nvPr>
        </p:nvSpPr>
        <p:spPr/>
        <p:txBody>
          <a:bodyPr/>
          <a:lstStyle/>
          <a:p>
            <a:endParaRPr lang="en-US"/>
          </a:p>
        </p:txBody>
      </p:sp>
      <p:pic>
        <p:nvPicPr>
          <p:cNvPr id="7"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008030637"/>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4</a:t>
            </a:r>
            <a:endParaRPr lang="en-US" dirty="0"/>
          </a:p>
        </p:txBody>
      </p:sp>
      <p:sp>
        <p:nvSpPr>
          <p:cNvPr id="4" name="Zástupný symbol pro text 3"/>
          <p:cNvSpPr>
            <a:spLocks noGrp="1"/>
          </p:cNvSpPr>
          <p:nvPr>
            <p:ph type="body" sz="half" idx="2"/>
          </p:nvPr>
        </p:nvSpPr>
        <p:spPr/>
        <p:txBody>
          <a:bodyPr/>
          <a:lstStyle/>
          <a:p>
            <a:endParaRPr lang="en-US"/>
          </a:p>
        </p:txBody>
      </p:sp>
      <p:pic>
        <p:nvPicPr>
          <p:cNvPr id="7" name="Zástupný symbol pro obrázek 6"/>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772952991"/>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5</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1835150" y="549275"/>
            <a:ext cx="5486400" cy="4114800"/>
          </a:xfrm>
          <a:prstGeom prst="rect">
            <a:avLst/>
          </a:prstGeom>
        </p:spPr>
      </p:pic>
    </p:spTree>
    <p:extLst>
      <p:ext uri="{BB962C8B-B14F-4D97-AF65-F5344CB8AC3E}">
        <p14:creationId xmlns:p14="http://schemas.microsoft.com/office/powerpoint/2010/main" xmlns="" val="3745321247"/>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POZNÁVEJTE NÁSLEDUJÍCÍ ROSTLINY</a:t>
            </a:r>
            <a:endParaRPr lang="en-US" dirty="0"/>
          </a:p>
        </p:txBody>
      </p:sp>
      <p:sp>
        <p:nvSpPr>
          <p:cNvPr id="3" name="Zástupný symbol pro obsah 2"/>
          <p:cNvSpPr>
            <a:spLocks noGrp="1"/>
          </p:cNvSpPr>
          <p:nvPr>
            <p:ph idx="1"/>
          </p:nvPr>
        </p:nvSpPr>
        <p:spPr/>
        <p:txBody>
          <a:bodyPr/>
          <a:lstStyle/>
          <a:p>
            <a:r>
              <a:rPr lang="cs-CZ" dirty="0" smtClean="0"/>
              <a:t>další druhy</a:t>
            </a:r>
            <a:endParaRPr lang="en-US" dirty="0"/>
          </a:p>
        </p:txBody>
      </p:sp>
    </p:spTree>
    <p:extLst>
      <p:ext uri="{BB962C8B-B14F-4D97-AF65-F5344CB8AC3E}">
        <p14:creationId xmlns:p14="http://schemas.microsoft.com/office/powerpoint/2010/main" xmlns="" val="785460424"/>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6"/>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24316483"/>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001727391"/>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prstGeom prst="rect">
            <a:avLst/>
          </a:prstGeom>
        </p:spPr>
      </p:pic>
    </p:spTree>
    <p:extLst>
      <p:ext uri="{BB962C8B-B14F-4D97-AF65-F5344CB8AC3E}">
        <p14:creationId xmlns:p14="http://schemas.microsoft.com/office/powerpoint/2010/main" xmlns="" val="3601784945"/>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xfrm>
            <a:off x="1763713" y="620713"/>
            <a:ext cx="5486400" cy="4114800"/>
          </a:xfrm>
        </p:spPr>
      </p:pic>
    </p:spTree>
    <p:extLst>
      <p:ext uri="{BB962C8B-B14F-4D97-AF65-F5344CB8AC3E}">
        <p14:creationId xmlns:p14="http://schemas.microsoft.com/office/powerpoint/2010/main" xmlns="" val="1729077760"/>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E</a:t>
            </a:r>
            <a:endParaRPr lang="en-US" dirty="0"/>
          </a:p>
        </p:txBody>
      </p:sp>
      <p:sp>
        <p:nvSpPr>
          <p:cNvPr id="4" name="Zástupný symbol pro text 3"/>
          <p:cNvSpPr>
            <a:spLocks noGrp="1"/>
          </p:cNvSpPr>
          <p:nvPr>
            <p:ph type="body" sz="half" idx="2"/>
          </p:nvPr>
        </p:nvSpPr>
        <p:spPr/>
        <p:txBody>
          <a:bodyPr/>
          <a:lstStyle/>
          <a:p>
            <a:endParaRPr lang="en-US"/>
          </a:p>
        </p:txBody>
      </p:sp>
      <p:sp>
        <p:nvSpPr>
          <p:cNvPr id="3" name="Zástupný symbol pro obrázek 2"/>
          <p:cNvSpPr>
            <a:spLocks noGrp="1"/>
          </p:cNvSpPr>
          <p:nvPr>
            <p:ph type="pic" idx="1"/>
          </p:nvPr>
        </p:nvSpPr>
        <p:spPr/>
      </p:sp>
      <p:pic>
        <p:nvPicPr>
          <p:cNvPr id="6" name="Zástupný symbol pro obrázek 5"/>
          <p:cNvPicPr>
            <a:picLocks noChangeAspect="1"/>
          </p:cNvPicPr>
          <p:nvPr/>
        </p:nvPicPr>
        <p:blipFill>
          <a:blip r:embed="rId2" cstate="screen">
            <a:extLst>
              <a:ext uri="{28A0092B-C50C-407E-A947-70E740481C1C}">
                <a14:useLocalDpi xmlns:a14="http://schemas.microsoft.com/office/drawing/2010/main" xmlns=""/>
              </a:ext>
            </a:extLst>
          </a:blip>
          <a:srcRect/>
          <a:stretch>
            <a:fillRect/>
          </a:stretch>
        </p:blipFill>
        <p:spPr>
          <a:xfrm>
            <a:off x="1944688" y="765175"/>
            <a:ext cx="5486400" cy="4114800"/>
          </a:xfrm>
          <a:prstGeom prst="rect">
            <a:avLst/>
          </a:prstGeom>
        </p:spPr>
      </p:pic>
    </p:spTree>
    <p:extLst>
      <p:ext uri="{BB962C8B-B14F-4D97-AF65-F5344CB8AC3E}">
        <p14:creationId xmlns:p14="http://schemas.microsoft.com/office/powerpoint/2010/main" xmlns="" val="1034058920"/>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F</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a:prstGeom prst="rect">
            <a:avLst/>
          </a:prstGeom>
        </p:spPr>
      </p:pic>
    </p:spTree>
    <p:extLst>
      <p:ext uri="{BB962C8B-B14F-4D97-AF65-F5344CB8AC3E}">
        <p14:creationId xmlns:p14="http://schemas.microsoft.com/office/powerpoint/2010/main" xmlns="" val="2836324309"/>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G</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4"/>
          <p:cNvPicPr>
            <a:picLocks noGrp="1" noChangeAspect="1"/>
          </p:cNvPicPr>
          <p:nvPr>
            <p:ph type="pic" idx="1"/>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967301953"/>
      </p:ext>
    </p:extLst>
  </p:cSld>
  <p:clrMapOvr>
    <a:masterClrMapping/>
  </p:clrMapOvr>
  <mc:AlternateContent xmlns:mc="http://schemas.openxmlformats.org/markup-compatibility/2006">
    <mc:Choice xmlns:p14="http://schemas.microsoft.com/office/powerpoint/2010/main" xmlns=""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457200" y="274638"/>
            <a:ext cx="8229600" cy="6250706"/>
          </a:xfrm>
        </p:spPr>
        <p:txBody>
          <a:bodyPr anchor="t">
            <a:normAutofit fontScale="90000"/>
          </a:bodyPr>
          <a:lstStyle/>
          <a:p>
            <a:pPr algn="l"/>
            <a:r>
              <a:rPr lang="cs-CZ" sz="1600" b="1" dirty="0" smtClean="0"/>
              <a:t>ŘEŠENÍ:</a:t>
            </a:r>
            <a:r>
              <a:rPr lang="cs-CZ" sz="1600" dirty="0" smtClean="0"/>
              <a:t/>
            </a:r>
            <a:br>
              <a:rPr lang="cs-CZ" sz="1600" dirty="0" smtClean="0"/>
            </a:br>
            <a:r>
              <a:rPr lang="cs-CZ" sz="1600" dirty="0" smtClean="0"/>
              <a:t/>
            </a:r>
            <a:br>
              <a:rPr lang="cs-CZ" sz="1600" dirty="0" smtClean="0"/>
            </a:br>
            <a:r>
              <a:rPr lang="cs-CZ" sz="1600" dirty="0" smtClean="0"/>
              <a:t>1. Slivoň trnka</a:t>
            </a:r>
            <a:br>
              <a:rPr lang="cs-CZ" sz="1600" dirty="0" smtClean="0"/>
            </a:br>
            <a:r>
              <a:rPr lang="cs-CZ" sz="1600" dirty="0" smtClean="0"/>
              <a:t>2. Mochna husí</a:t>
            </a:r>
            <a:br>
              <a:rPr lang="cs-CZ" sz="1600" dirty="0" smtClean="0"/>
            </a:br>
            <a:r>
              <a:rPr lang="cs-CZ" sz="1600" dirty="0" smtClean="0"/>
              <a:t>3. Jahodník obecný</a:t>
            </a:r>
            <a:br>
              <a:rPr lang="cs-CZ" sz="1600" dirty="0" smtClean="0"/>
            </a:br>
            <a:r>
              <a:rPr lang="cs-CZ" sz="1600" dirty="0" smtClean="0"/>
              <a:t>4. Růže šípková</a:t>
            </a:r>
            <a:br>
              <a:rPr lang="cs-CZ" sz="1600" dirty="0" smtClean="0"/>
            </a:br>
            <a:r>
              <a:rPr lang="cs-CZ" sz="1600" dirty="0" smtClean="0"/>
              <a:t>5. Ostružiník obecný</a:t>
            </a:r>
            <a:br>
              <a:rPr lang="cs-CZ" sz="1600" dirty="0" smtClean="0"/>
            </a:br>
            <a:r>
              <a:rPr lang="cs-CZ" sz="1600" dirty="0" smtClean="0"/>
              <a:t>A. Tužebník jilmový</a:t>
            </a:r>
            <a:br>
              <a:rPr lang="cs-CZ" sz="1600" dirty="0" smtClean="0"/>
            </a:br>
            <a:r>
              <a:rPr lang="cs-CZ" sz="1600" dirty="0" smtClean="0"/>
              <a:t>B. Řepík lékařský</a:t>
            </a:r>
            <a:br>
              <a:rPr lang="cs-CZ" sz="1600" dirty="0" smtClean="0"/>
            </a:br>
            <a:r>
              <a:rPr lang="cs-CZ" sz="1600" dirty="0" smtClean="0"/>
              <a:t>C. Mochna nátržník</a:t>
            </a:r>
            <a:br>
              <a:rPr lang="cs-CZ" sz="1600" dirty="0" smtClean="0"/>
            </a:br>
            <a:r>
              <a:rPr lang="cs-CZ" sz="1600" dirty="0" smtClean="0"/>
              <a:t>D. Dryádka horská</a:t>
            </a:r>
            <a:br>
              <a:rPr lang="cs-CZ" sz="1600" dirty="0" smtClean="0"/>
            </a:br>
            <a:r>
              <a:rPr lang="cs-CZ" sz="1600" dirty="0" smtClean="0"/>
              <a:t>E. Kuklík městský</a:t>
            </a:r>
            <a:br>
              <a:rPr lang="cs-CZ" sz="1600" dirty="0" smtClean="0"/>
            </a:br>
            <a:r>
              <a:rPr lang="cs-CZ" sz="1600" dirty="0" smtClean="0"/>
              <a:t>F. </a:t>
            </a:r>
            <a:r>
              <a:rPr lang="cs-CZ" sz="1600" dirty="0" err="1" smtClean="0"/>
              <a:t>Udatna</a:t>
            </a:r>
            <a:r>
              <a:rPr lang="cs-CZ" sz="1600" dirty="0" smtClean="0"/>
              <a:t> lesní</a:t>
            </a:r>
            <a:br>
              <a:rPr lang="cs-CZ" sz="1600" dirty="0" smtClean="0"/>
            </a:br>
            <a:r>
              <a:rPr lang="cs-CZ" sz="1600" dirty="0" smtClean="0"/>
              <a:t>G. Mochna plazivá</a:t>
            </a:r>
            <a:br>
              <a:rPr lang="cs-CZ" sz="1600" dirty="0" smtClean="0"/>
            </a:br>
            <a:r>
              <a:rPr lang="cs-CZ" sz="1600" dirty="0" smtClean="0"/>
              <a:t/>
            </a:r>
            <a:br>
              <a:rPr lang="cs-CZ" sz="1600" dirty="0" smtClean="0"/>
            </a:br>
            <a:r>
              <a:rPr lang="cs-CZ" sz="1600" dirty="0"/>
              <a:t/>
            </a:r>
            <a:br>
              <a:rPr lang="cs-CZ" sz="1600" dirty="0"/>
            </a:br>
            <a:r>
              <a:rPr lang="cs-CZ" sz="1600" dirty="0" smtClean="0"/>
              <a:t/>
            </a:r>
            <a:br>
              <a:rPr lang="cs-CZ" sz="1600" dirty="0" smtClean="0"/>
            </a:br>
            <a:r>
              <a:rPr lang="cs-CZ" sz="1600" dirty="0" smtClean="0"/>
              <a:t/>
            </a:r>
            <a:br>
              <a:rPr lang="cs-CZ" sz="1600" dirty="0" smtClean="0"/>
            </a:br>
            <a:r>
              <a:rPr lang="cs-CZ" sz="1600" b="1" dirty="0"/>
              <a:t>Z</a:t>
            </a:r>
            <a:r>
              <a:rPr lang="cs-CZ" sz="1600" b="1" dirty="0" smtClean="0"/>
              <a:t>droje snímků:</a:t>
            </a:r>
            <a:br>
              <a:rPr lang="cs-CZ" sz="1600" b="1" dirty="0" smtClean="0"/>
            </a:br>
            <a:r>
              <a:rPr lang="cs-CZ" sz="1600" dirty="0" smtClean="0"/>
              <a:t>1/ vlastní</a:t>
            </a:r>
            <a:br>
              <a:rPr lang="cs-CZ" sz="1600" dirty="0" smtClean="0"/>
            </a:br>
            <a:r>
              <a:rPr lang="cs-CZ" sz="1600" dirty="0" smtClean="0"/>
              <a:t>2/ </a:t>
            </a:r>
            <a:r>
              <a:rPr lang="cs-CZ" sz="1600" dirty="0" err="1" smtClean="0"/>
              <a:t>MUDr.Šárka</a:t>
            </a:r>
            <a:r>
              <a:rPr lang="cs-CZ" sz="1600" dirty="0" smtClean="0"/>
              <a:t> </a:t>
            </a:r>
            <a:r>
              <a:rPr lang="cs-CZ" sz="1600" dirty="0" err="1" smtClean="0"/>
              <a:t>Firgenhutová</a:t>
            </a:r>
            <a:r>
              <a:rPr lang="cs-CZ" sz="1600" dirty="0" smtClean="0"/>
              <a:t> (se souhlasem autora)</a:t>
            </a:r>
            <a:br>
              <a:rPr lang="cs-CZ" sz="1600" dirty="0" smtClean="0"/>
            </a:br>
            <a:r>
              <a:rPr lang="cs-CZ" sz="1600" dirty="0" smtClean="0"/>
              <a:t>3/ RNDr. Dáša Řeháková (se souhlasem autora)</a:t>
            </a:r>
            <a:br>
              <a:rPr lang="cs-CZ" sz="1600" dirty="0" smtClean="0"/>
            </a:br>
            <a:r>
              <a:rPr lang="cs-CZ" sz="1600" dirty="0" smtClean="0"/>
              <a:t>4/ Marie </a:t>
            </a:r>
            <a:r>
              <a:rPr lang="cs-CZ" sz="1600" dirty="0" err="1" smtClean="0"/>
              <a:t>Pospíšková</a:t>
            </a:r>
            <a:r>
              <a:rPr lang="cs-CZ" sz="1600" dirty="0" smtClean="0"/>
              <a:t> (se souhlasem autora)</a:t>
            </a:r>
            <a:br>
              <a:rPr lang="cs-CZ" sz="1600" dirty="0" smtClean="0"/>
            </a:br>
            <a:r>
              <a:rPr lang="cs-CZ" sz="1600" dirty="0" smtClean="0"/>
              <a:t>5/ Jan Smyčka (</a:t>
            </a:r>
            <a:r>
              <a:rPr lang="cs-CZ" sz="1600" smtClean="0"/>
              <a:t>se </a:t>
            </a:r>
            <a:r>
              <a:rPr lang="cs-CZ" sz="1600" smtClean="0"/>
              <a:t>souhlasem </a:t>
            </a:r>
            <a:r>
              <a:rPr lang="cs-CZ" sz="1600" dirty="0" smtClean="0"/>
              <a:t>autora)</a:t>
            </a:r>
            <a:br>
              <a:rPr lang="cs-CZ" sz="1600" dirty="0" smtClean="0"/>
            </a:br>
            <a:r>
              <a:rPr lang="cs-CZ" sz="1600" dirty="0" smtClean="0"/>
              <a:t/>
            </a:r>
            <a:br>
              <a:rPr lang="cs-CZ" sz="1600" dirty="0" smtClean="0"/>
            </a:br>
            <a:endParaRPr lang="en-US" sz="1600" dirty="0"/>
          </a:p>
        </p:txBody>
      </p:sp>
    </p:spTree>
    <p:extLst>
      <p:ext uri="{BB962C8B-B14F-4D97-AF65-F5344CB8AC3E}">
        <p14:creationId xmlns:p14="http://schemas.microsoft.com/office/powerpoint/2010/main" xmlns="" val="1508440956"/>
      </p:ext>
    </p:extLst>
  </p:cSld>
  <p:clrMapOvr>
    <a:masterClrMapping/>
  </p:clrMapOvr>
  <mc:AlternateContent xmlns:mc="http://schemas.openxmlformats.org/markup-compatibility/2006">
    <mc:Choice xmlns:p14="http://schemas.microsoft.com/office/powerpoint/2010/main" xmlns="" Requires="p14">
      <p:transition p14:dur="100" advTm="69000">
        <p:cut/>
      </p:transition>
    </mc:Choice>
    <mc:Fallback>
      <p:transition advTm="69000">
        <p:cut/>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626</TotalTime>
  <Words>320</Words>
  <Application>Microsoft Office PowerPoint</Application>
  <PresentationFormat>Předvádění na obrazovce (4:3)</PresentationFormat>
  <Paragraphs>99</Paragraphs>
  <Slides>35</Slides>
  <Notes>1</Notes>
  <HiddenSlides>0</HiddenSlides>
  <MMClips>0</MMClips>
  <ScaleCrop>false</ScaleCrop>
  <HeadingPairs>
    <vt:vector size="4" baseType="variant">
      <vt:variant>
        <vt:lpstr>Motiv</vt:lpstr>
      </vt:variant>
      <vt:variant>
        <vt:i4>1</vt:i4>
      </vt:variant>
      <vt:variant>
        <vt:lpstr>Nadpisy snímků</vt:lpstr>
      </vt:variant>
      <vt:variant>
        <vt:i4>35</vt:i4>
      </vt:variant>
    </vt:vector>
  </HeadingPairs>
  <TitlesOfParts>
    <vt:vector size="36" baseType="lpstr">
      <vt:lpstr>Motiv systému Office</vt:lpstr>
      <vt:lpstr>Snímek 1</vt:lpstr>
      <vt:lpstr>DVOUDĚLOŽNÉ ROSTLINY</vt:lpstr>
      <vt:lpstr>řád: RŮŽOTVARÉ  čeledi: růžovité, jabloňovité, mandloňovité, tavolníkovité</vt:lpstr>
      <vt:lpstr>VYBRANÍ ZÁSTUPCI</vt:lpstr>
      <vt:lpstr>Růže šípková Růže – zahradní kultivary </vt:lpstr>
      <vt:lpstr>Jahodník obecný</vt:lpstr>
      <vt:lpstr>Kuklík městský </vt:lpstr>
      <vt:lpstr> Ostružiník Ostružiník maliník</vt:lpstr>
      <vt:lpstr>Mochna husí Mochna nátržník</vt:lpstr>
      <vt:lpstr>Mochna plazivá Mochna zlatá</vt:lpstr>
      <vt:lpstr>Mochna bílá</vt:lpstr>
      <vt:lpstr>Řepík lékařský</vt:lpstr>
      <vt:lpstr>Slivoň trnka</vt:lpstr>
      <vt:lpstr>Jeřáb ptačí</vt:lpstr>
      <vt:lpstr>Tužebník jilmový Udatna lesní</vt:lpstr>
      <vt:lpstr>Dryádka osmiplátečná</vt:lpstr>
      <vt:lpstr>Kontryhel</vt:lpstr>
      <vt:lpstr>Jilm – okřídlené nažky</vt:lpstr>
      <vt:lpstr>Krvavec menší</vt:lpstr>
      <vt:lpstr>Mandloň</vt:lpstr>
      <vt:lpstr>POZNÁVEJTE NÁSLEDUJÍCÍ ROSTLINY</vt:lpstr>
      <vt:lpstr>1</vt:lpstr>
      <vt:lpstr>2</vt:lpstr>
      <vt:lpstr>3</vt:lpstr>
      <vt:lpstr>4</vt:lpstr>
      <vt:lpstr>5</vt:lpstr>
      <vt:lpstr>POZNÁVEJTE NÁSLEDUJÍCÍ ROSTLINY</vt:lpstr>
      <vt:lpstr>A</vt:lpstr>
      <vt:lpstr>B</vt:lpstr>
      <vt:lpstr>C</vt:lpstr>
      <vt:lpstr>D</vt:lpstr>
      <vt:lpstr>E</vt:lpstr>
      <vt:lpstr>F</vt:lpstr>
      <vt:lpstr>G</vt:lpstr>
      <vt:lpstr>ŘEŠENÍ:  1. Slivoň trnka 2. Mochna husí 3. Jahodník obecný 4. Růže šípková 5. Ostružiník obecný A. Tužebník jilmový B. Řepík lékařský C. Mochna nátržník D. Dryádka horská E. Kuklík městský F. Udatna lesní G. Mochna plazivá     Zdroje snímků: 1/ vlastní 2/ MUDr.Šárka Firgenhutová (se souhlasem autora) 3/ RNDr. Dáša Řeháková (se souhlasem autora) 4/ Marie Pospíšková (se souhlasem autora) 5/ Jan Smyčka (se souhlasem autora)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DVOUDĚLOŽNÉ ROSTLINY</dc:title>
  <dc:creator>ucitel</dc:creator>
  <cp:lastModifiedBy>Dum</cp:lastModifiedBy>
  <cp:revision>72</cp:revision>
  <dcterms:created xsi:type="dcterms:W3CDTF">2013-10-21T13:47:32Z</dcterms:created>
  <dcterms:modified xsi:type="dcterms:W3CDTF">2014-04-25T15:25:16Z</dcterms:modified>
</cp:coreProperties>
</file>