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98" r:id="rId2"/>
    <p:sldId id="256" r:id="rId3"/>
    <p:sldId id="257" r:id="rId4"/>
    <p:sldId id="294" r:id="rId5"/>
    <p:sldId id="258" r:id="rId6"/>
    <p:sldId id="284" r:id="rId7"/>
    <p:sldId id="260" r:id="rId8"/>
    <p:sldId id="270" r:id="rId9"/>
    <p:sldId id="271" r:id="rId10"/>
    <p:sldId id="299" r:id="rId11"/>
    <p:sldId id="261" r:id="rId12"/>
    <p:sldId id="288" r:id="rId13"/>
    <p:sldId id="289" r:id="rId14"/>
    <p:sldId id="295" r:id="rId15"/>
    <p:sldId id="272" r:id="rId16"/>
    <p:sldId id="292" r:id="rId17"/>
    <p:sldId id="297" r:id="rId18"/>
    <p:sldId id="293" r:id="rId19"/>
    <p:sldId id="296" r:id="rId20"/>
    <p:sldId id="267" r:id="rId21"/>
    <p:sldId id="263" r:id="rId22"/>
    <p:sldId id="265" r:id="rId23"/>
    <p:sldId id="264" r:id="rId24"/>
    <p:sldId id="266" r:id="rId25"/>
    <p:sldId id="280" r:id="rId26"/>
    <p:sldId id="281" r:id="rId27"/>
    <p:sldId id="276" r:id="rId28"/>
    <p:sldId id="277" r:id="rId29"/>
    <p:sldId id="278" r:id="rId30"/>
    <p:sldId id="279" r:id="rId31"/>
    <p:sldId id="26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5" autoAdjust="0"/>
    <p:restoredTop sz="94729" autoAdjust="0"/>
  </p:normalViewPr>
  <p:slideViewPr>
    <p:cSldViewPr>
      <p:cViewPr>
        <p:scale>
          <a:sx n="90" d="100"/>
          <a:sy n="90" d="100"/>
        </p:scale>
        <p:origin x="-624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364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F9E83-2134-4E81-8F2E-2A744EE2E88C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99C28-D3CA-4B57-A440-A7746680CA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316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8CDA8-4297-43E4-9DA0-FD2B7D9F6CA8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C288D-7FB0-4B41-B0C4-C93926AC44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4447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C288D-7FB0-4B41-B0C4-C93926AC44F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66710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C288D-7FB0-4B41-B0C4-C93926AC44F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6671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006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198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33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848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91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038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3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250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589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401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0487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32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9" name="Group 57"/>
          <p:cNvGraphicFramePr>
            <a:graphicFrameLocks noGrp="1"/>
          </p:cNvGraphicFramePr>
          <p:nvPr>
            <p:ph type="subTitle" idx="1"/>
            <p:extLst>
              <p:ext uri="{D42A27DB-BD31-4B8C-83A1-F6EECF244321}">
                <p14:modId xmlns:p14="http://schemas.microsoft.com/office/powerpoint/2010/main" xmlns="" val="2619608723"/>
              </p:ext>
            </p:extLst>
          </p:nvPr>
        </p:nvGraphicFramePr>
        <p:xfrm>
          <a:off x="1331913" y="1700213"/>
          <a:ext cx="6400800" cy="4535307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8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vy_32_INOVACE_bio_bot6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bot6_brukvovite.pptx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Lenka Smyčková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Anotace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Prezentace seznamuje žáky  se zástupci dvouděložných rostlin řádu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brukvotvaré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čeleď brukvovité, řádu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slézotvaré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čeleď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slézovité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Předmět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Tematická oblast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botanika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Brukvovité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Očekávané výstupy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Žáci  poznávají zástupce  rostlin z řádu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brukvotvarých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a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slézotvarých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určí základní druhy, případně další druhy.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Klíčová slova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Dvouděložné, brukvovité,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slézovité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vrabečníkovité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květní vzorec, zástupci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Druh učebního materiálu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prezentace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5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1. ročník čtyřletého gymnázia a odpovídající ročník víceletého gymnázia, seminář z biologie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osmileté gymnázium, čtyřleté gymnázium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(18.3.2014, O5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Zdroje uvedeny na konci dokumentu.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Obrázek 3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3180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DVOUDĚLOŽNÉ ROSTLINY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BRUKVOVITÉ</a:t>
            </a:r>
          </a:p>
          <a:p>
            <a:r>
              <a:rPr lang="cs-CZ" dirty="0" smtClean="0"/>
              <a:t>SLÉZOVITÉ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31920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řád: BRUKVOTVARÉ </a:t>
            </a:r>
            <a:br>
              <a:rPr lang="cs-CZ" dirty="0" smtClean="0"/>
            </a:br>
            <a:r>
              <a:rPr lang="cs-CZ" dirty="0" smtClean="0"/>
              <a:t>čeleď: Brukvovité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ZNAKY: byliny, opylované hmyzem, květy čtyřčetné, dvoustraně souměrné, plodem většinou šešule nebo šešulka, obsahují hořčiny</a:t>
            </a:r>
          </a:p>
          <a:p>
            <a:r>
              <a:rPr lang="cs-CZ" dirty="0" smtClean="0"/>
              <a:t>HOSPODÁŘSKY VÝZNAMNÉ ROSTLINY:  řepkový olej, zelenina-zelí, kapusta, kedlubny, ředkvičky, </a:t>
            </a:r>
            <a:r>
              <a:rPr lang="cs-CZ" dirty="0" err="1" smtClean="0"/>
              <a:t>rukola</a:t>
            </a:r>
            <a:r>
              <a:rPr lang="cs-CZ" dirty="0" smtClean="0"/>
              <a:t>, květák, brokolice, křen, hořčice, plevele-pole, rumiště</a:t>
            </a:r>
          </a:p>
          <a:p>
            <a:r>
              <a:rPr lang="cs-CZ" dirty="0" smtClean="0">
                <a:cs typeface="Times New Roman"/>
                <a:sym typeface="Symbol"/>
              </a:rPr>
              <a:t>stavba květu ustálená</a:t>
            </a:r>
          </a:p>
          <a:p>
            <a:pPr marL="0" indent="0">
              <a:buNone/>
            </a:pPr>
            <a:r>
              <a:rPr lang="cs-CZ" dirty="0" smtClean="0">
                <a:latin typeface="Times New Roman"/>
                <a:cs typeface="Times New Roman"/>
                <a:sym typeface="Symbol"/>
              </a:rPr>
              <a:t></a:t>
            </a:r>
            <a:r>
              <a:rPr lang="cs-CZ" dirty="0" smtClean="0">
                <a:latin typeface="Times New Roman"/>
                <a:cs typeface="Times New Roman"/>
              </a:rPr>
              <a:t>♂♀</a:t>
            </a:r>
            <a:r>
              <a:rPr lang="cs-CZ" dirty="0" smtClean="0">
                <a:latin typeface="Times New Roman"/>
                <a:cs typeface="Times New Roman"/>
                <a:sym typeface="Symbol"/>
              </a:rPr>
              <a:t>K22C4A24G_(2)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635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Vysvětlivky ke květnímu vzorci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/>
            </a:r>
            <a:br>
              <a:rPr lang="cs-CZ" b="1" dirty="0"/>
            </a:br>
            <a:r>
              <a:rPr lang="cs-CZ" dirty="0">
                <a:latin typeface="Times New Roman"/>
                <a:cs typeface="Times New Roman"/>
              </a:rPr>
              <a:t>♀♂ </a:t>
            </a:r>
            <a:r>
              <a:rPr lang="cs-CZ" dirty="0">
                <a:latin typeface="Calibri" pitchFamily="34" charset="0"/>
                <a:cs typeface="Calibri" pitchFamily="34" charset="0"/>
              </a:rPr>
              <a:t>oboupohlavný</a:t>
            </a:r>
            <a:r>
              <a:rPr lang="cs-CZ" dirty="0"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  ♀</a:t>
            </a:r>
            <a:r>
              <a:rPr lang="cs-CZ" dirty="0">
                <a:latin typeface="+mj-lt"/>
                <a:cs typeface="Times New Roman"/>
              </a:rPr>
              <a:t>samičí</a:t>
            </a:r>
            <a:r>
              <a:rPr lang="cs-CZ" dirty="0"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   ♂ </a:t>
            </a:r>
            <a:r>
              <a:rPr lang="cs-CZ" dirty="0">
                <a:cs typeface="Times New Roman"/>
              </a:rPr>
              <a:t>samčí</a:t>
            </a:r>
            <a:r>
              <a:rPr lang="cs-CZ" dirty="0">
                <a:latin typeface="Times New Roman"/>
                <a:cs typeface="Times New Roman"/>
              </a:rPr>
              <a:t/>
            </a:r>
            <a:br>
              <a:rPr lang="cs-CZ" dirty="0">
                <a:latin typeface="Times New Roman"/>
                <a:cs typeface="Times New Roman"/>
              </a:rPr>
            </a:br>
            <a:r>
              <a:rPr lang="cs-CZ" dirty="0">
                <a:latin typeface="Times New Roman"/>
                <a:cs typeface="Times New Roman"/>
                <a:sym typeface="Symbol"/>
              </a:rPr>
              <a:t></a:t>
            </a:r>
            <a:r>
              <a:rPr lang="cs-CZ" dirty="0">
                <a:latin typeface="Segoe UI Semibold"/>
                <a:cs typeface="Times New Roman"/>
                <a:sym typeface="Symbol"/>
              </a:rPr>
              <a:t>    </a:t>
            </a:r>
            <a:r>
              <a:rPr lang="cs-CZ" dirty="0"/>
              <a:t>květ souměrný</a:t>
            </a:r>
            <a:r>
              <a:rPr lang="cs-CZ" i="1" dirty="0"/>
              <a:t> (</a:t>
            </a:r>
            <a:r>
              <a:rPr lang="cs-CZ" i="1" dirty="0" err="1"/>
              <a:t>zygomorfní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latin typeface="Times New Roman"/>
                <a:cs typeface="Times New Roman"/>
                <a:sym typeface="Symbol"/>
              </a:rPr>
              <a:t>    </a:t>
            </a:r>
            <a:r>
              <a:rPr lang="cs-CZ" dirty="0">
                <a:cs typeface="Times New Roman"/>
                <a:sym typeface="Symbol"/>
              </a:rPr>
              <a:t>dvoustraně souměrný </a:t>
            </a:r>
            <a:r>
              <a:rPr lang="cs-CZ" dirty="0">
                <a:latin typeface="Times New Roman"/>
                <a:cs typeface="Times New Roman"/>
                <a:sym typeface="Symbol"/>
              </a:rPr>
              <a:t>(</a:t>
            </a:r>
            <a:r>
              <a:rPr lang="cs-CZ" i="1" dirty="0" err="1">
                <a:cs typeface="Times New Roman"/>
                <a:sym typeface="Symbol"/>
              </a:rPr>
              <a:t>bisymetrický</a:t>
            </a:r>
            <a:r>
              <a:rPr lang="cs-CZ" i="1" dirty="0">
                <a:cs typeface="Times New Roman"/>
                <a:sym typeface="Symbol"/>
              </a:rPr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*     pravidelný </a:t>
            </a:r>
            <a:r>
              <a:rPr lang="cs-CZ" i="1" dirty="0"/>
              <a:t>(aktinomorfní)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P     okvětí (</a:t>
            </a:r>
            <a:r>
              <a:rPr lang="cs-CZ" i="1" dirty="0" err="1"/>
              <a:t>perigonium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K     kalich (</a:t>
            </a:r>
            <a:r>
              <a:rPr lang="cs-CZ" i="1" dirty="0" err="1"/>
              <a:t>calyx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C     koruna </a:t>
            </a:r>
            <a:r>
              <a:rPr lang="cs-CZ" i="1" dirty="0"/>
              <a:t>(</a:t>
            </a:r>
            <a:r>
              <a:rPr lang="cs-CZ" i="1" dirty="0" err="1"/>
              <a:t>corolla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/>
              <a:t>A   </a:t>
            </a:r>
            <a:r>
              <a:rPr lang="cs-CZ" smtClean="0"/>
              <a:t>  </a:t>
            </a:r>
            <a:r>
              <a:rPr lang="cs-CZ" dirty="0"/>
              <a:t>tyčinky (</a:t>
            </a:r>
            <a:r>
              <a:rPr lang="cs-CZ" i="1" dirty="0" err="1"/>
              <a:t>androeceum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G_</a:t>
            </a:r>
            <a:r>
              <a:rPr lang="cs-CZ" dirty="0" smtClean="0">
                <a:sym typeface="Symbol"/>
              </a:rPr>
              <a:t></a:t>
            </a:r>
            <a:r>
              <a:rPr lang="cs-CZ" dirty="0" smtClean="0"/>
              <a:t>G </a:t>
            </a:r>
            <a:r>
              <a:rPr lang="cs-CZ" dirty="0"/>
              <a:t>G- </a:t>
            </a:r>
            <a:r>
              <a:rPr lang="cs-CZ" dirty="0" smtClean="0"/>
              <a:t> plodolisty, umístění semeníku  (</a:t>
            </a:r>
            <a:r>
              <a:rPr lang="cs-CZ" i="1" dirty="0" err="1" smtClean="0"/>
              <a:t>gynaeceum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    nekonečně </a:t>
            </a:r>
            <a:r>
              <a:rPr lang="cs-CZ" dirty="0"/>
              <a:t>částí</a:t>
            </a:r>
            <a:br>
              <a:rPr lang="cs-CZ" dirty="0"/>
            </a:br>
            <a:r>
              <a:rPr lang="cs-CZ" dirty="0" smtClean="0"/>
              <a:t>()     srostlé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3+3 daný počet v kruzích</a:t>
            </a:r>
          </a:p>
        </p:txBody>
      </p:sp>
    </p:spTree>
    <p:extLst>
      <p:ext uri="{BB962C8B-B14F-4D97-AF65-F5344CB8AC3E}">
        <p14:creationId xmlns:p14="http://schemas.microsoft.com/office/powerpoint/2010/main" xmlns="" val="183369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VYBRANÍ ZÁSTUPCI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brukev řepka olejka </a:t>
            </a:r>
            <a:r>
              <a:rPr lang="cs-CZ" i="1" dirty="0" smtClean="0"/>
              <a:t>(</a:t>
            </a:r>
            <a:r>
              <a:rPr lang="cs-CZ" i="1" dirty="0" err="1" smtClean="0"/>
              <a:t>Brassica</a:t>
            </a:r>
            <a:r>
              <a:rPr lang="cs-CZ" i="1" dirty="0" smtClean="0"/>
              <a:t> </a:t>
            </a:r>
            <a:r>
              <a:rPr lang="cs-CZ" i="1" dirty="0" err="1" smtClean="0"/>
              <a:t>napus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brukev zelná </a:t>
            </a:r>
            <a:r>
              <a:rPr lang="cs-CZ" i="1" dirty="0" smtClean="0"/>
              <a:t>(</a:t>
            </a:r>
            <a:r>
              <a:rPr lang="cs-CZ" i="1" dirty="0" err="1" smtClean="0"/>
              <a:t>B.oleracea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ředkev setá </a:t>
            </a:r>
            <a:r>
              <a:rPr lang="cs-CZ" i="1" dirty="0" smtClean="0"/>
              <a:t>(</a:t>
            </a:r>
            <a:r>
              <a:rPr lang="cs-CZ" i="1" dirty="0" err="1" smtClean="0"/>
              <a:t>Raphanus</a:t>
            </a:r>
            <a:r>
              <a:rPr lang="cs-CZ" i="1" dirty="0" smtClean="0"/>
              <a:t> </a:t>
            </a:r>
            <a:r>
              <a:rPr lang="cs-CZ" i="1" dirty="0" err="1" smtClean="0"/>
              <a:t>sativus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křen selský </a:t>
            </a:r>
            <a:r>
              <a:rPr lang="cs-CZ" i="1" dirty="0" smtClean="0"/>
              <a:t>(</a:t>
            </a:r>
            <a:r>
              <a:rPr lang="cs-CZ" i="1" dirty="0" err="1" smtClean="0"/>
              <a:t>Armoracia</a:t>
            </a:r>
            <a:r>
              <a:rPr lang="cs-CZ" i="1" dirty="0" smtClean="0"/>
              <a:t> </a:t>
            </a:r>
            <a:r>
              <a:rPr lang="cs-CZ" i="1" dirty="0" err="1" smtClean="0"/>
              <a:t>rusticana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hořčice bílá </a:t>
            </a:r>
            <a:r>
              <a:rPr lang="cs-CZ" i="1" dirty="0" smtClean="0"/>
              <a:t>(</a:t>
            </a:r>
            <a:r>
              <a:rPr lang="cs-CZ" i="1" dirty="0" err="1" smtClean="0"/>
              <a:t>Sinapis</a:t>
            </a:r>
            <a:r>
              <a:rPr lang="cs-CZ" i="1" dirty="0" smtClean="0"/>
              <a:t> alba)</a:t>
            </a:r>
          </a:p>
          <a:p>
            <a:r>
              <a:rPr lang="cs-CZ" dirty="0" smtClean="0"/>
              <a:t>penízek rolní </a:t>
            </a:r>
            <a:r>
              <a:rPr lang="cs-CZ" i="1" dirty="0" smtClean="0"/>
              <a:t>(</a:t>
            </a:r>
            <a:r>
              <a:rPr lang="cs-CZ" i="1" dirty="0" err="1" smtClean="0"/>
              <a:t>Thlaspi</a:t>
            </a:r>
            <a:r>
              <a:rPr lang="cs-CZ" i="1" dirty="0" smtClean="0"/>
              <a:t> </a:t>
            </a:r>
            <a:r>
              <a:rPr lang="cs-CZ" i="1" dirty="0" err="1" smtClean="0"/>
              <a:t>arvense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 smtClean="0"/>
              <a:t>kokoška pastuší tobolka</a:t>
            </a:r>
            <a:r>
              <a:rPr lang="cs-CZ" i="1" dirty="0" smtClean="0"/>
              <a:t>(</a:t>
            </a:r>
            <a:r>
              <a:rPr lang="cs-CZ" i="1" dirty="0" err="1" smtClean="0"/>
              <a:t>Capsella</a:t>
            </a:r>
            <a:r>
              <a:rPr lang="cs-CZ" i="1" dirty="0" smtClean="0"/>
              <a:t> </a:t>
            </a:r>
            <a:r>
              <a:rPr lang="cs-CZ" i="1" dirty="0" err="1" smtClean="0"/>
              <a:t>bursa-pastoris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 smtClean="0"/>
              <a:t>česnáček lékařský </a:t>
            </a:r>
            <a:r>
              <a:rPr lang="cs-CZ" i="1" dirty="0" smtClean="0"/>
              <a:t>(</a:t>
            </a:r>
            <a:r>
              <a:rPr lang="cs-CZ" i="1" dirty="0" err="1" smtClean="0"/>
              <a:t>Alliaria</a:t>
            </a:r>
            <a:r>
              <a:rPr lang="cs-CZ" i="1" dirty="0" smtClean="0"/>
              <a:t> </a:t>
            </a:r>
            <a:r>
              <a:rPr lang="cs-CZ" i="1" dirty="0" err="1" smtClean="0"/>
              <a:t>petiolata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 smtClean="0"/>
              <a:t>měsíčnice roční </a:t>
            </a:r>
            <a:r>
              <a:rPr lang="cs-CZ" i="1" dirty="0" smtClean="0"/>
              <a:t>(</a:t>
            </a:r>
            <a:r>
              <a:rPr lang="cs-CZ" i="1" dirty="0" err="1" smtClean="0"/>
              <a:t>Lunaria</a:t>
            </a:r>
            <a:r>
              <a:rPr lang="cs-CZ" i="1" dirty="0" smtClean="0"/>
              <a:t> </a:t>
            </a:r>
            <a:r>
              <a:rPr lang="cs-CZ" i="1" dirty="0" err="1" smtClean="0"/>
              <a:t>annua</a:t>
            </a:r>
            <a:r>
              <a:rPr lang="cs-CZ" i="1" dirty="0" smtClean="0"/>
              <a:t>)</a:t>
            </a:r>
          </a:p>
          <a:p>
            <a:pPr marL="0" indent="0">
              <a:buNone/>
            </a:pPr>
            <a:endParaRPr lang="cs-CZ" i="1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18232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Penízek rolní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9073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941168"/>
            <a:ext cx="5486400" cy="566738"/>
          </a:xfrm>
        </p:spPr>
        <p:txBody>
          <a:bodyPr/>
          <a:lstStyle/>
          <a:p>
            <a:r>
              <a:rPr lang="cs-CZ" dirty="0" smtClean="0"/>
              <a:t>Barborka obecná </a:t>
            </a:r>
            <a:endParaRPr lang="en-US" sz="1000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611560" y="5589240"/>
            <a:ext cx="2606080" cy="493448"/>
          </a:xfrm>
        </p:spPr>
        <p:txBody>
          <a:bodyPr>
            <a:normAutofit/>
          </a:bodyPr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07546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5013176"/>
            <a:ext cx="5486400" cy="566738"/>
          </a:xfrm>
        </p:spPr>
        <p:txBody>
          <a:bodyPr>
            <a:normAutofit/>
          </a:bodyPr>
          <a:lstStyle/>
          <a:p>
            <a:r>
              <a:rPr lang="cs-CZ" dirty="0" smtClean="0"/>
              <a:t>Česnáček lékařský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07704" y="5589240"/>
            <a:ext cx="5486400" cy="804862"/>
          </a:xfrm>
        </p:spPr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zdroj2</a:t>
            </a:r>
            <a:r>
              <a:rPr lang="cs-CZ" dirty="0"/>
              <a:t>/</a:t>
            </a:r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10235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284984"/>
            <a:ext cx="5486400" cy="566738"/>
          </a:xfrm>
        </p:spPr>
        <p:txBody>
          <a:bodyPr/>
          <a:lstStyle/>
          <a:p>
            <a:r>
              <a:rPr lang="cs-CZ" dirty="0" smtClean="0"/>
              <a:t>Kyčelnice </a:t>
            </a:r>
            <a:r>
              <a:rPr lang="cs-CZ" dirty="0" err="1" smtClean="0"/>
              <a:t>cibulkonosná</a:t>
            </a:r>
            <a:r>
              <a:rPr lang="cs-CZ" dirty="0" smtClean="0"/>
              <a:t> 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11560" y="4149080"/>
            <a:ext cx="5486400" cy="804862"/>
          </a:xfrm>
        </p:spPr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9912" y="188640"/>
            <a:ext cx="4894008" cy="6525344"/>
          </a:xfrm>
          <a:prstGeom prst="rect">
            <a:avLst/>
          </a:prstGeom>
        </p:spPr>
      </p:pic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3923928" y="188640"/>
            <a:ext cx="5486400" cy="4114800"/>
          </a:xfrm>
        </p:spPr>
      </p:sp>
    </p:spTree>
    <p:extLst>
      <p:ext uri="{BB962C8B-B14F-4D97-AF65-F5344CB8AC3E}">
        <p14:creationId xmlns:p14="http://schemas.microsoft.com/office/powerpoint/2010/main" xmlns="" val="324825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0589" y="4725144"/>
            <a:ext cx="5486400" cy="566738"/>
          </a:xfrm>
        </p:spPr>
        <p:txBody>
          <a:bodyPr/>
          <a:lstStyle/>
          <a:p>
            <a:r>
              <a:rPr lang="cs-CZ" dirty="0" smtClean="0"/>
              <a:t>Řeřišnice luční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/3/</a:t>
            </a:r>
            <a:endParaRPr lang="cs-CZ" dirty="0"/>
          </a:p>
        </p:txBody>
      </p:sp>
      <p:pic>
        <p:nvPicPr>
          <p:cNvPr id="1026" name="Picture 2" descr="http://img4.rajce.idnes.cz/d0411/8/8183/8183144_7b0bc7fba6234a1cae203c69ab9200d9/images/DSCN6974.jpg?ver=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19872" y="187710"/>
            <a:ext cx="4859145" cy="647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157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358951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Měsíčnice roční</a:t>
            </a:r>
            <a:br>
              <a:rPr lang="cs-CZ" dirty="0" smtClean="0"/>
            </a:br>
            <a:r>
              <a:rPr lang="cs-CZ" dirty="0" smtClean="0"/>
              <a:t>Měsíčnice vytrvalá</a:t>
            </a:r>
            <a:endParaRPr lang="en-US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467544" y="5301208"/>
            <a:ext cx="5486400" cy="804862"/>
          </a:xfrm>
        </p:spPr>
        <p:txBody>
          <a:bodyPr/>
          <a:lstStyle/>
          <a:p>
            <a:r>
              <a:rPr lang="cs-CZ" dirty="0" smtClean="0"/>
              <a:t>/zdroj2/</a:t>
            </a:r>
            <a:endParaRPr lang="en-US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83968" y="3032956"/>
            <a:ext cx="4716016" cy="3537012"/>
          </a:xfrm>
          <a:prstGeom prst="rect">
            <a:avLst/>
          </a:prstGeom>
        </p:spPr>
      </p:pic>
      <p:pic>
        <p:nvPicPr>
          <p:cNvPr id="4" name="Zástupný symbol pro obrázek 3"/>
          <p:cNvPicPr>
            <a:picLocks noGrp="1" noChangeAspect="1"/>
          </p:cNvPicPr>
          <p:nvPr>
            <p:ph type="pic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51520" y="390142"/>
            <a:ext cx="4896544" cy="3672408"/>
          </a:xfrm>
        </p:spPr>
      </p:pic>
    </p:spTree>
    <p:extLst>
      <p:ext uri="{BB962C8B-B14F-4D97-AF65-F5344CB8AC3E}">
        <p14:creationId xmlns:p14="http://schemas.microsoft.com/office/powerpoint/2010/main" xmlns="" val="198644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Tařice skalní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  <a:p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86653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Tařice-zahradní kultivar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  <a:p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17382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řád: SLÉZOTVARÉ </a:t>
            </a:r>
            <a:br>
              <a:rPr lang="cs-CZ" dirty="0" smtClean="0"/>
            </a:br>
            <a:r>
              <a:rPr lang="cs-CZ" dirty="0" smtClean="0"/>
              <a:t>čeleď: </a:t>
            </a:r>
            <a:r>
              <a:rPr lang="cs-CZ" dirty="0" err="1" smtClean="0"/>
              <a:t>Slézovité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ZNAKY: byliny, opylované hmyzem, květy pětičetné, pravidelné, plodem poltivé bochníčkovité plody</a:t>
            </a:r>
          </a:p>
          <a:p>
            <a:r>
              <a:rPr lang="cs-CZ" dirty="0" smtClean="0"/>
              <a:t>VYBRANÍ ZÁSTUPCI: </a:t>
            </a:r>
          </a:p>
          <a:p>
            <a:pPr marL="0" indent="0">
              <a:buNone/>
            </a:pPr>
            <a:r>
              <a:rPr lang="cs-CZ" dirty="0" smtClean="0"/>
              <a:t>sléz přehlížený </a:t>
            </a:r>
            <a:r>
              <a:rPr lang="cs-CZ" i="1" dirty="0" smtClean="0"/>
              <a:t>(Malva </a:t>
            </a:r>
            <a:r>
              <a:rPr lang="cs-CZ" i="1" dirty="0" err="1" smtClean="0"/>
              <a:t>neglecta</a:t>
            </a:r>
            <a:r>
              <a:rPr lang="cs-CZ" i="1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 sléz lesní </a:t>
            </a:r>
            <a:r>
              <a:rPr lang="cs-CZ" i="1" dirty="0" smtClean="0"/>
              <a:t>(Malva </a:t>
            </a:r>
            <a:r>
              <a:rPr lang="cs-CZ" i="1" dirty="0" err="1" smtClean="0"/>
              <a:t>sylvestris</a:t>
            </a:r>
            <a:r>
              <a:rPr lang="cs-CZ" i="1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 ibišek </a:t>
            </a:r>
            <a:r>
              <a:rPr lang="cs-CZ" i="1" dirty="0" smtClean="0"/>
              <a:t>(</a:t>
            </a:r>
            <a:r>
              <a:rPr lang="cs-CZ" i="1" dirty="0" err="1" smtClean="0"/>
              <a:t>Hibiscus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 smtClean="0"/>
              <a:t>PŘÍBUZNÉ ROSTLINY:  lípa, kakaovník, lýkovec</a:t>
            </a:r>
          </a:p>
          <a:p>
            <a:pPr marL="0" indent="0">
              <a:buNone/>
            </a:pPr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599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Sléz lesní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54785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Sléz pižmový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7879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Sléz léčivý 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Zdroj/1/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3500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Ibišek-zahradní kultivar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9512" y="258146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  <a:p>
            <a:endParaRPr lang="en-US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60032" y="260648"/>
            <a:ext cx="4158208" cy="623731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78489" y="4941168"/>
            <a:ext cx="2339751" cy="175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53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Lýkovec jedovatý- příbuzná čeleď </a:t>
            </a:r>
            <a:r>
              <a:rPr lang="cs-CZ" dirty="0" err="1" smtClean="0"/>
              <a:t>vrabečníkovité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0705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482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25359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</a:t>
            </a: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pro obrázek 3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82406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00803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77295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74532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546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63713" y="620713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316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6" name="Zástupný symbol pro obráze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944688" y="765175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172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60178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72907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 anchor="t">
            <a:normAutofit/>
          </a:bodyPr>
          <a:lstStyle/>
          <a:p>
            <a:pPr algn="l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ŘEŠENÍ:</a:t>
            </a:r>
            <a:br>
              <a:rPr lang="cs-CZ" sz="1600" b="1" dirty="0" smtClean="0"/>
            </a:br>
            <a:r>
              <a:rPr lang="cs-CZ" sz="1600" dirty="0" smtClean="0"/>
              <a:t>1) penízek rolní</a:t>
            </a:r>
            <a:br>
              <a:rPr lang="cs-CZ" sz="1600" dirty="0" smtClean="0"/>
            </a:br>
            <a:r>
              <a:rPr lang="cs-CZ" sz="1600" dirty="0" smtClean="0"/>
              <a:t>2) měsíčnice roční</a:t>
            </a:r>
            <a:br>
              <a:rPr lang="cs-CZ" sz="1600" dirty="0" smtClean="0"/>
            </a:br>
            <a:r>
              <a:rPr lang="cs-CZ" sz="1600" dirty="0" smtClean="0"/>
              <a:t>3) sléz pižmový</a:t>
            </a:r>
            <a:br>
              <a:rPr lang="cs-CZ" sz="1600" dirty="0" smtClean="0"/>
            </a:br>
            <a:r>
              <a:rPr lang="cs-CZ" sz="1600" dirty="0" smtClean="0"/>
              <a:t>4) česnáček lékařský</a:t>
            </a:r>
            <a:br>
              <a:rPr lang="cs-CZ" sz="1600" dirty="0" smtClean="0"/>
            </a:br>
            <a:r>
              <a:rPr lang="cs-CZ" sz="1600" dirty="0" smtClean="0"/>
              <a:t>5) lýkovec jedovatý</a:t>
            </a:r>
            <a:br>
              <a:rPr lang="cs-CZ" sz="1600" dirty="0" smtClean="0"/>
            </a:br>
            <a:r>
              <a:rPr lang="cs-CZ" sz="1600" dirty="0" smtClean="0"/>
              <a:t>A) kyčelnice </a:t>
            </a:r>
            <a:r>
              <a:rPr lang="cs-CZ" sz="1600" dirty="0" err="1" smtClean="0"/>
              <a:t>cibulkonosná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B) barborka obecná</a:t>
            </a:r>
            <a:br>
              <a:rPr lang="cs-CZ" sz="1600" dirty="0" smtClean="0"/>
            </a:br>
            <a:r>
              <a:rPr lang="cs-CZ" sz="1600" dirty="0" smtClean="0"/>
              <a:t>C)tařice skalní</a:t>
            </a:r>
            <a:br>
              <a:rPr lang="cs-CZ" sz="1600" dirty="0" smtClean="0"/>
            </a:br>
            <a:r>
              <a:rPr lang="cs-CZ" sz="1600" dirty="0" smtClean="0"/>
              <a:t>D) </a:t>
            </a:r>
            <a:r>
              <a:rPr lang="cs-CZ" sz="1600" dirty="0" smtClean="0"/>
              <a:t>ibišek </a:t>
            </a:r>
            <a:r>
              <a:rPr lang="cs-CZ" sz="1600" dirty="0" smtClean="0"/>
              <a:t>– zahradní kultivar</a:t>
            </a: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/>
              <a:t>Z</a:t>
            </a:r>
            <a:r>
              <a:rPr lang="cs-CZ" sz="1600" b="1" dirty="0" smtClean="0"/>
              <a:t>droje snímků:</a:t>
            </a:r>
            <a:br>
              <a:rPr lang="cs-CZ" sz="1600" b="1" dirty="0" smtClean="0"/>
            </a:br>
            <a:r>
              <a:rPr lang="cs-CZ" sz="1600" dirty="0" smtClean="0"/>
              <a:t>1/ vlastní</a:t>
            </a:r>
            <a:br>
              <a:rPr lang="cs-CZ" sz="1600" dirty="0" smtClean="0"/>
            </a:br>
            <a:r>
              <a:rPr lang="cs-CZ" sz="1600" dirty="0" smtClean="0"/>
              <a:t>2/ </a:t>
            </a:r>
            <a:r>
              <a:rPr lang="cs-CZ" sz="1600" dirty="0" err="1" smtClean="0"/>
              <a:t>MUDr.Šárka</a:t>
            </a:r>
            <a:r>
              <a:rPr lang="cs-CZ" sz="1600" dirty="0" smtClean="0"/>
              <a:t> </a:t>
            </a:r>
            <a:r>
              <a:rPr lang="cs-CZ" sz="1600" dirty="0" err="1" smtClean="0"/>
              <a:t>Firgenhutová</a:t>
            </a:r>
            <a:r>
              <a:rPr lang="cs-CZ" sz="1600" dirty="0" smtClean="0"/>
              <a:t> (se souhlasem autora)</a:t>
            </a:r>
            <a:br>
              <a:rPr lang="cs-CZ" sz="1600" dirty="0" smtClean="0"/>
            </a:br>
            <a:r>
              <a:rPr lang="cs-CZ" sz="1600" dirty="0" smtClean="0"/>
              <a:t>3/Doubravka Požárová (se souhlasem autora)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50844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375</Words>
  <Application>Microsoft Office PowerPoint</Application>
  <PresentationFormat>Předvádění na obrazovce (4:3)</PresentationFormat>
  <Paragraphs>101</Paragraphs>
  <Slides>31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Snímek 1</vt:lpstr>
      <vt:lpstr>DVOUDĚLOŽNÉ ROSTLINY</vt:lpstr>
      <vt:lpstr>řád: BRUKVOTVARÉ  čeleď: Brukvovité</vt:lpstr>
      <vt:lpstr>Vysvětlivky ke květnímu vzorci</vt:lpstr>
      <vt:lpstr>VYBRANÍ ZÁSTUPCI</vt:lpstr>
      <vt:lpstr>Penízek rolní</vt:lpstr>
      <vt:lpstr>Barborka obecná </vt:lpstr>
      <vt:lpstr>Česnáček lékařský</vt:lpstr>
      <vt:lpstr>Kyčelnice cibulkonosná </vt:lpstr>
      <vt:lpstr>Řeřišnice luční</vt:lpstr>
      <vt:lpstr> Měsíčnice roční Měsíčnice vytrvalá</vt:lpstr>
      <vt:lpstr>Tařice skalní</vt:lpstr>
      <vt:lpstr>Tařice-zahradní kultivar</vt:lpstr>
      <vt:lpstr>řád: SLÉZOTVARÉ  čeleď: Slézovité</vt:lpstr>
      <vt:lpstr>Sléz lesní</vt:lpstr>
      <vt:lpstr>Sléz pižmový</vt:lpstr>
      <vt:lpstr>Sléz léčivý </vt:lpstr>
      <vt:lpstr>Ibišek-zahradní kultivar</vt:lpstr>
      <vt:lpstr>Lýkovec jedovatý- příbuzná čeleď vrabečníkovité</vt:lpstr>
      <vt:lpstr>POZNÁVEJTE NÁSLEDUJÍCÍ ROSTLINY</vt:lpstr>
      <vt:lpstr>1</vt:lpstr>
      <vt:lpstr>2</vt:lpstr>
      <vt:lpstr>3</vt:lpstr>
      <vt:lpstr>4</vt:lpstr>
      <vt:lpstr>5</vt:lpstr>
      <vt:lpstr>POZNÁVEJTE NÁSLEDUJÍCÍ ROSTLINY</vt:lpstr>
      <vt:lpstr>A</vt:lpstr>
      <vt:lpstr>B</vt:lpstr>
      <vt:lpstr>C</vt:lpstr>
      <vt:lpstr>D</vt:lpstr>
      <vt:lpstr> ŘEŠENÍ: 1) penízek rolní 2) měsíčnice roční 3) sléz pižmový 4) česnáček lékařský 5) lýkovec jedovatý A) kyčelnice cibulkonosná B) barborka obecná C)tařice skalní D) ibišek – zahradní kultivar  Zdroje snímků: 1/ vlastní 2/ MUDr.Šárka Firgenhutová (se souhlasem autora) 3/Doubravka Požárová (se souhlasem autora)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DVOUDĚLOŽNÉ ROSTLINY</dc:title>
  <dc:creator>ucitel</dc:creator>
  <cp:lastModifiedBy>Dum</cp:lastModifiedBy>
  <cp:revision>71</cp:revision>
  <dcterms:created xsi:type="dcterms:W3CDTF">2013-10-21T13:47:32Z</dcterms:created>
  <dcterms:modified xsi:type="dcterms:W3CDTF">2014-04-25T15:32:28Z</dcterms:modified>
</cp:coreProperties>
</file>