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82" r:id="rId2"/>
    <p:sldId id="256" r:id="rId3"/>
    <p:sldId id="257" r:id="rId4"/>
    <p:sldId id="274" r:id="rId5"/>
    <p:sldId id="285" r:id="rId6"/>
    <p:sldId id="260" r:id="rId7"/>
    <p:sldId id="271" r:id="rId8"/>
    <p:sldId id="262" r:id="rId9"/>
    <p:sldId id="283" r:id="rId10"/>
    <p:sldId id="269" r:id="rId11"/>
    <p:sldId id="261" r:id="rId12"/>
    <p:sldId id="259" r:id="rId13"/>
    <p:sldId id="272" r:id="rId14"/>
    <p:sldId id="284" r:id="rId15"/>
    <p:sldId id="286" r:id="rId16"/>
    <p:sldId id="267" r:id="rId17"/>
    <p:sldId id="263" r:id="rId18"/>
    <p:sldId id="265" r:id="rId19"/>
    <p:sldId id="264" r:id="rId20"/>
    <p:sldId id="266" r:id="rId21"/>
    <p:sldId id="280" r:id="rId22"/>
    <p:sldId id="281" r:id="rId23"/>
    <p:sldId id="276" r:id="rId24"/>
    <p:sldId id="277" r:id="rId25"/>
    <p:sldId id="278" r:id="rId26"/>
    <p:sldId id="279" r:id="rId27"/>
    <p:sldId id="268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5" autoAdjust="0"/>
    <p:restoredTop sz="94729" autoAdjust="0"/>
  </p:normalViewPr>
  <p:slideViewPr>
    <p:cSldViewPr>
      <p:cViewPr>
        <p:scale>
          <a:sx n="93" d="100"/>
          <a:sy n="93" d="100"/>
        </p:scale>
        <p:origin x="-72" y="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364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F9E83-2134-4E81-8F2E-2A744EE2E88C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99C28-D3CA-4B57-A440-A7746680C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161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8CDA8-4297-43E4-9DA0-FD2B7D9F6CA8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C288D-7FB0-4B41-B0C4-C93926AC44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47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C288D-7FB0-4B41-B0C4-C93926AC44F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71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6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98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3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48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38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3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0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89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1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7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0DD9-23F7-4F59-9FA3-FDFB58668F2D}" type="datetimeFigureOut">
              <a:rPr lang="en-US" smtClean="0"/>
              <a:t>4/22/2014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DB92A-F33E-4A5E-8A85-16947D23E4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2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29" name="Group 57"/>
          <p:cNvGraphicFramePr>
            <a:graphicFrameLocks noGrp="1"/>
          </p:cNvGraphicFramePr>
          <p:nvPr>
            <p:ph type="subTitle" idx="1"/>
            <p:extLst>
              <p:ext uri="{D42A27DB-BD31-4B8C-83A1-F6EECF244321}">
                <p14:modId xmlns:p14="http://schemas.microsoft.com/office/powerpoint/2010/main" val="2512272428"/>
              </p:ext>
            </p:extLst>
          </p:nvPr>
        </p:nvGraphicFramePr>
        <p:xfrm>
          <a:off x="1331913" y="1700213"/>
          <a:ext cx="6400800" cy="4500212"/>
        </p:xfrm>
        <a:graphic>
          <a:graphicData uri="http://schemas.openxmlformats.org/drawingml/2006/table">
            <a:tbl>
              <a:tblPr/>
              <a:tblGrid>
                <a:gridCol w="1685925"/>
                <a:gridCol w="4714875"/>
              </a:tblGrid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8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vy_32_INOVACE_bio_bot7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bot7_hvozdnikovite.pptx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Lenka Smyčková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Prezentace seznamuje žáky  se zástupci dvouděložných rostlin řádu </a:t>
                      </a:r>
                      <a:r>
                        <a:rPr kumimoji="0" lang="cs-CZ" alt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hvozdíkotvaré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, čeleď hvozdíkovité, rdesnovité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Předmět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Tematická oblast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botanika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Hvozdíkovité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Očekávané výstupy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Žáci  poznávají zástupce  rostlin z řádu </a:t>
                      </a:r>
                      <a:r>
                        <a:rPr kumimoji="0" lang="cs-CZ" alt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hvozdíkotvarých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určí základní druhy, případně další druhy.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Dvouděložné, </a:t>
                      </a:r>
                      <a:r>
                        <a:rPr kumimoji="0" lang="cs-CZ" alt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hvozdíkotvaré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hvozdníkovité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rdesnovité, </a:t>
                      </a:r>
                      <a:r>
                        <a:rPr kumimoji="0" lang="cs-CZ" alt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merlíkovité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zástupci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prezentace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5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1. </a:t>
                      </a: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ročník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čtyřletého gymnázia a odpovídající ročník víceletého gymnázia, seminář z biologie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osmileté gymnázium, čtyřleté gymnázium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(5.3.2014,  SBIO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Zdroje uvedeny na konci dokumentu.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02" name="Obrázek 3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73200" y="333375"/>
            <a:ext cx="5761038" cy="12588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38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DVOUDĚLOŽNÉ ROSTLINY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HVOZDÍKOVITÉ</a:t>
            </a:r>
          </a:p>
          <a:p>
            <a:r>
              <a:rPr lang="cs-CZ" dirty="0" smtClean="0"/>
              <a:t>RDESNOVITÉ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20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řád: HVOZDÍKOTVARÉ </a:t>
            </a:r>
            <a:br>
              <a:rPr lang="cs-CZ" dirty="0" smtClean="0"/>
            </a:br>
            <a:r>
              <a:rPr lang="cs-CZ" dirty="0" smtClean="0"/>
              <a:t>čeleď: hvozdíkovité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ZNAKY: byliny s úzkými vstřícnými listy,  pětičetné květy, většinou oboupohlavné, jeden pestík, plodem nejčastěji tobolky</a:t>
            </a:r>
          </a:p>
          <a:p>
            <a:r>
              <a:rPr lang="cs-CZ" dirty="0" smtClean="0"/>
              <a:t>VYBRANÍ ZÁSTUPCI:</a:t>
            </a:r>
          </a:p>
          <a:p>
            <a:r>
              <a:rPr lang="cs-CZ" dirty="0" smtClean="0"/>
              <a:t>hvozdík </a:t>
            </a:r>
            <a:r>
              <a:rPr lang="cs-CZ" i="1" dirty="0" smtClean="0"/>
              <a:t>(</a:t>
            </a:r>
            <a:r>
              <a:rPr lang="cs-CZ" i="1" dirty="0" err="1" smtClean="0"/>
              <a:t>Dianthus</a:t>
            </a:r>
            <a:r>
              <a:rPr lang="cs-CZ" i="1" dirty="0" smtClean="0"/>
              <a:t>)</a:t>
            </a:r>
            <a:endParaRPr lang="cs-CZ" i="1" dirty="0"/>
          </a:p>
          <a:p>
            <a:r>
              <a:rPr lang="cs-CZ" dirty="0" smtClean="0"/>
              <a:t>knotovka bílá </a:t>
            </a:r>
            <a:r>
              <a:rPr lang="cs-CZ" i="1" dirty="0" smtClean="0"/>
              <a:t>(</a:t>
            </a:r>
            <a:r>
              <a:rPr lang="cs-CZ" i="1" dirty="0" err="1" smtClean="0"/>
              <a:t>Melandrium</a:t>
            </a:r>
            <a:r>
              <a:rPr lang="cs-CZ" i="1" dirty="0" smtClean="0"/>
              <a:t> album)</a:t>
            </a:r>
            <a:endParaRPr lang="cs-CZ" i="1" dirty="0"/>
          </a:p>
          <a:p>
            <a:r>
              <a:rPr lang="cs-CZ" dirty="0" smtClean="0"/>
              <a:t>silenka </a:t>
            </a:r>
            <a:r>
              <a:rPr lang="cs-CZ" dirty="0" err="1" smtClean="0"/>
              <a:t>nící</a:t>
            </a:r>
            <a:r>
              <a:rPr lang="cs-CZ" dirty="0" smtClean="0"/>
              <a:t> </a:t>
            </a:r>
            <a:r>
              <a:rPr lang="cs-CZ" i="1" dirty="0" smtClean="0"/>
              <a:t>(</a:t>
            </a:r>
            <a:r>
              <a:rPr lang="cs-CZ" i="1" dirty="0" err="1" smtClean="0"/>
              <a:t>Silene</a:t>
            </a:r>
            <a:r>
              <a:rPr lang="cs-CZ" i="1" dirty="0" smtClean="0"/>
              <a:t> </a:t>
            </a:r>
            <a:r>
              <a:rPr lang="cs-CZ" i="1" dirty="0" err="1" smtClean="0"/>
              <a:t>nutans</a:t>
            </a:r>
            <a:r>
              <a:rPr lang="cs-CZ" i="1" dirty="0" smtClean="0"/>
              <a:t>)</a:t>
            </a:r>
            <a:endParaRPr lang="cs-CZ" i="1" dirty="0"/>
          </a:p>
          <a:p>
            <a:r>
              <a:rPr lang="cs-CZ" dirty="0" smtClean="0"/>
              <a:t>rožec rolní </a:t>
            </a:r>
            <a:r>
              <a:rPr lang="cs-CZ" i="1" dirty="0" smtClean="0"/>
              <a:t>(</a:t>
            </a:r>
            <a:r>
              <a:rPr lang="cs-CZ" i="1" dirty="0" err="1" smtClean="0"/>
              <a:t>Cerastium</a:t>
            </a:r>
            <a:r>
              <a:rPr lang="cs-CZ" i="1" dirty="0" smtClean="0"/>
              <a:t> </a:t>
            </a:r>
            <a:r>
              <a:rPr lang="cs-CZ" i="1" dirty="0" err="1" smtClean="0"/>
              <a:t>arvense</a:t>
            </a:r>
            <a:r>
              <a:rPr lang="cs-CZ" i="1" dirty="0" smtClean="0"/>
              <a:t>)</a:t>
            </a:r>
            <a:endParaRPr lang="cs-CZ" i="1" dirty="0"/>
          </a:p>
          <a:p>
            <a:r>
              <a:rPr lang="cs-CZ" dirty="0" smtClean="0"/>
              <a:t>ptačinec velkokvětý </a:t>
            </a:r>
            <a:r>
              <a:rPr lang="cs-CZ" i="1" dirty="0"/>
              <a:t>(</a:t>
            </a:r>
            <a:r>
              <a:rPr lang="cs-CZ" i="1" dirty="0" err="1"/>
              <a:t>Stellaria</a:t>
            </a:r>
            <a:r>
              <a:rPr lang="cs-CZ" i="1" dirty="0"/>
              <a:t> </a:t>
            </a:r>
            <a:r>
              <a:rPr lang="cs-CZ" i="1" dirty="0" err="1" smtClean="0"/>
              <a:t>holostea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dirty="0" smtClean="0"/>
              <a:t>PŘÍBUZNÉ ROSTLINY: rdesnovité, </a:t>
            </a:r>
            <a:r>
              <a:rPr lang="cs-CZ" dirty="0" err="1" smtClean="0"/>
              <a:t>laskavcovité</a:t>
            </a:r>
            <a:r>
              <a:rPr lang="cs-CZ" dirty="0" smtClean="0"/>
              <a:t>=</a:t>
            </a:r>
            <a:r>
              <a:rPr lang="cs-CZ" dirty="0" err="1" smtClean="0"/>
              <a:t>merlíkovité</a:t>
            </a:r>
            <a:r>
              <a:rPr lang="cs-CZ" dirty="0" smtClean="0"/>
              <a:t> (řepa, špenát)</a:t>
            </a:r>
            <a:endParaRPr lang="cs-CZ" i="1" dirty="0" smtClean="0"/>
          </a:p>
          <a:p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35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800600"/>
            <a:ext cx="6883152" cy="5667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Hvozdík </a:t>
            </a:r>
            <a:r>
              <a:rPr lang="cs-CZ" dirty="0" err="1" smtClean="0"/>
              <a:t>kartouzek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Hvozdík tečkovaný 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4" y="5517232"/>
            <a:ext cx="5486400" cy="804862"/>
          </a:xfrm>
        </p:spPr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zdroj2,1/</a:t>
            </a:r>
            <a:endParaRPr lang="en-US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1739871"/>
            <a:ext cx="5709388" cy="456217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6551" y="260648"/>
            <a:ext cx="3302669" cy="2477002"/>
          </a:xfrm>
          <a:prstGeom prst="rect">
            <a:avLst/>
          </a:prstGeom>
        </p:spPr>
      </p:pic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9512" y="153487"/>
            <a:ext cx="5472608" cy="4104456"/>
          </a:xfrm>
        </p:spPr>
      </p:pic>
    </p:spTree>
    <p:extLst>
      <p:ext uri="{BB962C8B-B14F-4D97-AF65-F5344CB8AC3E}">
        <p14:creationId xmlns:p14="http://schemas.microsoft.com/office/powerpoint/2010/main" val="103916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5733256"/>
            <a:ext cx="5486400" cy="566738"/>
          </a:xfrm>
        </p:spPr>
        <p:txBody>
          <a:bodyPr/>
          <a:lstStyle/>
          <a:p>
            <a:r>
              <a:rPr lang="cs-CZ" dirty="0" smtClean="0"/>
              <a:t>Horská louka s hvozdíkem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3568" y="260648"/>
            <a:ext cx="7403372" cy="5552529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688" y="6309320"/>
            <a:ext cx="5486400" cy="804862"/>
          </a:xfrm>
        </p:spPr>
        <p:txBody>
          <a:bodyPr/>
          <a:lstStyle/>
          <a:p>
            <a:r>
              <a:rPr lang="cs-CZ" dirty="0" smtClean="0"/>
              <a:t>/4/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69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4149" y="5301208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Knotovka bílá</a:t>
            </a:r>
            <a:br>
              <a:rPr lang="cs-CZ" dirty="0" smtClean="0"/>
            </a:br>
            <a:r>
              <a:rPr lang="cs-CZ" dirty="0" smtClean="0"/>
              <a:t>Silenka dvoudomá</a:t>
            </a:r>
            <a:endParaRPr lang="en-US" sz="1000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331640" y="5949280"/>
            <a:ext cx="2606080" cy="493448"/>
          </a:xfrm>
        </p:spPr>
        <p:txBody>
          <a:bodyPr>
            <a:normAutofit/>
          </a:bodyPr>
          <a:lstStyle/>
          <a:p>
            <a:r>
              <a:rPr lang="cs-CZ" dirty="0"/>
              <a:t>/</a:t>
            </a:r>
            <a:r>
              <a:rPr lang="cs-CZ" dirty="0" smtClean="0"/>
              <a:t>zdroj2,1/</a:t>
            </a:r>
            <a:endParaRPr lang="en-US" dirty="0"/>
          </a:p>
        </p:txBody>
      </p:sp>
      <p:pic>
        <p:nvPicPr>
          <p:cNvPr id="12" name="Zástupný symbol pro obrázek 11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6200000">
            <a:off x="4175956" y="878280"/>
            <a:ext cx="4896544" cy="3672408"/>
          </a:xfr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266212"/>
            <a:ext cx="3651870" cy="486916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3816916"/>
            <a:ext cx="3515883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46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Kohoutek luční 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4825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013176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cs-CZ" dirty="0" smtClean="0"/>
              <a:t>Silenka </a:t>
            </a:r>
            <a:r>
              <a:rPr lang="cs-CZ" dirty="0" err="1" smtClean="0"/>
              <a:t>nící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Silenka nadmutá</a:t>
            </a:r>
            <a:endParaRPr lang="en-US" sz="11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512" y="5877272"/>
            <a:ext cx="3066728" cy="294928"/>
          </a:xfrm>
        </p:spPr>
        <p:txBody>
          <a:bodyPr>
            <a:noAutofit/>
          </a:bodyPr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88640"/>
            <a:ext cx="5088565" cy="3816424"/>
          </a:xfrm>
          <a:prstGeom prst="rect">
            <a:avLst/>
          </a:prstGeom>
        </p:spPr>
      </p:pic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91880" y="2492896"/>
            <a:ext cx="5486400" cy="4114800"/>
          </a:xfrm>
        </p:spPr>
      </p:pic>
    </p:spTree>
    <p:extLst>
      <p:ext uri="{BB962C8B-B14F-4D97-AF65-F5344CB8AC3E}">
        <p14:creationId xmlns:p14="http://schemas.microsoft.com/office/powerpoint/2010/main" val="420066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800600"/>
            <a:ext cx="6739136" cy="566738"/>
          </a:xfrm>
        </p:spPr>
        <p:txBody>
          <a:bodyPr/>
          <a:lstStyle/>
          <a:p>
            <a:r>
              <a:rPr lang="cs-CZ" dirty="0" smtClean="0"/>
              <a:t>Hvozdík pyšný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5400000">
            <a:off x="3814192" y="1738536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/3/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59702" y="980728"/>
            <a:ext cx="4716016" cy="315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2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Křehkýš vodní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572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358950"/>
            <a:ext cx="5486400" cy="159032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Ptačinec velkokvětý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5 </a:t>
            </a:r>
            <a:r>
              <a:rPr lang="cs-CZ" dirty="0"/>
              <a:t>čnělek, vlhké </a:t>
            </a:r>
            <a:r>
              <a:rPr lang="cs-CZ" dirty="0" smtClean="0"/>
              <a:t>stanoviště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Rožec rolní</a:t>
            </a:r>
            <a:br>
              <a:rPr lang="cs-CZ" dirty="0" smtClean="0"/>
            </a:br>
            <a:r>
              <a:rPr lang="cs-CZ" dirty="0" smtClean="0"/>
              <a:t>3 čnělky, suchá stanoviště</a:t>
            </a:r>
            <a:endParaRPr lang="en-US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395536" y="5877272"/>
            <a:ext cx="5486400" cy="804862"/>
          </a:xfrm>
        </p:spPr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zdroj2/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552" y="548680"/>
            <a:ext cx="4784576" cy="3588432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613" y="548680"/>
            <a:ext cx="3851919" cy="288893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912" y="2708920"/>
            <a:ext cx="4860032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44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Smolnička obecná</a:t>
            </a: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/zdroj2/</a:t>
            </a:r>
            <a:endParaRPr lang="en-US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4520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Rdesno hadí kořen-rdesnovité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/</a:t>
            </a:r>
            <a:r>
              <a:rPr lang="cs-CZ" dirty="0" smtClean="0"/>
              <a:t>zdroj1,2</a:t>
            </a:r>
            <a:r>
              <a:rPr lang="cs-CZ" dirty="0"/>
              <a:t>/</a:t>
            </a:r>
            <a:endParaRPr lang="en-US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47864" y="476337"/>
            <a:ext cx="5486400" cy="4224803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76671"/>
            <a:ext cx="3168352" cy="422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5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800600"/>
            <a:ext cx="6739136" cy="566738"/>
          </a:xfrm>
        </p:spPr>
        <p:txBody>
          <a:bodyPr/>
          <a:lstStyle/>
          <a:p>
            <a:r>
              <a:rPr lang="cs-CZ" dirty="0" smtClean="0"/>
              <a:t>Rosnatka - </a:t>
            </a:r>
            <a:r>
              <a:rPr lang="cs-CZ" dirty="0" err="1" smtClean="0"/>
              <a:t>rosnatkovité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592" y="476672"/>
            <a:ext cx="2743447" cy="411028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/3/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936" y="116632"/>
            <a:ext cx="4006363" cy="603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74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5805264"/>
            <a:ext cx="5486400" cy="566738"/>
          </a:xfrm>
        </p:spPr>
        <p:txBody>
          <a:bodyPr/>
          <a:lstStyle/>
          <a:p>
            <a:r>
              <a:rPr lang="cs-CZ" dirty="0" smtClean="0"/>
              <a:t>Rosnatka okrouhlolistá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59632" y="548680"/>
            <a:ext cx="6912768" cy="518457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35696" y="6381328"/>
            <a:ext cx="5486400" cy="804862"/>
          </a:xfrm>
        </p:spPr>
        <p:txBody>
          <a:bodyPr/>
          <a:lstStyle/>
          <a:p>
            <a:r>
              <a:rPr lang="cs-CZ" dirty="0" smtClean="0"/>
              <a:t>/5/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druhy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2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797152"/>
            <a:ext cx="5486400" cy="566738"/>
          </a:xfrm>
        </p:spPr>
        <p:txBody>
          <a:bodyPr/>
          <a:lstStyle/>
          <a:p>
            <a:r>
              <a:rPr lang="cs-CZ" dirty="0"/>
              <a:t>1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5 čnělek, vlhké stanoviště</a:t>
            </a:r>
            <a:endParaRPr lang="en-US" sz="2000" dirty="0"/>
          </a:p>
        </p:txBody>
      </p:sp>
      <p:pic>
        <p:nvPicPr>
          <p:cNvPr id="7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5359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</a:t>
            </a: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sz="2000" dirty="0"/>
              <a:t>3 čnělky, suchá stanoviště</a:t>
            </a:r>
            <a:endParaRPr lang="en-US" sz="2000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63713" y="620713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06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Zástupný symbol pro obrázek 7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7295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4532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další druhy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46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431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6" name="Zástupný symbol pro obrázek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44688" y="765175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7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0178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63713" y="620713"/>
            <a:ext cx="5486400" cy="4114800"/>
          </a:xfrm>
        </p:spPr>
      </p:pic>
    </p:spTree>
    <p:extLst>
      <p:ext uri="{BB962C8B-B14F-4D97-AF65-F5344CB8AC3E}">
        <p14:creationId xmlns:p14="http://schemas.microsoft.com/office/powerpoint/2010/main" val="17290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9000">
        <p14:reveal/>
      </p:transition>
    </mc:Choice>
    <mc:Fallback xmlns=""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 anchor="t">
            <a:normAutofit/>
          </a:bodyPr>
          <a:lstStyle/>
          <a:p>
            <a:pPr algn="l"/>
            <a:r>
              <a:rPr lang="cs-CZ" sz="1600" b="1" dirty="0" smtClean="0"/>
              <a:t>ŘEŠENÍ:</a:t>
            </a:r>
            <a:br>
              <a:rPr lang="cs-CZ" sz="1600" b="1" dirty="0" smtClean="0"/>
            </a:br>
            <a:r>
              <a:rPr lang="cs-CZ" sz="1600" dirty="0" smtClean="0"/>
              <a:t>1)  rožec rolní</a:t>
            </a:r>
            <a:br>
              <a:rPr lang="cs-CZ" sz="1600" dirty="0" smtClean="0"/>
            </a:br>
            <a:r>
              <a:rPr lang="cs-CZ" sz="1600" dirty="0" smtClean="0"/>
              <a:t>2) ptačinec velkokvětý</a:t>
            </a:r>
            <a:br>
              <a:rPr lang="cs-CZ" sz="1600" dirty="0" smtClean="0"/>
            </a:br>
            <a:r>
              <a:rPr lang="cs-CZ" sz="1600" dirty="0" smtClean="0"/>
              <a:t>3) knotovka červená</a:t>
            </a:r>
            <a:br>
              <a:rPr lang="cs-CZ" sz="1600" dirty="0" smtClean="0"/>
            </a:br>
            <a:r>
              <a:rPr lang="cs-CZ" sz="1600" dirty="0" smtClean="0"/>
              <a:t>4) kohoutek luční</a:t>
            </a:r>
            <a:br>
              <a:rPr lang="cs-CZ" sz="1600" dirty="0" smtClean="0"/>
            </a:br>
            <a:r>
              <a:rPr lang="cs-CZ" sz="1600" dirty="0" smtClean="0"/>
              <a:t>5) hvozdík </a:t>
            </a:r>
            <a:r>
              <a:rPr lang="cs-CZ" sz="1600" dirty="0" err="1" smtClean="0"/>
              <a:t>kartouzek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A) silenka nadmutá</a:t>
            </a:r>
            <a:br>
              <a:rPr lang="cs-CZ" sz="1600" dirty="0" smtClean="0"/>
            </a:br>
            <a:r>
              <a:rPr lang="cs-CZ" sz="1600" dirty="0" smtClean="0"/>
              <a:t>B) mokrýš hajní</a:t>
            </a:r>
            <a:br>
              <a:rPr lang="cs-CZ" sz="1600" dirty="0" smtClean="0"/>
            </a:br>
            <a:r>
              <a:rPr lang="cs-CZ" sz="1600" dirty="0" smtClean="0"/>
              <a:t>C) rdesno hadí kořen</a:t>
            </a:r>
            <a:br>
              <a:rPr lang="cs-CZ" sz="1600" dirty="0" smtClean="0"/>
            </a:br>
            <a:r>
              <a:rPr lang="cs-CZ" sz="1600" dirty="0" smtClean="0"/>
              <a:t>D) smolnička obecná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/>
              <a:t>Z</a:t>
            </a:r>
            <a:r>
              <a:rPr lang="cs-CZ" sz="1600" b="1" dirty="0" smtClean="0"/>
              <a:t>droje snímků:</a:t>
            </a:r>
            <a:br>
              <a:rPr lang="cs-CZ" sz="1600" b="1" dirty="0" smtClean="0"/>
            </a:br>
            <a:r>
              <a:rPr lang="cs-CZ" sz="1600" dirty="0" smtClean="0"/>
              <a:t>1/ vlastní</a:t>
            </a:r>
            <a:br>
              <a:rPr lang="cs-CZ" sz="1600" dirty="0" smtClean="0"/>
            </a:br>
            <a:r>
              <a:rPr lang="cs-CZ" sz="1600" dirty="0" smtClean="0"/>
              <a:t>2/ </a:t>
            </a:r>
            <a:r>
              <a:rPr lang="cs-CZ" sz="1600" dirty="0" err="1" smtClean="0"/>
              <a:t>MUDr.Šárka</a:t>
            </a:r>
            <a:r>
              <a:rPr lang="cs-CZ" sz="1600" dirty="0" smtClean="0"/>
              <a:t> </a:t>
            </a:r>
            <a:r>
              <a:rPr lang="cs-CZ" sz="1600" dirty="0" err="1" smtClean="0"/>
              <a:t>Firgenhutová</a:t>
            </a:r>
            <a:r>
              <a:rPr lang="cs-CZ" sz="1600" dirty="0" smtClean="0"/>
              <a:t> (se souhlasem autora)</a:t>
            </a:r>
            <a:br>
              <a:rPr lang="cs-CZ" sz="1600" dirty="0" smtClean="0"/>
            </a:br>
            <a:r>
              <a:rPr lang="cs-CZ" sz="1600" dirty="0" smtClean="0"/>
              <a:t>3/ Marie </a:t>
            </a:r>
            <a:r>
              <a:rPr lang="cs-CZ" sz="1600" dirty="0" err="1" smtClean="0"/>
              <a:t>Pospíšková</a:t>
            </a:r>
            <a:r>
              <a:rPr lang="cs-CZ" sz="1600" dirty="0" smtClean="0"/>
              <a:t> (se souhlasem autora)</a:t>
            </a:r>
            <a:br>
              <a:rPr lang="cs-CZ" sz="1600" dirty="0" smtClean="0"/>
            </a:br>
            <a:r>
              <a:rPr lang="cs-CZ" sz="1600" dirty="0" smtClean="0"/>
              <a:t>4/ Jan Smyčka (se souhlasem autora)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0844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9000">
        <p:cut/>
      </p:transition>
    </mc:Choice>
    <mc:Fallback xmlns=""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263</Words>
  <Application>Microsoft Office PowerPoint</Application>
  <PresentationFormat>Předvádění na obrazovce (4:3)</PresentationFormat>
  <Paragraphs>84</Paragraphs>
  <Slides>27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Prezentace aplikace PowerPoint</vt:lpstr>
      <vt:lpstr>DVOUDĚLOŽNÉ ROSTLINY</vt:lpstr>
      <vt:lpstr>řád: HVOZDÍKOTVARÉ  čeleď: hvozdíkovité</vt:lpstr>
      <vt:lpstr>Hvozdík kartouzek Hvozdík tečkovaný </vt:lpstr>
      <vt:lpstr>Horská louka s hvozdíkem</vt:lpstr>
      <vt:lpstr>Knotovka bílá Silenka dvoudomá</vt:lpstr>
      <vt:lpstr>Kohoutek luční </vt:lpstr>
      <vt:lpstr> Silenka nící Silenka nadmutá</vt:lpstr>
      <vt:lpstr>Hvozdík pyšný</vt:lpstr>
      <vt:lpstr>Křehkýš vodní</vt:lpstr>
      <vt:lpstr> Ptačinec velkokvětý  5 čnělek, vlhké stanoviště  Rožec rolní 3 čnělky, suchá stanoviště</vt:lpstr>
      <vt:lpstr>Smolnička obecná</vt:lpstr>
      <vt:lpstr>Rdesno hadí kořen-rdesnovité</vt:lpstr>
      <vt:lpstr>Rosnatka - rosnatkovité</vt:lpstr>
      <vt:lpstr>Rosnatka okrouhlolistá</vt:lpstr>
      <vt:lpstr>POZNÁVEJTE NÁSLEDUJÍCÍ ROSTLINY</vt:lpstr>
      <vt:lpstr>1</vt:lpstr>
      <vt:lpstr>2</vt:lpstr>
      <vt:lpstr>3</vt:lpstr>
      <vt:lpstr>4</vt:lpstr>
      <vt:lpstr>5</vt:lpstr>
      <vt:lpstr>POZNÁVEJTE NÁSLEDUJÍCÍ ROSTLINY</vt:lpstr>
      <vt:lpstr>A</vt:lpstr>
      <vt:lpstr>B</vt:lpstr>
      <vt:lpstr>C</vt:lpstr>
      <vt:lpstr>D</vt:lpstr>
      <vt:lpstr>ŘEŠENÍ: 1)  rožec rolní 2) ptačinec velkokvětý 3) knotovka červená 4) kohoutek luční 5) hvozdík kartouzek A) silenka nadmutá B) mokrýš hajní C) rdesno hadí kořen D) smolnička obecná      Zdroje snímků: 1/ vlastní 2/ MUDr.Šárka Firgenhutová (se souhlasem autora) 3/ Marie Pospíšková (se souhlasem autora) 4/ Jan Smyčka (se souhlasem autora)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DVOUDĚLOŽNÉ ROSTLINY</dc:title>
  <dc:creator>ucitel</dc:creator>
  <cp:lastModifiedBy> </cp:lastModifiedBy>
  <cp:revision>68</cp:revision>
  <dcterms:created xsi:type="dcterms:W3CDTF">2013-10-21T13:47:32Z</dcterms:created>
  <dcterms:modified xsi:type="dcterms:W3CDTF">2014-04-22T12:24:35Z</dcterms:modified>
</cp:coreProperties>
</file>