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315" r:id="rId2"/>
    <p:sldId id="256" r:id="rId3"/>
    <p:sldId id="257" r:id="rId4"/>
    <p:sldId id="258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87" r:id="rId16"/>
    <p:sldId id="298" r:id="rId17"/>
    <p:sldId id="299" r:id="rId18"/>
    <p:sldId id="313" r:id="rId19"/>
    <p:sldId id="302" r:id="rId20"/>
    <p:sldId id="312" r:id="rId21"/>
    <p:sldId id="305" r:id="rId22"/>
    <p:sldId id="306" r:id="rId23"/>
    <p:sldId id="314" r:id="rId24"/>
    <p:sldId id="304" r:id="rId25"/>
    <p:sldId id="316" r:id="rId26"/>
    <p:sldId id="267" r:id="rId27"/>
    <p:sldId id="263" r:id="rId28"/>
    <p:sldId id="265" r:id="rId29"/>
    <p:sldId id="264" r:id="rId30"/>
    <p:sldId id="266" r:id="rId31"/>
    <p:sldId id="280" r:id="rId32"/>
    <p:sldId id="281" r:id="rId33"/>
    <p:sldId id="276" r:id="rId34"/>
    <p:sldId id="277" r:id="rId35"/>
    <p:sldId id="278" r:id="rId36"/>
    <p:sldId id="279" r:id="rId37"/>
    <p:sldId id="282" r:id="rId38"/>
    <p:sldId id="285" r:id="rId39"/>
    <p:sldId id="286" r:id="rId40"/>
    <p:sldId id="268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55" autoAdjust="0"/>
    <p:restoredTop sz="94729" autoAdjust="0"/>
  </p:normalViewPr>
  <p:slideViewPr>
    <p:cSldViewPr>
      <p:cViewPr>
        <p:scale>
          <a:sx n="100" d="100"/>
          <a:sy n="100" d="100"/>
        </p:scale>
        <p:origin x="240" y="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364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F9E83-2134-4E81-8F2E-2A744EE2E88C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99C28-D3CA-4B57-A440-A7746680C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161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8CDA8-4297-43E4-9DA0-FD2B7D9F6CA8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C288D-7FB0-4B41-B0C4-C93926AC44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47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C288D-7FB0-4B41-B0C4-C93926AC44F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71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6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98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3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48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8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3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0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89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1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7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2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29" name="Group 57"/>
          <p:cNvGraphicFramePr>
            <a:graphicFrameLocks noGrp="1"/>
          </p:cNvGraphicFramePr>
          <p:nvPr>
            <p:ph type="subTitle" idx="1"/>
            <p:extLst>
              <p:ext uri="{D42A27DB-BD31-4B8C-83A1-F6EECF244321}">
                <p14:modId xmlns:p14="http://schemas.microsoft.com/office/powerpoint/2010/main" val="3335559797"/>
              </p:ext>
            </p:extLst>
          </p:nvPr>
        </p:nvGraphicFramePr>
        <p:xfrm>
          <a:off x="1331913" y="1700213"/>
          <a:ext cx="6400800" cy="4745619"/>
        </p:xfrm>
        <a:graphic>
          <a:graphicData uri="http://schemas.openxmlformats.org/drawingml/2006/table">
            <a:tbl>
              <a:tblPr/>
              <a:tblGrid>
                <a:gridCol w="1685925"/>
                <a:gridCol w="4714875"/>
              </a:tblGrid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8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vy_32_INOVACE_bio_bot8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bot8_hluchavkovite.pptx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Lenka Smyčková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Anotace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Prezentace seznamuje žáky  se zástupci dvouděložných rostlin řádu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hluchavkotvaré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, čeleď  hluchavkovité,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krtičníkovité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jitrocelovité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zárazovité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Předmět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Tematická oblast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botanika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Hluchavkovité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Očekávané výstupy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Žáci  poznávají zástupce  rostlin z řádu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hluchavkotvaré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určí základní druhy, případně další druhy.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Klíčová slova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Dvouděložné, hluchavkovité,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krtičníkovité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jitrocelovité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zárazovité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Druh učebního materiálu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prezentace 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5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ročník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čtyřletého gymnázia a odpovídající ročník víceletého gymnázia, seminář z biologie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osmileté gymnázium, čtyřleté gymnázium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(20.3.2014, O5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Zdroje uvedeny na konci dokumentu.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02" name="Obrázek 3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73200" y="333375"/>
            <a:ext cx="5761038" cy="12588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790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DVOUDĚLOŽNÉ ROSTLINY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HLUCHAVKOVITÉ</a:t>
            </a:r>
          </a:p>
          <a:p>
            <a:r>
              <a:rPr lang="cs-CZ" dirty="0" smtClean="0"/>
              <a:t>KRTIČNÍKOVITÉ A DALŠÍ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20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řád: HLUCHAVKOTVARÉ </a:t>
            </a:r>
            <a:br>
              <a:rPr lang="cs-CZ" dirty="0" smtClean="0"/>
            </a:br>
            <a:r>
              <a:rPr lang="cs-CZ" sz="2700" dirty="0" smtClean="0"/>
              <a:t>čeleď: hluchavkovité, </a:t>
            </a:r>
            <a:r>
              <a:rPr lang="cs-CZ" sz="2700" dirty="0" err="1" smtClean="0"/>
              <a:t>krtičníkovité</a:t>
            </a:r>
            <a:r>
              <a:rPr lang="cs-CZ" sz="2700" dirty="0" smtClean="0"/>
              <a:t>, </a:t>
            </a:r>
            <a:r>
              <a:rPr lang="cs-CZ" sz="2700" dirty="0" err="1" smtClean="0"/>
              <a:t>jitrocelovité</a:t>
            </a:r>
            <a:r>
              <a:rPr lang="cs-CZ" sz="2700" dirty="0" smtClean="0"/>
              <a:t>, </a:t>
            </a:r>
            <a:r>
              <a:rPr lang="cs-CZ" sz="2700" dirty="0" err="1" smtClean="0"/>
              <a:t>zárazovit</a:t>
            </a:r>
            <a:r>
              <a:rPr lang="cs-CZ" sz="2700" dirty="0" err="1"/>
              <a:t>é</a:t>
            </a:r>
            <a:endParaRPr lang="en-US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HLUCHAVKOVITÉ</a:t>
            </a:r>
          </a:p>
          <a:p>
            <a:pPr marL="0" indent="0">
              <a:buNone/>
            </a:pPr>
            <a:r>
              <a:rPr lang="cs-CZ" dirty="0" smtClean="0"/>
              <a:t>ZNAKY : stonek na řezu čtyřhranný, vstřícné křižmostojné listy, pyskaté květy, plodem tvrdky</a:t>
            </a:r>
          </a:p>
          <a:p>
            <a:pPr marL="0" indent="0">
              <a:buNone/>
            </a:pPr>
            <a:r>
              <a:rPr lang="cs-CZ" dirty="0" smtClean="0"/>
              <a:t>VYUŽITÍ: léčivé rostliny, koření</a:t>
            </a:r>
          </a:p>
          <a:p>
            <a:pPr marL="0" indent="0">
              <a:buNone/>
            </a:pPr>
            <a:r>
              <a:rPr lang="cs-CZ" dirty="0" smtClean="0"/>
              <a:t>KRTIČNÍKOVITÉ, JITROCELOVITÉ A ZÁRAZOVITÉ</a:t>
            </a:r>
          </a:p>
          <a:p>
            <a:pPr marL="0" indent="0">
              <a:buNone/>
            </a:pPr>
            <a:r>
              <a:rPr lang="cs-CZ" dirty="0" smtClean="0"/>
              <a:t>ZNAKY: nově rozřazeno, původně </a:t>
            </a:r>
            <a:r>
              <a:rPr lang="cs-CZ" dirty="0" err="1" smtClean="0"/>
              <a:t>parafyletická</a:t>
            </a:r>
            <a:r>
              <a:rPr lang="cs-CZ" dirty="0" smtClean="0"/>
              <a:t> skupina </a:t>
            </a:r>
            <a:r>
              <a:rPr lang="cs-CZ" dirty="0" err="1" smtClean="0"/>
              <a:t>krtičníkovité</a:t>
            </a:r>
            <a:r>
              <a:rPr lang="cs-CZ" dirty="0" smtClean="0"/>
              <a:t> obsahuje jen krtičník a divizny,</a:t>
            </a:r>
          </a:p>
          <a:p>
            <a:pPr marL="0" indent="0">
              <a:buNone/>
            </a:pPr>
            <a:r>
              <a:rPr lang="cs-CZ" dirty="0" err="1" smtClean="0"/>
              <a:t>zárazovité</a:t>
            </a:r>
            <a:r>
              <a:rPr lang="cs-CZ" dirty="0" smtClean="0"/>
              <a:t> rostliny jsou často parazitické nebo </a:t>
            </a:r>
            <a:r>
              <a:rPr lang="cs-CZ" dirty="0" err="1" smtClean="0"/>
              <a:t>poloparazitické</a:t>
            </a:r>
            <a:endParaRPr lang="cs-CZ" dirty="0" smtClean="0"/>
          </a:p>
          <a:p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35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Hlluchavkovité</a:t>
            </a:r>
            <a:r>
              <a:rPr lang="cs-CZ" dirty="0" smtClean="0"/>
              <a:t> - VYBRANÍ ZÁSTUPCI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Hluchavka bílá </a:t>
            </a:r>
            <a:r>
              <a:rPr lang="cs-CZ" i="1" dirty="0"/>
              <a:t>(</a:t>
            </a:r>
            <a:r>
              <a:rPr lang="cs-CZ" i="1" dirty="0" err="1"/>
              <a:t>Lamium</a:t>
            </a:r>
            <a:r>
              <a:rPr lang="cs-CZ" i="1" dirty="0"/>
              <a:t> </a:t>
            </a:r>
            <a:r>
              <a:rPr lang="cs-CZ" i="1" dirty="0" smtClean="0"/>
              <a:t>album)</a:t>
            </a:r>
          </a:p>
          <a:p>
            <a:r>
              <a:rPr lang="cs-CZ" dirty="0" smtClean="0"/>
              <a:t>Hluchavka nachová </a:t>
            </a:r>
            <a:r>
              <a:rPr lang="cs-CZ" i="1" dirty="0"/>
              <a:t>(</a:t>
            </a:r>
            <a:r>
              <a:rPr lang="cs-CZ" i="1" dirty="0" err="1"/>
              <a:t>Lamium</a:t>
            </a:r>
            <a:r>
              <a:rPr lang="cs-CZ" i="1" dirty="0"/>
              <a:t> </a:t>
            </a:r>
            <a:r>
              <a:rPr lang="cs-CZ" i="1" dirty="0" err="1" smtClean="0"/>
              <a:t>purpureum</a:t>
            </a:r>
            <a:r>
              <a:rPr lang="cs-CZ" i="1" dirty="0" smtClean="0"/>
              <a:t>)</a:t>
            </a:r>
          </a:p>
          <a:p>
            <a:r>
              <a:rPr lang="cs-CZ" dirty="0"/>
              <a:t>Hluchavka skvrnitá </a:t>
            </a:r>
            <a:r>
              <a:rPr lang="cs-CZ" i="1" dirty="0"/>
              <a:t>(</a:t>
            </a:r>
            <a:r>
              <a:rPr lang="cs-CZ" i="1" dirty="0" err="1"/>
              <a:t>Lamium</a:t>
            </a:r>
            <a:r>
              <a:rPr lang="cs-CZ" i="1" dirty="0"/>
              <a:t> </a:t>
            </a:r>
            <a:r>
              <a:rPr lang="cs-CZ" i="1" dirty="0" err="1" smtClean="0"/>
              <a:t>maculatum</a:t>
            </a:r>
            <a:r>
              <a:rPr lang="cs-CZ" i="1" dirty="0" smtClean="0"/>
              <a:t>)</a:t>
            </a:r>
          </a:p>
          <a:p>
            <a:r>
              <a:rPr lang="cs-CZ" dirty="0"/>
              <a:t>Mateřídouška časná </a:t>
            </a:r>
            <a:r>
              <a:rPr lang="cs-CZ" i="1" dirty="0"/>
              <a:t>(</a:t>
            </a:r>
            <a:r>
              <a:rPr lang="cs-CZ" i="1" dirty="0" err="1"/>
              <a:t>Thymus</a:t>
            </a:r>
            <a:r>
              <a:rPr lang="cs-CZ" i="1" dirty="0"/>
              <a:t> </a:t>
            </a:r>
            <a:r>
              <a:rPr lang="cs-CZ" i="1" dirty="0" err="1" smtClean="0"/>
              <a:t>praecox</a:t>
            </a:r>
            <a:r>
              <a:rPr lang="cs-CZ" i="1" dirty="0" smtClean="0"/>
              <a:t>)</a:t>
            </a:r>
          </a:p>
          <a:p>
            <a:r>
              <a:rPr lang="cs-CZ" dirty="0"/>
              <a:t>Medovník </a:t>
            </a:r>
            <a:r>
              <a:rPr lang="cs-CZ" dirty="0" err="1"/>
              <a:t>meduňkolistý</a:t>
            </a:r>
            <a:r>
              <a:rPr lang="cs-CZ" dirty="0"/>
              <a:t> </a:t>
            </a:r>
            <a:r>
              <a:rPr lang="cs-CZ" i="1" dirty="0"/>
              <a:t>(</a:t>
            </a:r>
            <a:r>
              <a:rPr lang="cs-CZ" i="1" dirty="0" err="1"/>
              <a:t>Melittis</a:t>
            </a:r>
            <a:r>
              <a:rPr lang="cs-CZ" i="1" dirty="0"/>
              <a:t> </a:t>
            </a:r>
            <a:r>
              <a:rPr lang="cs-CZ" i="1" dirty="0" err="1" smtClean="0"/>
              <a:t>melisophyllum</a:t>
            </a:r>
            <a:r>
              <a:rPr lang="cs-CZ" i="1" dirty="0" smtClean="0"/>
              <a:t>)</a:t>
            </a:r>
          </a:p>
          <a:p>
            <a:r>
              <a:rPr lang="cs-CZ" dirty="0"/>
              <a:t>Popenec břečťanolistý </a:t>
            </a:r>
            <a:r>
              <a:rPr lang="cs-CZ" i="1" dirty="0"/>
              <a:t>(</a:t>
            </a:r>
            <a:r>
              <a:rPr lang="cs-CZ" i="1" dirty="0" err="1"/>
              <a:t>Glechoma</a:t>
            </a:r>
            <a:r>
              <a:rPr lang="cs-CZ" i="1" dirty="0"/>
              <a:t> </a:t>
            </a:r>
            <a:r>
              <a:rPr lang="cs-CZ" i="1" dirty="0" err="1" smtClean="0"/>
              <a:t>hederaceae</a:t>
            </a:r>
            <a:r>
              <a:rPr lang="cs-CZ" i="1" dirty="0" smtClean="0"/>
              <a:t>)</a:t>
            </a:r>
          </a:p>
          <a:p>
            <a:r>
              <a:rPr lang="cs-CZ" dirty="0"/>
              <a:t>Dobromysl obecná </a:t>
            </a:r>
            <a:r>
              <a:rPr lang="cs-CZ" i="1" dirty="0"/>
              <a:t>(</a:t>
            </a:r>
            <a:r>
              <a:rPr lang="cs-CZ" i="1" dirty="0" err="1"/>
              <a:t>Origanum</a:t>
            </a:r>
            <a:r>
              <a:rPr lang="cs-CZ" i="1" dirty="0"/>
              <a:t> </a:t>
            </a:r>
            <a:r>
              <a:rPr lang="cs-CZ" i="1" dirty="0" err="1" smtClean="0"/>
              <a:t>vulgare</a:t>
            </a:r>
            <a:r>
              <a:rPr lang="cs-CZ" i="1" dirty="0" smtClean="0"/>
              <a:t>)</a:t>
            </a:r>
          </a:p>
          <a:p>
            <a:r>
              <a:rPr lang="cs-CZ" dirty="0"/>
              <a:t>Pitulník žlutý (</a:t>
            </a:r>
            <a:r>
              <a:rPr lang="cs-CZ" dirty="0" err="1"/>
              <a:t>Galeobdolon</a:t>
            </a:r>
            <a:r>
              <a:rPr lang="cs-CZ" dirty="0"/>
              <a:t> </a:t>
            </a:r>
            <a:r>
              <a:rPr lang="cs-CZ" dirty="0" smtClean="0"/>
              <a:t>luteum)</a:t>
            </a:r>
          </a:p>
          <a:p>
            <a:r>
              <a:rPr lang="cs-CZ" dirty="0"/>
              <a:t>Zběhovec plazivý </a:t>
            </a:r>
            <a:r>
              <a:rPr lang="cs-CZ" i="1" dirty="0"/>
              <a:t>(</a:t>
            </a:r>
            <a:r>
              <a:rPr lang="cs-CZ" i="1" dirty="0" err="1"/>
              <a:t>Ajuga</a:t>
            </a:r>
            <a:r>
              <a:rPr lang="cs-CZ" i="1" dirty="0"/>
              <a:t> </a:t>
            </a:r>
            <a:r>
              <a:rPr lang="cs-CZ" i="1" dirty="0" err="1" smtClean="0"/>
              <a:t>reptans</a:t>
            </a:r>
            <a:r>
              <a:rPr lang="cs-CZ" i="1" dirty="0" smtClean="0"/>
              <a:t>)</a:t>
            </a:r>
          </a:p>
          <a:p>
            <a:r>
              <a:rPr lang="cs-CZ" dirty="0"/>
              <a:t>Šalvěj přeslenitá </a:t>
            </a:r>
            <a:r>
              <a:rPr lang="cs-CZ" i="1" dirty="0"/>
              <a:t>(</a:t>
            </a:r>
            <a:r>
              <a:rPr lang="cs-CZ" i="1" dirty="0" err="1"/>
              <a:t>Salvia</a:t>
            </a:r>
            <a:r>
              <a:rPr lang="cs-CZ" i="1" dirty="0"/>
              <a:t> </a:t>
            </a:r>
            <a:r>
              <a:rPr lang="cs-CZ" i="1" dirty="0" err="1" smtClean="0"/>
              <a:t>verticillata</a:t>
            </a:r>
            <a:r>
              <a:rPr lang="cs-CZ" i="1" dirty="0" smtClean="0"/>
              <a:t>)</a:t>
            </a:r>
          </a:p>
          <a:p>
            <a:r>
              <a:rPr lang="cs-CZ" dirty="0"/>
              <a:t>Černohlávek obecný </a:t>
            </a:r>
            <a:r>
              <a:rPr lang="cs-CZ" i="1" dirty="0"/>
              <a:t>(</a:t>
            </a:r>
            <a:r>
              <a:rPr lang="cs-CZ" i="1" dirty="0" err="1"/>
              <a:t>Prunella</a:t>
            </a:r>
            <a:r>
              <a:rPr lang="cs-CZ" i="1" dirty="0"/>
              <a:t> </a:t>
            </a:r>
            <a:r>
              <a:rPr lang="cs-CZ" i="1" dirty="0" err="1" smtClean="0"/>
              <a:t>vulgaris</a:t>
            </a:r>
            <a:r>
              <a:rPr lang="cs-CZ" i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8232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Hluchavka bílá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19672" y="5373216"/>
            <a:ext cx="5486400" cy="804862"/>
          </a:xfrm>
        </p:spPr>
        <p:txBody>
          <a:bodyPr/>
          <a:lstStyle/>
          <a:p>
            <a:r>
              <a:rPr lang="cs-CZ" smtClean="0"/>
              <a:t>/zdroj 2</a:t>
            </a:r>
            <a:r>
              <a:rPr lang="cs-CZ" dirty="0" smtClean="0"/>
              <a:t>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83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Hluchavka nachová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297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Hluchavka skvrnitá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35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Mateřídouška časná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732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Šalvěj přeslenitá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63688" y="548680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</p:txBody>
      </p:sp>
    </p:spTree>
    <p:extLst>
      <p:ext uri="{BB962C8B-B14F-4D97-AF65-F5344CB8AC3E}">
        <p14:creationId xmlns:p14="http://schemas.microsoft.com/office/powerpoint/2010/main" val="175574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Pitulník žlutý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175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Medovník </a:t>
            </a:r>
            <a:r>
              <a:rPr lang="cs-CZ" dirty="0" err="1" smtClean="0"/>
              <a:t>meduňkolistý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520" y="404664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2,1/</a:t>
            </a:r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801787" y="1112743"/>
            <a:ext cx="5664629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4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Zběhovec plazivý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326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Černohlávek obecný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49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Dobromysl obecná - oregano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765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Krtičníkovité</a:t>
            </a:r>
            <a:r>
              <a:rPr lang="cs-CZ" dirty="0" smtClean="0"/>
              <a:t>, </a:t>
            </a:r>
            <a:r>
              <a:rPr lang="cs-CZ" dirty="0" err="1" smtClean="0"/>
              <a:t>jitrocelovit</a:t>
            </a:r>
            <a:r>
              <a:rPr lang="cs-CZ" dirty="0" err="1"/>
              <a:t>é</a:t>
            </a:r>
            <a:r>
              <a:rPr lang="cs-CZ" dirty="0" smtClean="0"/>
              <a:t> a </a:t>
            </a:r>
            <a:r>
              <a:rPr lang="cs-CZ" dirty="0" err="1" smtClean="0"/>
              <a:t>zárazovité</a:t>
            </a:r>
            <a:r>
              <a:rPr lang="cs-CZ" dirty="0" smtClean="0"/>
              <a:t> – vybraní zástupci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Krtičník hlíznatý </a:t>
            </a:r>
            <a:r>
              <a:rPr lang="cs-CZ" i="1" dirty="0"/>
              <a:t>(</a:t>
            </a:r>
            <a:r>
              <a:rPr lang="cs-CZ" i="1" dirty="0" err="1"/>
              <a:t>Scrophularia</a:t>
            </a:r>
            <a:r>
              <a:rPr lang="cs-CZ" i="1" dirty="0"/>
              <a:t> </a:t>
            </a:r>
            <a:r>
              <a:rPr lang="cs-CZ" i="1" dirty="0" err="1" smtClean="0"/>
              <a:t>nodosa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/>
              <a:t>Divizna velkokvětá (</a:t>
            </a:r>
            <a:r>
              <a:rPr lang="cs-CZ" i="1" dirty="0" err="1"/>
              <a:t>Verbascum</a:t>
            </a:r>
            <a:r>
              <a:rPr lang="cs-CZ" i="1" dirty="0"/>
              <a:t> </a:t>
            </a:r>
            <a:r>
              <a:rPr lang="cs-CZ" i="1" dirty="0" err="1" smtClean="0"/>
              <a:t>densiflorum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/>
              <a:t>Divizna malokvětá </a:t>
            </a:r>
            <a:r>
              <a:rPr lang="cs-CZ" i="1" dirty="0"/>
              <a:t>(</a:t>
            </a:r>
            <a:r>
              <a:rPr lang="cs-CZ" i="1" dirty="0" err="1"/>
              <a:t>Verbascum</a:t>
            </a:r>
            <a:r>
              <a:rPr lang="cs-CZ" i="1" dirty="0"/>
              <a:t> </a:t>
            </a:r>
            <a:r>
              <a:rPr lang="cs-CZ" i="1" dirty="0" err="1" smtClean="0"/>
              <a:t>thapsus</a:t>
            </a:r>
            <a:r>
              <a:rPr lang="cs-CZ" i="1" dirty="0" smtClean="0"/>
              <a:t>)</a:t>
            </a:r>
          </a:p>
          <a:p>
            <a:r>
              <a:rPr lang="cs-CZ" dirty="0"/>
              <a:t>Jitrocel kopinatý </a:t>
            </a:r>
            <a:r>
              <a:rPr lang="cs-CZ" i="1" dirty="0"/>
              <a:t>( </a:t>
            </a:r>
            <a:r>
              <a:rPr lang="cs-CZ" i="1" dirty="0" err="1"/>
              <a:t>Plantago</a:t>
            </a:r>
            <a:r>
              <a:rPr lang="cs-CZ" i="1" dirty="0"/>
              <a:t> </a:t>
            </a:r>
            <a:r>
              <a:rPr lang="cs-CZ" i="1" dirty="0" err="1"/>
              <a:t>lancelota</a:t>
            </a:r>
            <a:r>
              <a:rPr lang="cs-CZ" i="1" dirty="0"/>
              <a:t>)</a:t>
            </a:r>
          </a:p>
          <a:p>
            <a:r>
              <a:rPr lang="cs-CZ" dirty="0" smtClean="0"/>
              <a:t>Náprstník velkokvětý </a:t>
            </a:r>
            <a:r>
              <a:rPr lang="cs-CZ" i="1" dirty="0" smtClean="0"/>
              <a:t>(</a:t>
            </a:r>
            <a:r>
              <a:rPr lang="cs-CZ" i="1" dirty="0" err="1" smtClean="0"/>
              <a:t>Digitalis</a:t>
            </a:r>
            <a:r>
              <a:rPr lang="cs-CZ" i="1" dirty="0" smtClean="0"/>
              <a:t> </a:t>
            </a:r>
            <a:r>
              <a:rPr lang="cs-CZ" i="1" dirty="0" err="1" smtClean="0"/>
              <a:t>grandiflora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Rozrazil </a:t>
            </a:r>
            <a:r>
              <a:rPr lang="cs-CZ" dirty="0"/>
              <a:t>rezekvítek </a:t>
            </a:r>
            <a:r>
              <a:rPr lang="cs-CZ" i="1" dirty="0"/>
              <a:t>(</a:t>
            </a:r>
            <a:r>
              <a:rPr lang="cs-CZ" i="1" dirty="0" err="1"/>
              <a:t>Veronica</a:t>
            </a:r>
            <a:r>
              <a:rPr lang="cs-CZ" i="1" dirty="0"/>
              <a:t> </a:t>
            </a:r>
            <a:r>
              <a:rPr lang="cs-CZ" i="1" dirty="0" err="1" smtClean="0"/>
              <a:t>chamaedrys</a:t>
            </a:r>
            <a:r>
              <a:rPr lang="cs-CZ" i="1" dirty="0" smtClean="0"/>
              <a:t>)</a:t>
            </a:r>
          </a:p>
          <a:p>
            <a:r>
              <a:rPr lang="cs-CZ" dirty="0"/>
              <a:t>Záraza bílá </a:t>
            </a:r>
            <a:r>
              <a:rPr lang="cs-CZ" i="1" dirty="0"/>
              <a:t>(</a:t>
            </a:r>
            <a:r>
              <a:rPr lang="cs-CZ" i="1" dirty="0" err="1"/>
              <a:t>Orobanche</a:t>
            </a:r>
            <a:r>
              <a:rPr lang="cs-CZ" i="1" dirty="0"/>
              <a:t> alba )</a:t>
            </a:r>
          </a:p>
          <a:p>
            <a:r>
              <a:rPr lang="cs-CZ" dirty="0" smtClean="0"/>
              <a:t>Světlík </a:t>
            </a:r>
            <a:r>
              <a:rPr lang="cs-CZ" dirty="0"/>
              <a:t>lékařský </a:t>
            </a:r>
            <a:r>
              <a:rPr lang="cs-CZ" i="1" dirty="0"/>
              <a:t>(</a:t>
            </a:r>
            <a:r>
              <a:rPr lang="cs-CZ" i="1" dirty="0" err="1"/>
              <a:t>Euphrasia</a:t>
            </a:r>
            <a:r>
              <a:rPr lang="cs-CZ" i="1" dirty="0"/>
              <a:t> </a:t>
            </a:r>
            <a:r>
              <a:rPr lang="cs-CZ" i="1" dirty="0" err="1" smtClean="0"/>
              <a:t>rostkoviana</a:t>
            </a:r>
            <a:r>
              <a:rPr lang="cs-CZ" i="1" dirty="0" smtClean="0"/>
              <a:t>)</a:t>
            </a:r>
          </a:p>
          <a:p>
            <a:r>
              <a:rPr lang="cs-CZ" dirty="0"/>
              <a:t>Lnice květel </a:t>
            </a:r>
            <a:r>
              <a:rPr lang="cs-CZ" i="1" dirty="0" smtClean="0"/>
              <a:t>(</a:t>
            </a:r>
            <a:r>
              <a:rPr lang="cs-CZ" i="1" dirty="0" err="1" smtClean="0"/>
              <a:t>Linaria</a:t>
            </a:r>
            <a:r>
              <a:rPr lang="cs-CZ" i="1" dirty="0" smtClean="0"/>
              <a:t> </a:t>
            </a:r>
            <a:r>
              <a:rPr lang="cs-CZ" i="1" dirty="0" err="1" smtClean="0"/>
              <a:t>vulgaris</a:t>
            </a:r>
            <a:r>
              <a:rPr lang="cs-CZ" i="1" dirty="0" smtClean="0"/>
              <a:t>)</a:t>
            </a:r>
          </a:p>
          <a:p>
            <a:r>
              <a:rPr lang="cs-CZ" dirty="0"/>
              <a:t>Černýš hajní </a:t>
            </a:r>
            <a:r>
              <a:rPr lang="cs-CZ" i="1" dirty="0"/>
              <a:t>(</a:t>
            </a:r>
            <a:r>
              <a:rPr lang="cs-CZ" i="1" dirty="0" err="1"/>
              <a:t>Melampyrum</a:t>
            </a:r>
            <a:r>
              <a:rPr lang="cs-CZ" i="1" dirty="0"/>
              <a:t> </a:t>
            </a:r>
            <a:r>
              <a:rPr lang="cs-CZ" i="1" dirty="0" err="1" smtClean="0"/>
              <a:t>nemorosum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Podbílek </a:t>
            </a:r>
            <a:r>
              <a:rPr lang="cs-CZ" dirty="0"/>
              <a:t>šupinatý </a:t>
            </a:r>
            <a:r>
              <a:rPr lang="cs-CZ" i="1" dirty="0"/>
              <a:t>(</a:t>
            </a:r>
            <a:r>
              <a:rPr lang="cs-CZ" i="1" dirty="0" err="1"/>
              <a:t>Lathraea</a:t>
            </a:r>
            <a:r>
              <a:rPr lang="cs-CZ" i="1" dirty="0"/>
              <a:t> </a:t>
            </a:r>
            <a:r>
              <a:rPr lang="cs-CZ" i="1" dirty="0" err="1"/>
              <a:t>squamaria</a:t>
            </a:r>
            <a:r>
              <a:rPr lang="cs-CZ" i="1" dirty="0"/>
              <a:t> </a:t>
            </a:r>
            <a:r>
              <a:rPr lang="cs-CZ" i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6117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5085184"/>
            <a:ext cx="5486400" cy="566738"/>
          </a:xfrm>
        </p:spPr>
        <p:txBody>
          <a:bodyPr/>
          <a:lstStyle/>
          <a:p>
            <a:r>
              <a:rPr lang="cs-CZ" dirty="0" smtClean="0"/>
              <a:t>Krtičník hlíznatý</a:t>
            </a:r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5696" y="1124744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688" y="5733256"/>
            <a:ext cx="5486400" cy="804862"/>
          </a:xfrm>
        </p:spPr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404664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/>
              <a:t>Krtičníkovité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1745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5109186"/>
            <a:ext cx="5486400" cy="566738"/>
          </a:xfrm>
        </p:spPr>
        <p:txBody>
          <a:bodyPr/>
          <a:lstStyle/>
          <a:p>
            <a:r>
              <a:rPr lang="cs-CZ" dirty="0" smtClean="0"/>
              <a:t>Divizna velkokvětá, malokvětá, černá</a:t>
            </a:r>
            <a:endParaRPr lang="cs-CZ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71800" y="118323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688" y="5733256"/>
            <a:ext cx="5486400" cy="804862"/>
          </a:xfrm>
        </p:spPr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2,1/</a:t>
            </a:r>
            <a:endParaRPr lang="cs-CZ" dirty="0"/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598" y="116632"/>
            <a:ext cx="3744416" cy="49925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577355" y="3503765"/>
            <a:ext cx="3478442" cy="260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5157192"/>
            <a:ext cx="5486400" cy="566738"/>
          </a:xfrm>
        </p:spPr>
        <p:txBody>
          <a:bodyPr/>
          <a:lstStyle/>
          <a:p>
            <a:r>
              <a:rPr lang="cs-CZ" dirty="0" smtClean="0"/>
              <a:t>Náprsník červený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5696" y="1196752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688" y="5733256"/>
            <a:ext cx="5486400" cy="804862"/>
          </a:xfrm>
        </p:spPr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476672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/>
              <a:t>Jitrocelovité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9915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Lnice květel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03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Rozrazil rezekvítek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324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09986" y="4725144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Jitrocel větší a kopinatý</a:t>
            </a:r>
            <a:br>
              <a:rPr lang="cs-CZ" dirty="0" smtClean="0"/>
            </a:br>
            <a:r>
              <a:rPr lang="cs-CZ" dirty="0" smtClean="0"/>
              <a:t>Jitrocel prostřední</a:t>
            </a:r>
            <a:endParaRPr lang="cs-CZ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5536" y="332656"/>
            <a:ext cx="4896544" cy="367240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792264" y="5373216"/>
            <a:ext cx="5486400" cy="804862"/>
          </a:xfrm>
        </p:spPr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0112" y="332655"/>
            <a:ext cx="2716274" cy="362169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3356992"/>
            <a:ext cx="2283718" cy="304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5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69830" y="5542182"/>
            <a:ext cx="5486400" cy="566738"/>
          </a:xfrm>
        </p:spPr>
        <p:txBody>
          <a:bodyPr/>
          <a:lstStyle/>
          <a:p>
            <a:r>
              <a:rPr lang="cs-CZ" dirty="0" smtClean="0"/>
              <a:t>Podbílek šupinatý a záraza bílá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843808" y="6053138"/>
            <a:ext cx="5486400" cy="804862"/>
          </a:xfrm>
        </p:spPr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08720"/>
            <a:ext cx="3456384" cy="46085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664" y="908720"/>
            <a:ext cx="3448327" cy="460851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31640" y="33265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/>
              <a:t>Zárazovité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4305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Černýš hajní</a:t>
            </a:r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/2/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04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Světlík lékařský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2,3/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 descr="http://img99.rajce.idnes.cz/d9903/8/8916/8916302_ff97b13e239b2115bb11ff9c71fe3bc0/images/DSCN9964.jpg?ver=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2098111"/>
            <a:ext cx="2902413" cy="395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72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869160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Tučnice obecná </a:t>
            </a:r>
            <a:br>
              <a:rPr lang="cs-CZ" dirty="0" smtClean="0"/>
            </a:br>
            <a:r>
              <a:rPr lang="cs-CZ" b="0" dirty="0" smtClean="0"/>
              <a:t>– </a:t>
            </a:r>
            <a:r>
              <a:rPr lang="cs-CZ" b="0" dirty="0" err="1" smtClean="0"/>
              <a:t>mixotrofní</a:t>
            </a:r>
            <a:r>
              <a:rPr lang="cs-CZ" b="0" smtClean="0"/>
              <a:t>(drobný hmyz na listy) </a:t>
            </a:r>
            <a:endParaRPr lang="en-US" b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zdroj4,3/</a:t>
            </a:r>
            <a:endParaRPr lang="en-US" dirty="0"/>
          </a:p>
        </p:txBody>
      </p:sp>
      <p:pic>
        <p:nvPicPr>
          <p:cNvPr id="1028" name="Picture 4" descr="http://img4.rajce.idnes.cz/d0411/8/8183/8183144_7b0bc7fba6234a1cae203c69ab9200d9/images/DSCN7272.jpg?ver=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404664"/>
            <a:ext cx="4182442" cy="557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76470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Bublinatkovité</a:t>
            </a:r>
            <a:endParaRPr lang="cs-CZ" sz="28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287924"/>
            <a:ext cx="4219394" cy="2824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86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druhy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2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7" name="Zástupný symbol pro 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3174" y="620688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9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</a:t>
            </a: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Zástupný symbol pro obrázek 1"/>
          <p:cNvSpPr>
            <a:spLocks noGrp="1"/>
          </p:cNvSpPr>
          <p:nvPr>
            <p:ph type="pic" idx="1"/>
          </p:nvPr>
        </p:nvSpPr>
        <p:spPr/>
      </p:sp>
      <p:pic>
        <p:nvPicPr>
          <p:cNvPr id="7" name="Zástupný symbol pro 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18251" y="620688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06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728" y="260646"/>
            <a:ext cx="4680520" cy="624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7" name="Zástupný symbol pro 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0605" y="620688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95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188640"/>
            <a:ext cx="4464496" cy="595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2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další druhy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46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431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017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0178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290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3405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349628"/>
            <a:ext cx="4312772" cy="5750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2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673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/>
              <a:t>ŘEŠENÍ: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1. Mateřídouška</a:t>
            </a:r>
            <a:br>
              <a:rPr lang="cs-CZ" sz="1600" dirty="0" smtClean="0"/>
            </a:br>
            <a:r>
              <a:rPr lang="cs-CZ" sz="1600" dirty="0" smtClean="0"/>
              <a:t>2. Hluchavka bílá</a:t>
            </a:r>
            <a:br>
              <a:rPr lang="cs-CZ" sz="1600" dirty="0" smtClean="0"/>
            </a:br>
            <a:r>
              <a:rPr lang="cs-CZ" sz="1600" dirty="0" smtClean="0"/>
              <a:t>3. Divizna velkokvětá</a:t>
            </a:r>
            <a:br>
              <a:rPr lang="cs-CZ" sz="1600" dirty="0" smtClean="0"/>
            </a:br>
            <a:r>
              <a:rPr lang="cs-CZ" sz="1600" dirty="0" smtClean="0"/>
              <a:t>4. Rozrazil rezekvítek</a:t>
            </a:r>
            <a:br>
              <a:rPr lang="cs-CZ" sz="1600" dirty="0" smtClean="0"/>
            </a:br>
            <a:r>
              <a:rPr lang="cs-CZ" sz="1600" dirty="0" smtClean="0"/>
              <a:t>5. Jitrocel kopinatý</a:t>
            </a:r>
            <a:br>
              <a:rPr lang="cs-CZ" sz="1600" dirty="0" smtClean="0"/>
            </a:br>
            <a:r>
              <a:rPr lang="cs-CZ" sz="1600" dirty="0" smtClean="0"/>
              <a:t>A)Šalvěj přeslenitá</a:t>
            </a:r>
            <a:br>
              <a:rPr lang="cs-CZ" sz="1600" dirty="0" smtClean="0"/>
            </a:br>
            <a:r>
              <a:rPr lang="cs-CZ" sz="1600" dirty="0" smtClean="0"/>
              <a:t>B)Pitulník žlutý</a:t>
            </a:r>
            <a:br>
              <a:rPr lang="cs-CZ" sz="1600" dirty="0" smtClean="0"/>
            </a:br>
            <a:r>
              <a:rPr lang="cs-CZ" sz="1600" dirty="0" smtClean="0"/>
              <a:t>C)Medovník </a:t>
            </a:r>
            <a:br>
              <a:rPr lang="cs-CZ" sz="1600" dirty="0" smtClean="0"/>
            </a:br>
            <a:r>
              <a:rPr lang="cs-CZ" sz="1600" dirty="0" smtClean="0"/>
              <a:t>D)Divizna malokvětá</a:t>
            </a:r>
            <a:br>
              <a:rPr lang="cs-CZ" sz="1600" dirty="0" smtClean="0"/>
            </a:br>
            <a:r>
              <a:rPr lang="cs-CZ" sz="1600" dirty="0" smtClean="0"/>
              <a:t>E)Náprstník</a:t>
            </a:r>
            <a:br>
              <a:rPr lang="cs-CZ" sz="1600" dirty="0" smtClean="0"/>
            </a:br>
            <a:r>
              <a:rPr lang="cs-CZ" sz="1600" dirty="0" smtClean="0"/>
              <a:t>F)Podbílek šupinatý</a:t>
            </a:r>
            <a:br>
              <a:rPr lang="cs-CZ" sz="1600" dirty="0" smtClean="0"/>
            </a:br>
            <a:r>
              <a:rPr lang="cs-CZ" sz="1600" dirty="0" smtClean="0"/>
              <a:t>E)Černohlávek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/>
              <a:t>Z</a:t>
            </a:r>
            <a:r>
              <a:rPr lang="cs-CZ" sz="1600" b="1" dirty="0" smtClean="0"/>
              <a:t>droje snímků:</a:t>
            </a:r>
            <a:br>
              <a:rPr lang="cs-CZ" sz="1600" b="1" dirty="0" smtClean="0"/>
            </a:br>
            <a:r>
              <a:rPr lang="cs-CZ" sz="1600" dirty="0" smtClean="0"/>
              <a:t>1/ vlastní</a:t>
            </a:r>
            <a:br>
              <a:rPr lang="cs-CZ" sz="1600" dirty="0" smtClean="0"/>
            </a:br>
            <a:r>
              <a:rPr lang="cs-CZ" sz="1600" dirty="0" smtClean="0"/>
              <a:t>2/ </a:t>
            </a:r>
            <a:r>
              <a:rPr lang="cs-CZ" sz="1600" dirty="0" err="1" smtClean="0"/>
              <a:t>MUDr.Šárka</a:t>
            </a:r>
            <a:r>
              <a:rPr lang="cs-CZ" sz="1600" dirty="0" smtClean="0"/>
              <a:t> </a:t>
            </a:r>
            <a:r>
              <a:rPr lang="cs-CZ" sz="1600" dirty="0" err="1" smtClean="0"/>
              <a:t>Firgenhutová</a:t>
            </a:r>
            <a:r>
              <a:rPr lang="cs-CZ" sz="1600" dirty="0" smtClean="0"/>
              <a:t> (se souhlasem autora)</a:t>
            </a:r>
            <a:br>
              <a:rPr lang="cs-CZ" sz="1600" dirty="0" smtClean="0"/>
            </a:br>
            <a:r>
              <a:rPr lang="cs-CZ" sz="1600" dirty="0" smtClean="0"/>
              <a:t>3/ Doubravka Požárová (se souhlasem autora)</a:t>
            </a:r>
            <a:br>
              <a:rPr lang="cs-CZ" sz="1600" dirty="0" smtClean="0"/>
            </a:br>
            <a:r>
              <a:rPr lang="cs-CZ" sz="1600" dirty="0" smtClean="0"/>
              <a:t>4/ Marie </a:t>
            </a:r>
            <a:r>
              <a:rPr lang="cs-CZ" sz="1600" dirty="0" err="1" smtClean="0"/>
              <a:t>Pospíšková</a:t>
            </a:r>
            <a:r>
              <a:rPr lang="cs-CZ" sz="1600" dirty="0" smtClean="0"/>
              <a:t> (</a:t>
            </a:r>
            <a:r>
              <a:rPr lang="cs-CZ" sz="1600" smtClean="0"/>
              <a:t>se souhlasem autora)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0844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453</Words>
  <Application>Microsoft Office PowerPoint</Application>
  <PresentationFormat>Předvádění na obrazovce (4:3)</PresentationFormat>
  <Paragraphs>127</Paragraphs>
  <Slides>40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Motiv systému Office</vt:lpstr>
      <vt:lpstr>Prezentace aplikace PowerPoint</vt:lpstr>
      <vt:lpstr>DVOUDĚLOŽNÉ ROSTLINY</vt:lpstr>
      <vt:lpstr>řád: HLUCHAVKOTVARÉ  čeleď: hluchavkovité, krtičníkovité, jitrocelovité, zárazovité</vt:lpstr>
      <vt:lpstr>Hlluchavkovité - VYBRANÍ ZÁSTUPCI</vt:lpstr>
      <vt:lpstr>Hluchavka bílá</vt:lpstr>
      <vt:lpstr>Hluchavka nachová</vt:lpstr>
      <vt:lpstr>Hluchavka skvrnitá</vt:lpstr>
      <vt:lpstr>Mateřídouška časná</vt:lpstr>
      <vt:lpstr>Šalvěj přeslenitá</vt:lpstr>
      <vt:lpstr>Pitulník žlutý</vt:lpstr>
      <vt:lpstr>Medovník meduňkolistý</vt:lpstr>
      <vt:lpstr>Zběhovec plazivý</vt:lpstr>
      <vt:lpstr>Černohlávek obecný</vt:lpstr>
      <vt:lpstr>Dobromysl obecná - oregano</vt:lpstr>
      <vt:lpstr>Krtičníkovité, jitrocelovité a zárazovité – vybraní zástupci</vt:lpstr>
      <vt:lpstr>Krtičník hlíznatý</vt:lpstr>
      <vt:lpstr>Divizna velkokvětá, malokvětá, černá</vt:lpstr>
      <vt:lpstr>Náprsník červený</vt:lpstr>
      <vt:lpstr>Lnice květel</vt:lpstr>
      <vt:lpstr>Rozrazil rezekvítek</vt:lpstr>
      <vt:lpstr>Jitrocel větší a kopinatý Jitrocel prostřední</vt:lpstr>
      <vt:lpstr>Podbílek šupinatý a záraza bílá</vt:lpstr>
      <vt:lpstr>Černýš hajní</vt:lpstr>
      <vt:lpstr>Světlík lékařský</vt:lpstr>
      <vt:lpstr>Tučnice obecná  – mixotrofní(drobný hmyz na listy) </vt:lpstr>
      <vt:lpstr>POZNÁVEJTE NÁSLEDUJÍCÍ ROSTLINY</vt:lpstr>
      <vt:lpstr>1</vt:lpstr>
      <vt:lpstr>2</vt:lpstr>
      <vt:lpstr>3</vt:lpstr>
      <vt:lpstr>4</vt:lpstr>
      <vt:lpstr>5</vt:lpstr>
      <vt:lpstr>POZNÁVEJTE NÁSLEDUJÍCÍ ROSTLINY</vt:lpstr>
      <vt:lpstr>A</vt:lpstr>
      <vt:lpstr>B</vt:lpstr>
      <vt:lpstr>C</vt:lpstr>
      <vt:lpstr>D</vt:lpstr>
      <vt:lpstr>E</vt:lpstr>
      <vt:lpstr>F</vt:lpstr>
      <vt:lpstr>G</vt:lpstr>
      <vt:lpstr>ŘEŠENÍ:  1. Mateřídouška 2. Hluchavka bílá 3. Divizna velkokvětá 4. Rozrazil rezekvítek 5. Jitrocel kopinatý A)Šalvěj přeslenitá B)Pitulník žlutý C)Medovník  D)Divizna malokvětá E)Náprstník F)Podbílek šupinatý E)Černohlávek  Zdroje snímků: 1/ vlastní 2/ MUDr.Šárka Firgenhutová (se souhlasem autora) 3/ Doubravka Požárová (se souhlasem autora) 4/ Marie Pospíšková (se souhlasem autora)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DVOUDĚLOŽNÉ ROSTLINY</dc:title>
  <dc:creator>ucitel</dc:creator>
  <cp:lastModifiedBy> </cp:lastModifiedBy>
  <cp:revision>72</cp:revision>
  <dcterms:created xsi:type="dcterms:W3CDTF">2013-10-21T13:47:32Z</dcterms:created>
  <dcterms:modified xsi:type="dcterms:W3CDTF">2014-04-22T12:25:40Z</dcterms:modified>
</cp:coreProperties>
</file>