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96" r:id="rId2"/>
    <p:sldId id="256" r:id="rId3"/>
    <p:sldId id="257" r:id="rId4"/>
    <p:sldId id="295" r:id="rId5"/>
    <p:sldId id="258" r:id="rId6"/>
    <p:sldId id="260" r:id="rId7"/>
    <p:sldId id="269" r:id="rId8"/>
    <p:sldId id="272" r:id="rId9"/>
    <p:sldId id="273" r:id="rId10"/>
    <p:sldId id="284" r:id="rId11"/>
    <p:sldId id="275" r:id="rId12"/>
    <p:sldId id="267" r:id="rId13"/>
    <p:sldId id="263" r:id="rId14"/>
    <p:sldId id="265" r:id="rId15"/>
    <p:sldId id="264" r:id="rId16"/>
    <p:sldId id="266" r:id="rId17"/>
    <p:sldId id="280" r:id="rId18"/>
    <p:sldId id="294" r:id="rId19"/>
    <p:sldId id="26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729" autoAdjust="0"/>
  </p:normalViewPr>
  <p:slideViewPr>
    <p:cSldViewPr>
      <p:cViewPr>
        <p:scale>
          <a:sx n="95" d="100"/>
          <a:sy n="95" d="100"/>
        </p:scale>
        <p:origin x="180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val="2592874604"/>
              </p:ext>
            </p:extLst>
          </p:nvPr>
        </p:nvGraphicFramePr>
        <p:xfrm>
          <a:off x="1331913" y="1700213"/>
          <a:ext cx="6400800" cy="4522988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bot11_miříkovité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dvouděložných rostlin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aralkotvaré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čeleď  miříkovité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Miříkovité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 z řádu miříkovité,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Dvouděložné,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aralkotvaré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miříkovité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(4.3.2014,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96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DVOUDĚLOŽNÉ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MIŘÍKOVITÉ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řád: ARALKOTVARÉ </a:t>
            </a:r>
            <a:br>
              <a:rPr lang="cs-CZ" dirty="0" smtClean="0"/>
            </a:br>
            <a:r>
              <a:rPr lang="cs-CZ" dirty="0" smtClean="0"/>
              <a:t>čeleď: Miříkovité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VÝZNAMNÁ SKUPINA VYŠŠÍCH DVOUDĚLOŽNÝCH </a:t>
            </a:r>
          </a:p>
          <a:p>
            <a:r>
              <a:rPr lang="cs-CZ" dirty="0" smtClean="0"/>
              <a:t>ZNAKY: byliny, často dvouletky, složené zpeřené listy, stonek dutý, často s žebry, drobné pětičetné květy v okolíku nebo složeném okolíku, plodem dvounažky</a:t>
            </a:r>
          </a:p>
          <a:p>
            <a:r>
              <a:rPr lang="cs-CZ" dirty="0" smtClean="0"/>
              <a:t>HOSPODÁŘSKY VÝZNAMNÉ ROSTLINY: obsahují vonné silice, využití ve gastronomii – kořenová zelenina</a:t>
            </a:r>
            <a:r>
              <a:rPr lang="cs-CZ" dirty="0"/>
              <a:t> </a:t>
            </a:r>
            <a:r>
              <a:rPr lang="cs-CZ" dirty="0" smtClean="0"/>
              <a:t>a koření</a:t>
            </a:r>
            <a:endParaRPr lang="cs-CZ" i="1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16024" y="438344"/>
            <a:ext cx="1547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ložený okolík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10527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okolíček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17008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obal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23488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dutý stonek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212976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obojetné pětičetné květy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458112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jednopohlavné samčí květy</a:t>
            </a:r>
            <a:endParaRPr lang="cs-CZ" dirty="0"/>
          </a:p>
        </p:txBody>
      </p:sp>
      <p:cxnSp>
        <p:nvCxnSpPr>
          <p:cNvPr id="30" name="Přímá spojnice se šipkou 29"/>
          <p:cNvCxnSpPr>
            <a:stCxn id="13" idx="3"/>
          </p:cNvCxnSpPr>
          <p:nvPr/>
        </p:nvCxnSpPr>
        <p:spPr>
          <a:xfrm>
            <a:off x="1763688" y="623010"/>
            <a:ext cx="3168352" cy="8327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5" idx="3"/>
          </p:cNvCxnSpPr>
          <p:nvPr/>
        </p:nvCxnSpPr>
        <p:spPr>
          <a:xfrm>
            <a:off x="1763688" y="1237402"/>
            <a:ext cx="1008112" cy="3913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20" idx="3"/>
          </p:cNvCxnSpPr>
          <p:nvPr/>
        </p:nvCxnSpPr>
        <p:spPr>
          <a:xfrm>
            <a:off x="1763688" y="1885474"/>
            <a:ext cx="3168352" cy="10394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21" idx="3"/>
          </p:cNvCxnSpPr>
          <p:nvPr/>
        </p:nvCxnSpPr>
        <p:spPr>
          <a:xfrm>
            <a:off x="1763688" y="2533546"/>
            <a:ext cx="3168352" cy="11410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22" idx="3"/>
          </p:cNvCxnSpPr>
          <p:nvPr/>
        </p:nvCxnSpPr>
        <p:spPr>
          <a:xfrm>
            <a:off x="1763688" y="3674641"/>
            <a:ext cx="720080" cy="4616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763688" y="5227459"/>
            <a:ext cx="720080" cy="5778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308304" y="130563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obalíček pod okolíčkem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08304" y="471962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složený list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380312" y="378904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listová pochva</a:t>
            </a:r>
            <a:endParaRPr lang="cs-CZ" dirty="0"/>
          </a:p>
        </p:txBody>
      </p:sp>
      <p:cxnSp>
        <p:nvCxnSpPr>
          <p:cNvPr id="53" name="Přímá spojnice se šipkou 52"/>
          <p:cNvCxnSpPr>
            <a:stCxn id="41" idx="1"/>
          </p:cNvCxnSpPr>
          <p:nvPr/>
        </p:nvCxnSpPr>
        <p:spPr>
          <a:xfrm flipH="1" flipV="1">
            <a:off x="6876256" y="1052736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45" idx="1"/>
          </p:cNvCxnSpPr>
          <p:nvPr/>
        </p:nvCxnSpPr>
        <p:spPr>
          <a:xfrm flipH="1" flipV="1">
            <a:off x="4788024" y="4112205"/>
            <a:ext cx="2592288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42" idx="1"/>
          </p:cNvCxnSpPr>
          <p:nvPr/>
        </p:nvCxnSpPr>
        <p:spPr>
          <a:xfrm flipH="1">
            <a:off x="5940152" y="4904293"/>
            <a:ext cx="1368152" cy="10888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56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</a:t>
            </a:r>
            <a:r>
              <a:rPr lang="cs-CZ" dirty="0" smtClean="0"/>
              <a:t>rkev obecná </a:t>
            </a:r>
            <a:r>
              <a:rPr lang="cs-CZ" i="1" dirty="0" smtClean="0"/>
              <a:t>(</a:t>
            </a:r>
            <a:r>
              <a:rPr lang="cs-CZ" i="1" dirty="0" err="1" smtClean="0"/>
              <a:t>Daucus</a:t>
            </a:r>
            <a:r>
              <a:rPr lang="cs-CZ" i="1" dirty="0" smtClean="0"/>
              <a:t> </a:t>
            </a:r>
            <a:r>
              <a:rPr lang="cs-CZ" i="1" dirty="0" err="1" smtClean="0"/>
              <a:t>carota</a:t>
            </a:r>
            <a:r>
              <a:rPr lang="cs-CZ" i="1" dirty="0" smtClean="0"/>
              <a:t>)</a:t>
            </a:r>
          </a:p>
          <a:p>
            <a:r>
              <a:rPr lang="cs-CZ" dirty="0"/>
              <a:t>c</a:t>
            </a:r>
            <a:r>
              <a:rPr lang="cs-CZ" dirty="0" smtClean="0"/>
              <a:t>eler vonný </a:t>
            </a:r>
            <a:r>
              <a:rPr lang="cs-CZ" i="1" dirty="0" smtClean="0"/>
              <a:t>(</a:t>
            </a:r>
            <a:r>
              <a:rPr lang="cs-CZ" i="1" dirty="0" err="1" smtClean="0"/>
              <a:t>Apium</a:t>
            </a:r>
            <a:r>
              <a:rPr lang="cs-CZ" i="1" dirty="0" smtClean="0"/>
              <a:t> </a:t>
            </a:r>
            <a:r>
              <a:rPr lang="cs-CZ" i="1" dirty="0" err="1" smtClean="0"/>
              <a:t>graveolens</a:t>
            </a:r>
            <a:r>
              <a:rPr lang="cs-CZ" i="1" dirty="0" smtClean="0"/>
              <a:t>)</a:t>
            </a:r>
          </a:p>
          <a:p>
            <a:r>
              <a:rPr lang="cs-CZ" dirty="0"/>
              <a:t>p</a:t>
            </a:r>
            <a:r>
              <a:rPr lang="cs-CZ" dirty="0" smtClean="0"/>
              <a:t>etržel obecná </a:t>
            </a:r>
            <a:r>
              <a:rPr lang="cs-CZ" i="1" dirty="0" smtClean="0"/>
              <a:t>(</a:t>
            </a:r>
            <a:r>
              <a:rPr lang="cs-CZ" i="1" dirty="0" err="1" smtClean="0"/>
              <a:t>Petroselinum</a:t>
            </a:r>
            <a:r>
              <a:rPr lang="cs-CZ" i="1" dirty="0" smtClean="0"/>
              <a:t> </a:t>
            </a:r>
            <a:r>
              <a:rPr lang="cs-CZ" i="1" dirty="0" err="1" smtClean="0"/>
              <a:t>crispum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kmín kořenný </a:t>
            </a:r>
            <a:r>
              <a:rPr lang="cs-CZ" i="1" dirty="0" smtClean="0"/>
              <a:t>(</a:t>
            </a:r>
            <a:r>
              <a:rPr lang="cs-CZ" i="1" dirty="0" err="1" smtClean="0"/>
              <a:t>Carum</a:t>
            </a:r>
            <a:r>
              <a:rPr lang="cs-CZ" i="1" dirty="0" smtClean="0"/>
              <a:t> </a:t>
            </a:r>
            <a:r>
              <a:rPr lang="cs-CZ" i="1" dirty="0" err="1" smtClean="0"/>
              <a:t>carvi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bedrník </a:t>
            </a:r>
            <a:r>
              <a:rPr lang="cs-CZ" dirty="0" err="1" smtClean="0"/>
              <a:t>anýz,b</a:t>
            </a:r>
            <a:r>
              <a:rPr lang="cs-CZ" dirty="0" smtClean="0"/>
              <a:t>. obecný </a:t>
            </a:r>
            <a:r>
              <a:rPr lang="cs-CZ" i="1" dirty="0" smtClean="0"/>
              <a:t>(</a:t>
            </a:r>
            <a:r>
              <a:rPr lang="cs-CZ" i="1" dirty="0" err="1" smtClean="0"/>
              <a:t>Pimpinella</a:t>
            </a:r>
            <a:r>
              <a:rPr lang="cs-CZ" i="1" dirty="0" smtClean="0"/>
              <a:t> </a:t>
            </a:r>
            <a:r>
              <a:rPr lang="cs-CZ" i="1" dirty="0" err="1" smtClean="0"/>
              <a:t>anisum,P.saxifraga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kopr vonný </a:t>
            </a:r>
            <a:r>
              <a:rPr lang="cs-CZ" i="1" dirty="0" smtClean="0"/>
              <a:t>(</a:t>
            </a:r>
            <a:r>
              <a:rPr lang="cs-CZ" i="1" dirty="0" err="1" smtClean="0"/>
              <a:t>Anethum</a:t>
            </a:r>
            <a:r>
              <a:rPr lang="cs-CZ" i="1" dirty="0" smtClean="0"/>
              <a:t> </a:t>
            </a:r>
            <a:r>
              <a:rPr lang="cs-CZ" i="1" dirty="0" err="1" smtClean="0"/>
              <a:t>graveolens</a:t>
            </a:r>
            <a:r>
              <a:rPr lang="cs-CZ" i="1" dirty="0" smtClean="0"/>
              <a:t>)</a:t>
            </a:r>
            <a:endParaRPr lang="cs-CZ" dirty="0" smtClean="0"/>
          </a:p>
          <a:p>
            <a:r>
              <a:rPr lang="cs-CZ" dirty="0" smtClean="0"/>
              <a:t>bršlice kozí noha </a:t>
            </a:r>
            <a:r>
              <a:rPr lang="cs-CZ" i="1" dirty="0" smtClean="0"/>
              <a:t>(</a:t>
            </a:r>
            <a:r>
              <a:rPr lang="cs-CZ" i="1" dirty="0" err="1" smtClean="0"/>
              <a:t>Aegopodium</a:t>
            </a:r>
            <a:r>
              <a:rPr lang="cs-CZ" i="1" dirty="0" smtClean="0"/>
              <a:t> </a:t>
            </a:r>
            <a:r>
              <a:rPr lang="cs-CZ" i="1" dirty="0" err="1" smtClean="0"/>
              <a:t>podagraria</a:t>
            </a:r>
            <a:r>
              <a:rPr lang="cs-CZ" i="1" dirty="0" smtClean="0"/>
              <a:t>)</a:t>
            </a:r>
            <a:endParaRPr lang="cs-CZ" dirty="0" smtClean="0"/>
          </a:p>
          <a:p>
            <a:r>
              <a:rPr lang="cs-CZ" dirty="0" smtClean="0"/>
              <a:t>bolševník velkolepý </a:t>
            </a:r>
            <a:r>
              <a:rPr lang="cs-CZ" i="1" dirty="0" smtClean="0"/>
              <a:t>(</a:t>
            </a:r>
            <a:r>
              <a:rPr lang="cs-CZ" i="1" dirty="0" err="1" smtClean="0"/>
              <a:t>Herakleum</a:t>
            </a:r>
            <a:r>
              <a:rPr lang="cs-CZ" i="1" dirty="0" smtClean="0"/>
              <a:t> </a:t>
            </a:r>
            <a:r>
              <a:rPr lang="cs-CZ" i="1" dirty="0" err="1" smtClean="0"/>
              <a:t>mantegazzianum</a:t>
            </a:r>
            <a:r>
              <a:rPr lang="cs-CZ" i="1" dirty="0" smtClean="0"/>
              <a:t>)</a:t>
            </a:r>
            <a:endParaRPr lang="cs-CZ" dirty="0" smtClean="0"/>
          </a:p>
          <a:p>
            <a:r>
              <a:rPr lang="cs-CZ" dirty="0" smtClean="0"/>
              <a:t>kerblík lesní </a:t>
            </a:r>
            <a:r>
              <a:rPr lang="cs-CZ" i="1" dirty="0" smtClean="0"/>
              <a:t>(</a:t>
            </a:r>
            <a:r>
              <a:rPr lang="cs-CZ" i="1" dirty="0" err="1" smtClean="0"/>
              <a:t>Anthuruscus</a:t>
            </a:r>
            <a:r>
              <a:rPr lang="cs-CZ" i="1" dirty="0" smtClean="0"/>
              <a:t> </a:t>
            </a:r>
            <a:r>
              <a:rPr lang="cs-CZ" i="1" dirty="0" err="1" smtClean="0"/>
              <a:t>sylvestris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děhel lesní </a:t>
            </a:r>
            <a:r>
              <a:rPr lang="cs-CZ" i="1" dirty="0" smtClean="0"/>
              <a:t>(Angelika </a:t>
            </a:r>
            <a:r>
              <a:rPr lang="cs-CZ" i="1" dirty="0" err="1" smtClean="0"/>
              <a:t>sylvesris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další: jarmanka větší, žindava evropská, máčka ladní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941168"/>
            <a:ext cx="5486400" cy="566738"/>
          </a:xfrm>
        </p:spPr>
        <p:txBody>
          <a:bodyPr/>
          <a:lstStyle/>
          <a:p>
            <a:r>
              <a:rPr lang="cs-CZ" dirty="0" smtClean="0"/>
              <a:t>Kerblík lesní </a:t>
            </a:r>
            <a:endParaRPr lang="en-US" sz="1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611560" y="5589240"/>
            <a:ext cx="2606080" cy="493448"/>
          </a:xfrm>
        </p:spPr>
        <p:txBody>
          <a:bodyPr>
            <a:normAutofit/>
          </a:bodyPr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13" name="Zástupný symbol pro obrázek 12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546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Bedrník obecný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572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Bolševník obecný</a:t>
            </a:r>
            <a:endParaRPr lang="en-US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4785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Máčka ladní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6350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Jarmanka větší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0737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Žindava evropská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9554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240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7295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453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7834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/>
              <a:t>Řešení: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	1.Bedrník obecný</a:t>
            </a:r>
            <a:br>
              <a:rPr lang="cs-CZ" sz="1600" dirty="0" smtClean="0"/>
            </a:br>
            <a:r>
              <a:rPr lang="cs-CZ" sz="1600" dirty="0" smtClean="0"/>
              <a:t>	2.Děhel lesní</a:t>
            </a:r>
            <a:br>
              <a:rPr lang="cs-CZ" sz="1600" dirty="0" smtClean="0"/>
            </a:br>
            <a:r>
              <a:rPr lang="cs-CZ" sz="1600" dirty="0" smtClean="0"/>
              <a:t>	3.Jarmanka  větší</a:t>
            </a:r>
            <a:br>
              <a:rPr lang="cs-CZ" sz="1600" dirty="0" smtClean="0"/>
            </a:br>
            <a:r>
              <a:rPr lang="cs-CZ" sz="1600" dirty="0" smtClean="0"/>
              <a:t>	4.Žindava evropská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	5.Kerblík lesní</a:t>
            </a:r>
            <a:br>
              <a:rPr lang="cs-CZ" sz="1600" dirty="0" smtClean="0"/>
            </a:br>
            <a:r>
              <a:rPr lang="cs-CZ" sz="1600" dirty="0" smtClean="0"/>
              <a:t>	6.Máčka ladní</a:t>
            </a:r>
            <a:br>
              <a:rPr lang="cs-CZ" sz="1600" dirty="0" smtClean="0"/>
            </a:br>
            <a:r>
              <a:rPr lang="cs-CZ" sz="1600" dirty="0" smtClean="0"/>
              <a:t>	7.Žindava evropská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MUDr</a:t>
            </a:r>
            <a:r>
              <a:rPr lang="cs-CZ" sz="1600" dirty="0" smtClean="0"/>
              <a:t>. Šárka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</TotalTime>
  <Words>291</Words>
  <Application>Microsoft Office PowerPoint</Application>
  <PresentationFormat>Předvádění na obrazovce (4:3)</PresentationFormat>
  <Paragraphs>80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DVOUDĚLOŽNÉ ROSTLINY</vt:lpstr>
      <vt:lpstr>řád: ARALKOTVARÉ  čeleď: Miříkovité</vt:lpstr>
      <vt:lpstr>Prezentace aplikace PowerPoint</vt:lpstr>
      <vt:lpstr>VYBRANÍ ZÁSTUPCI</vt:lpstr>
      <vt:lpstr>Kerblík lesní </vt:lpstr>
      <vt:lpstr>Bedrník obecný</vt:lpstr>
      <vt:lpstr>Bolševník obecný</vt:lpstr>
      <vt:lpstr>Máčka ladní</vt:lpstr>
      <vt:lpstr>Jarmanka větší</vt:lpstr>
      <vt:lpstr>Žindava evropská</vt:lpstr>
      <vt:lpstr>POZNÁVEJTE NÁSLEDUJÍCÍ ROSTLINY</vt:lpstr>
      <vt:lpstr>1</vt:lpstr>
      <vt:lpstr>2</vt:lpstr>
      <vt:lpstr>3</vt:lpstr>
      <vt:lpstr>4</vt:lpstr>
      <vt:lpstr>5</vt:lpstr>
      <vt:lpstr>6</vt:lpstr>
      <vt:lpstr>Řešení:   1.Bedrník obecný  2.Děhel lesní  3.Jarmanka  větší  4.Žindava evropská  5.Kerblík lesní  6.Máčka ladní  7.Žindava evropská   Zdroje snímků: 1/ vlastní 2/ MUDr. Šárka Firgenhutová (se souhlasem autora)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 </cp:lastModifiedBy>
  <cp:revision>66</cp:revision>
  <dcterms:created xsi:type="dcterms:W3CDTF">2013-10-21T13:47:32Z</dcterms:created>
  <dcterms:modified xsi:type="dcterms:W3CDTF">2014-04-23T06:27:32Z</dcterms:modified>
</cp:coreProperties>
</file>