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309" r:id="rId2"/>
    <p:sldId id="256" r:id="rId3"/>
    <p:sldId id="257" r:id="rId4"/>
    <p:sldId id="258" r:id="rId5"/>
    <p:sldId id="274" r:id="rId6"/>
    <p:sldId id="304" r:id="rId7"/>
    <p:sldId id="316" r:id="rId8"/>
    <p:sldId id="262" r:id="rId9"/>
    <p:sldId id="261" r:id="rId10"/>
    <p:sldId id="298" r:id="rId11"/>
    <p:sldId id="299" r:id="rId12"/>
    <p:sldId id="300" r:id="rId13"/>
    <p:sldId id="317" r:id="rId14"/>
    <p:sldId id="306" r:id="rId15"/>
    <p:sldId id="307" r:id="rId16"/>
    <p:sldId id="311" r:id="rId17"/>
    <p:sldId id="308" r:id="rId18"/>
    <p:sldId id="312" r:id="rId19"/>
    <p:sldId id="314" r:id="rId20"/>
    <p:sldId id="315" r:id="rId21"/>
    <p:sldId id="267" r:id="rId22"/>
    <p:sldId id="263" r:id="rId23"/>
    <p:sldId id="265" r:id="rId24"/>
    <p:sldId id="264" r:id="rId25"/>
    <p:sldId id="281" r:id="rId26"/>
    <p:sldId id="276" r:id="rId27"/>
    <p:sldId id="277" r:id="rId28"/>
    <p:sldId id="278" r:id="rId29"/>
    <p:sldId id="279" r:id="rId30"/>
    <p:sldId id="268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729" autoAdjust="0"/>
  </p:normalViewPr>
  <p:slideViewPr>
    <p:cSldViewPr>
      <p:cViewPr>
        <p:scale>
          <a:sx n="93" d="100"/>
          <a:sy n="93" d="100"/>
        </p:scale>
        <p:origin x="-66" y="7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364" y="-1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F9E83-2134-4E81-8F2E-2A744EE2E88C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99C28-D3CA-4B57-A440-A7746680C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161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8CDA8-4297-43E4-9DA0-FD2B7D9F6CA8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C288D-7FB0-4B41-B0C4-C93926AC4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447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C288D-7FB0-4B41-B0C4-C93926AC44F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710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6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986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38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48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38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3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500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892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01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872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2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9" name="Group 57"/>
          <p:cNvGraphicFramePr>
            <a:graphicFrameLocks noGrp="1"/>
          </p:cNvGraphicFramePr>
          <p:nvPr>
            <p:ph type="subTitle" idx="1"/>
            <p:extLst>
              <p:ext uri="{D42A27DB-BD31-4B8C-83A1-F6EECF244321}">
                <p14:modId xmlns:p14="http://schemas.microsoft.com/office/powerpoint/2010/main" val="3971269490"/>
              </p:ext>
            </p:extLst>
          </p:nvPr>
        </p:nvGraphicFramePr>
        <p:xfrm>
          <a:off x="1331913" y="1700213"/>
          <a:ext cx="6400800" cy="4535307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8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vy_32_INOVACE_bio_bot12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bot12_liliovite.pptx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Lenka Smyčková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seznamuje žáky  se zástupci jednoděložných rostlin řádů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liliotvaré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a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žabníkotvaré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Předmět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Tematická oblast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botanika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Liliovité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Očekávané výstupy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Žáci  poznávají zástupce  rostliny z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liliotvarých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a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žabníkotvarých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určí základní druhy, případně další druhy.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Jednoděložné,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liliotvaré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žabníkotvaré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liliovité, zástupci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prezentace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5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čtyřletého gymnázia a odpovídající ročník víceletého gymnázia, seminář z biologie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(8.4.2014,  O5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Calibri" pitchFamily="34" charset="0"/>
                        </a:rPr>
                        <a:t>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Zdroje uvedeny na konci dokumentu.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8765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JEDNODĚLOŽNÉ ROSTLINY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LILIOVITÉ A DALŠÍ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20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řád: </a:t>
            </a:r>
            <a:r>
              <a:rPr lang="cs-CZ" u="sng" dirty="0" smtClean="0"/>
              <a:t>LILIOTVARÉ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čeleď: Liliovité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nohé dříve liliovité řadíme k </a:t>
            </a:r>
            <a:r>
              <a:rPr lang="cs-CZ" dirty="0" err="1" smtClean="0"/>
              <a:t>chřestotvarým</a:t>
            </a:r>
            <a:r>
              <a:rPr lang="cs-CZ" dirty="0" smtClean="0"/>
              <a:t> </a:t>
            </a:r>
          </a:p>
          <a:p>
            <a:r>
              <a:rPr lang="cs-CZ" dirty="0" smtClean="0"/>
              <a:t> ZNAKY: cibuloviny, nejčastěji šestičetné okvětí s šesti volnými tyčinkami, listy se souběžnou </a:t>
            </a:r>
            <a:r>
              <a:rPr lang="cs-CZ" dirty="0"/>
              <a:t>ž</a:t>
            </a:r>
            <a:r>
              <a:rPr lang="cs-CZ" dirty="0" smtClean="0"/>
              <a:t>ilnatinou, často v přízemní růžici</a:t>
            </a:r>
          </a:p>
          <a:p>
            <a:r>
              <a:rPr lang="cs-CZ" dirty="0"/>
              <a:t>o</a:t>
            </a:r>
            <a:r>
              <a:rPr lang="cs-CZ" dirty="0" smtClean="0"/>
              <a:t>krasné rostliny</a:t>
            </a:r>
            <a:endParaRPr lang="cs-CZ" dirty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35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VYBRANÍ ZÁSTUPCI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900" dirty="0"/>
              <a:t>ZÁSTUPCI-ROD:</a:t>
            </a:r>
          </a:p>
          <a:p>
            <a:r>
              <a:rPr lang="cs-CZ" sz="3100" dirty="0"/>
              <a:t>lilie (</a:t>
            </a:r>
            <a:r>
              <a:rPr lang="cs-CZ" sz="3100" i="1" dirty="0"/>
              <a:t>Lilium</a:t>
            </a:r>
            <a:r>
              <a:rPr lang="cs-CZ" sz="3100" dirty="0"/>
              <a:t>)</a:t>
            </a:r>
          </a:p>
          <a:p>
            <a:r>
              <a:rPr lang="cs-CZ" dirty="0"/>
              <a:t>tulipán(</a:t>
            </a:r>
            <a:r>
              <a:rPr lang="cs-CZ" i="1" dirty="0" err="1"/>
              <a:t>Tulipa</a:t>
            </a:r>
            <a:r>
              <a:rPr lang="cs-CZ" dirty="0"/>
              <a:t>)</a:t>
            </a:r>
          </a:p>
          <a:p>
            <a:r>
              <a:rPr lang="cs-CZ" dirty="0"/>
              <a:t>křivatec(</a:t>
            </a:r>
            <a:r>
              <a:rPr lang="cs-CZ" i="1" dirty="0" err="1"/>
              <a:t>Gagea</a:t>
            </a:r>
            <a:r>
              <a:rPr lang="cs-CZ" dirty="0"/>
              <a:t>)</a:t>
            </a:r>
          </a:p>
          <a:p>
            <a:r>
              <a:rPr lang="cs-CZ" dirty="0"/>
              <a:t>čípek(</a:t>
            </a:r>
            <a:r>
              <a:rPr lang="cs-CZ" i="1" dirty="0" err="1"/>
              <a:t>Streptopus</a:t>
            </a:r>
            <a:r>
              <a:rPr lang="cs-CZ" dirty="0"/>
              <a:t>)</a:t>
            </a:r>
          </a:p>
          <a:p>
            <a:r>
              <a:rPr lang="cs-CZ" dirty="0"/>
              <a:t>kandík(</a:t>
            </a:r>
            <a:r>
              <a:rPr lang="cs-CZ" i="1" dirty="0" err="1"/>
              <a:t>Erythronium</a:t>
            </a:r>
            <a:r>
              <a:rPr lang="cs-CZ" dirty="0"/>
              <a:t>)</a:t>
            </a:r>
          </a:p>
          <a:p>
            <a:r>
              <a:rPr lang="cs-CZ" dirty="0"/>
              <a:t>řebčík(</a:t>
            </a:r>
            <a:r>
              <a:rPr lang="cs-CZ" i="1" dirty="0" err="1"/>
              <a:t>Fritillaria</a:t>
            </a:r>
            <a:r>
              <a:rPr lang="cs-CZ" dirty="0"/>
              <a:t>)</a:t>
            </a:r>
          </a:p>
          <a:p>
            <a:r>
              <a:rPr lang="cs-CZ" dirty="0"/>
              <a:t>PŘÍBUZNÉ ROSTLINY:</a:t>
            </a:r>
          </a:p>
          <a:p>
            <a:r>
              <a:rPr lang="cs-CZ" dirty="0"/>
              <a:t>ocún </a:t>
            </a:r>
            <a:r>
              <a:rPr lang="cs-CZ" i="1" dirty="0"/>
              <a:t>(</a:t>
            </a:r>
            <a:r>
              <a:rPr lang="cs-CZ" i="1" dirty="0" err="1"/>
              <a:t>Colchicum</a:t>
            </a:r>
            <a:r>
              <a:rPr lang="cs-CZ" i="1" dirty="0"/>
              <a:t>)</a:t>
            </a:r>
          </a:p>
          <a:p>
            <a:r>
              <a:rPr lang="cs-CZ" dirty="0"/>
              <a:t>kýchavice (</a:t>
            </a:r>
            <a:r>
              <a:rPr lang="cs-CZ" dirty="0" err="1"/>
              <a:t>Veratrum</a:t>
            </a:r>
            <a:r>
              <a:rPr lang="cs-CZ" dirty="0"/>
              <a:t>)</a:t>
            </a:r>
          </a:p>
          <a:p>
            <a:r>
              <a:rPr lang="cs-CZ" dirty="0"/>
              <a:t>vraní oko </a:t>
            </a:r>
            <a:r>
              <a:rPr lang="cs-CZ" i="1" dirty="0"/>
              <a:t>(Paris</a:t>
            </a:r>
            <a:r>
              <a:rPr lang="cs-CZ" i="1" dirty="0" smtClean="0"/>
              <a:t>)</a:t>
            </a:r>
          </a:p>
          <a:p>
            <a:r>
              <a:rPr lang="cs-CZ" dirty="0" smtClean="0"/>
              <a:t>kandík </a:t>
            </a:r>
            <a:r>
              <a:rPr lang="cs-CZ" dirty="0"/>
              <a:t>psí zub (</a:t>
            </a:r>
            <a:r>
              <a:rPr lang="cs-CZ" i="1" dirty="0" err="1"/>
              <a:t>Erythronium</a:t>
            </a:r>
            <a:r>
              <a:rPr lang="cs-CZ" i="1" dirty="0"/>
              <a:t> </a:t>
            </a:r>
            <a:r>
              <a:rPr lang="cs-CZ" i="1" dirty="0" err="1"/>
              <a:t>dens-canis</a:t>
            </a:r>
            <a:r>
              <a:rPr lang="cs-CZ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8232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800600"/>
            <a:ext cx="6883152" cy="566738"/>
          </a:xfrm>
        </p:spPr>
        <p:txBody>
          <a:bodyPr>
            <a:normAutofit/>
          </a:bodyPr>
          <a:lstStyle/>
          <a:p>
            <a:r>
              <a:rPr lang="cs-CZ" dirty="0" smtClean="0"/>
              <a:t>Lilie zlatohlavá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5517232"/>
            <a:ext cx="5486400" cy="804862"/>
          </a:xfrm>
        </p:spPr>
        <p:txBody>
          <a:bodyPr/>
          <a:lstStyle/>
          <a:p>
            <a:r>
              <a:rPr lang="cs-CZ" dirty="0"/>
              <a:t>/</a:t>
            </a:r>
            <a:r>
              <a:rPr lang="cs-CZ" dirty="0" smtClean="0"/>
              <a:t>zdroj1,2</a:t>
            </a:r>
            <a:r>
              <a:rPr lang="cs-CZ" dirty="0"/>
              <a:t>/</a:t>
            </a:r>
            <a:endParaRPr lang="en-US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8" name="Zástupný symbol pro 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95536" y="188640"/>
            <a:ext cx="3432381" cy="257428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0072" y="3501008"/>
            <a:ext cx="3707904" cy="278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164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Lilie Davidova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5933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Tulipán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79512" y="15218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5056616" y="3088399"/>
            <a:ext cx="4187957" cy="31409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5280078" y="452214"/>
            <a:ext cx="2400267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998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085184"/>
            <a:ext cx="5486400" cy="566738"/>
          </a:xfrm>
        </p:spPr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cs-CZ" dirty="0" smtClean="0"/>
              <a:t>Křivatec žlutý</a:t>
            </a:r>
            <a:endParaRPr lang="en-US" sz="11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475656" y="5949280"/>
            <a:ext cx="3066728" cy="294928"/>
          </a:xfrm>
        </p:spPr>
        <p:txBody>
          <a:bodyPr>
            <a:noAutofit/>
          </a:bodyPr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75856" y="260648"/>
            <a:ext cx="4248472" cy="6282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66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358951"/>
            <a:ext cx="5486400" cy="566738"/>
          </a:xfrm>
        </p:spPr>
        <p:txBody>
          <a:bodyPr>
            <a:normAutofit/>
          </a:bodyPr>
          <a:lstStyle/>
          <a:p>
            <a:r>
              <a:rPr lang="cs-CZ" dirty="0" smtClean="0"/>
              <a:t>Ocún jesenní</a:t>
            </a:r>
            <a:endParaRPr lang="en-US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467544" y="5301208"/>
            <a:ext cx="5486400" cy="804862"/>
          </a:xfrm>
        </p:spPr>
        <p:txBody>
          <a:bodyPr/>
          <a:lstStyle/>
          <a:p>
            <a:r>
              <a:rPr lang="cs-CZ" dirty="0"/>
              <a:t>/</a:t>
            </a:r>
            <a:r>
              <a:rPr lang="cs-CZ" dirty="0" smtClean="0"/>
              <a:t>zdroj1/</a:t>
            </a:r>
            <a:endParaRPr lang="en-US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9792" y="332656"/>
            <a:ext cx="4011910" cy="534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448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Kýchavice černá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</a:t>
            </a:r>
            <a:r>
              <a:rPr lang="cs-CZ" dirty="0" smtClean="0"/>
              <a:t>zdroj1/</a:t>
            </a:r>
            <a:endParaRPr lang="en-US" dirty="0"/>
          </a:p>
          <a:p>
            <a:endParaRPr lang="en-US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79512" y="476672"/>
            <a:ext cx="5486400" cy="4114800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3968" y="476672"/>
            <a:ext cx="4353948" cy="5805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038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517232"/>
            <a:ext cx="7108239" cy="566738"/>
          </a:xfrm>
        </p:spPr>
        <p:txBody>
          <a:bodyPr/>
          <a:lstStyle/>
          <a:p>
            <a:r>
              <a:rPr lang="cs-CZ" dirty="0" smtClean="0"/>
              <a:t>Kýchavice bílá </a:t>
            </a:r>
            <a:r>
              <a:rPr lang="cs-CZ" dirty="0" err="1" smtClean="0"/>
              <a:t>Lobelova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0449" y="6053138"/>
            <a:ext cx="7027168" cy="804862"/>
          </a:xfrm>
        </p:spPr>
        <p:txBody>
          <a:bodyPr/>
          <a:lstStyle/>
          <a:p>
            <a:r>
              <a:rPr lang="cs-CZ" dirty="0"/>
              <a:t>/</a:t>
            </a:r>
            <a:r>
              <a:rPr lang="cs-CZ" dirty="0" smtClean="0"/>
              <a:t>zdroj3,1,2</a:t>
            </a:r>
            <a:r>
              <a:rPr lang="cs-CZ" dirty="0"/>
              <a:t>/</a:t>
            </a:r>
            <a:endParaRPr lang="en-US" dirty="0"/>
          </a:p>
          <a:p>
            <a:endParaRPr lang="en-US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19377" y="136533"/>
            <a:ext cx="3493558" cy="465807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730825" y="1037808"/>
            <a:ext cx="5452708" cy="36501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6071490" y="3729710"/>
            <a:ext cx="2516222" cy="335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065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Vraní oko čtyřlisté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95536" y="40466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/zdroj1,2/</a:t>
            </a:r>
            <a:endParaRPr lang="en-US" dirty="0"/>
          </a:p>
          <a:p>
            <a:endParaRPr lang="en-US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32040" y="3068960"/>
            <a:ext cx="3899925" cy="292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34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Kandík psí zub </a:t>
            </a:r>
            <a:r>
              <a:rPr lang="cs-CZ" smtClean="0"/>
              <a:t>- Medník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/5/</a:t>
            </a:r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7504" y="188640"/>
            <a:ext cx="5486400" cy="4114800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4048" y="188640"/>
            <a:ext cx="3707178" cy="5561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254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4464496"/>
          </a:xfrm>
        </p:spPr>
        <p:txBody>
          <a:bodyPr>
            <a:normAutofit fontScale="90000"/>
          </a:bodyPr>
          <a:lstStyle/>
          <a:p>
            <a:pPr algn="l"/>
            <a:r>
              <a:rPr lang="cs-CZ" u="sng" dirty="0" smtClean="0"/>
              <a:t>řád: ŽABNÍKOTVARÉ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další z řádů jednoděložných rostlin</a:t>
            </a:r>
            <a:br>
              <a:rPr lang="cs-CZ" sz="3600" dirty="0" smtClean="0"/>
            </a:br>
            <a:r>
              <a:rPr lang="cs-CZ" sz="3600" dirty="0" smtClean="0"/>
              <a:t>převážně vodní rostliny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ZÁSTUPCI-ROD</a:t>
            </a:r>
            <a:br>
              <a:rPr lang="cs-CZ" sz="3600" dirty="0" smtClean="0"/>
            </a:br>
            <a:r>
              <a:rPr lang="cs-CZ" sz="3600" dirty="0" smtClean="0"/>
              <a:t>žabník(</a:t>
            </a:r>
            <a:r>
              <a:rPr lang="cs-CZ" sz="3600" i="1" dirty="0" err="1" smtClean="0"/>
              <a:t>Alisma</a:t>
            </a:r>
            <a:r>
              <a:rPr lang="cs-CZ" sz="3600" dirty="0" smtClean="0"/>
              <a:t>)</a:t>
            </a:r>
            <a:r>
              <a:rPr lang="cs-CZ" sz="3600" dirty="0"/>
              <a:t> </a:t>
            </a:r>
            <a:r>
              <a:rPr lang="cs-CZ" sz="3600" dirty="0" err="1"/>
              <a:t>řezan</a:t>
            </a:r>
            <a:r>
              <a:rPr lang="cs-CZ" sz="3600" dirty="0"/>
              <a:t>(</a:t>
            </a:r>
            <a:r>
              <a:rPr lang="cs-CZ" sz="3600" i="1" dirty="0" err="1"/>
              <a:t>Stratiotes</a:t>
            </a:r>
            <a:r>
              <a:rPr lang="cs-CZ" sz="3600" dirty="0"/>
              <a:t>)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šmel(</a:t>
            </a:r>
            <a:r>
              <a:rPr lang="cs-CZ" sz="3600" i="1" dirty="0" err="1" smtClean="0"/>
              <a:t>Butomus</a:t>
            </a:r>
            <a:r>
              <a:rPr lang="cs-CZ" sz="3600" dirty="0" smtClean="0"/>
              <a:t>)</a:t>
            </a:r>
            <a:r>
              <a:rPr lang="cs-CZ" sz="3600" dirty="0"/>
              <a:t> </a:t>
            </a:r>
            <a:r>
              <a:rPr lang="cs-CZ" sz="3600" dirty="0" smtClean="0"/>
              <a:t>voďanka(</a:t>
            </a:r>
            <a:r>
              <a:rPr lang="cs-CZ" sz="3600" i="1" dirty="0" err="1" smtClean="0"/>
              <a:t>Hydrocharis</a:t>
            </a:r>
            <a:r>
              <a:rPr lang="cs-CZ" sz="3600" dirty="0" smtClean="0"/>
              <a:t> ) vodní mor(</a:t>
            </a:r>
            <a:r>
              <a:rPr lang="cs-CZ" sz="3600" i="1" dirty="0" err="1" smtClean="0"/>
              <a:t>Elodea</a:t>
            </a:r>
            <a:r>
              <a:rPr lang="cs-CZ" sz="3600" dirty="0" smtClean="0"/>
              <a:t>) okřehek(</a:t>
            </a:r>
            <a:r>
              <a:rPr lang="cs-CZ" sz="3600" i="1" dirty="0" err="1" smtClean="0"/>
              <a:t>Lemna</a:t>
            </a:r>
            <a:r>
              <a:rPr lang="cs-CZ" sz="3600" dirty="0" smtClean="0"/>
              <a:t>) rdest(</a:t>
            </a:r>
            <a:r>
              <a:rPr lang="cs-CZ" sz="3600" i="1" dirty="0" err="1" smtClean="0"/>
              <a:t>Potamogeton</a:t>
            </a:r>
            <a:r>
              <a:rPr lang="cs-CZ" sz="3600" dirty="0" smtClean="0"/>
              <a:t>) </a:t>
            </a:r>
            <a:r>
              <a:rPr lang="cs-CZ" sz="3600" dirty="0" err="1" smtClean="0"/>
              <a:t>árón</a:t>
            </a:r>
            <a:r>
              <a:rPr lang="cs-CZ" sz="3600" dirty="0" smtClean="0"/>
              <a:t>(</a:t>
            </a:r>
            <a:r>
              <a:rPr lang="cs-CZ" sz="3600" i="1" dirty="0" err="1" smtClean="0"/>
              <a:t>Arum</a:t>
            </a:r>
            <a:r>
              <a:rPr lang="cs-CZ" sz="3600" dirty="0" smtClean="0"/>
              <a:t>)</a:t>
            </a:r>
            <a:r>
              <a:rPr lang="cs-CZ" sz="3600" dirty="0"/>
              <a:t> šípatka(</a:t>
            </a:r>
            <a:r>
              <a:rPr lang="cs-CZ" sz="3600" i="1" dirty="0" err="1"/>
              <a:t>Sagittaria</a:t>
            </a:r>
            <a:r>
              <a:rPr lang="cs-CZ" sz="3600" dirty="0"/>
              <a:t> ) </a:t>
            </a:r>
            <a:r>
              <a:rPr lang="cs-CZ" sz="3600" dirty="0" smtClean="0"/>
              <a:t> ďáblík(</a:t>
            </a:r>
            <a:r>
              <a:rPr lang="cs-CZ" sz="3600" i="1" dirty="0" err="1" smtClean="0"/>
              <a:t>Calla</a:t>
            </a:r>
            <a:r>
              <a:rPr lang="cs-CZ" sz="3600" dirty="0" smtClean="0"/>
              <a:t>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7938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Žabník </a:t>
            </a:r>
            <a:r>
              <a:rPr lang="cs-CZ" dirty="0" err="1" smtClean="0"/>
              <a:t>jitrocelolistý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23528" y="556798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59286" y="574132"/>
            <a:ext cx="3661186" cy="5491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96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Šípatka vodní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7504" y="260648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95936" y="2348880"/>
            <a:ext cx="4997580" cy="4104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15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Voďanka žabí a okřehek (drobné lístky)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1519"/>
          <a:stretch/>
        </p:blipFill>
        <p:spPr>
          <a:xfrm>
            <a:off x="0" y="28822"/>
            <a:ext cx="7086668" cy="5472608"/>
          </a:xfrm>
          <a:prstGeom prst="rect">
            <a:avLst/>
          </a:prstGeom>
        </p:spPr>
      </p:pic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575730" y="836712"/>
            <a:ext cx="5486400" cy="4114800"/>
          </a:xfrm>
        </p:spPr>
      </p:pic>
    </p:spTree>
    <p:extLst>
      <p:ext uri="{BB962C8B-B14F-4D97-AF65-F5344CB8AC3E}">
        <p14:creationId xmlns:p14="http://schemas.microsoft.com/office/powerpoint/2010/main" val="3638398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Řezan</a:t>
            </a:r>
            <a:r>
              <a:rPr lang="cs-CZ" dirty="0" smtClean="0"/>
              <a:t> pilolistý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8003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874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Šmel okoličnatý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mtClean="0"/>
              <a:t>/3/</a:t>
            </a:r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22641" y="404664"/>
            <a:ext cx="3947931" cy="59218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9632" y="260648"/>
            <a:ext cx="3072341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07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druhy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2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59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</a:t>
            </a: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9792" y="332656"/>
            <a:ext cx="4011910" cy="534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066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0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druhy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460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5736" y="415076"/>
            <a:ext cx="4622808" cy="616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16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55776" y="211290"/>
            <a:ext cx="4248472" cy="6282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72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Drobné listy patří:</a:t>
            </a:r>
            <a:endParaRPr lang="en-US" sz="2800" dirty="0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0178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9792" y="260648"/>
            <a:ext cx="4428492" cy="590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077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Lilie zlatohlavá</a:t>
            </a:r>
            <a:br>
              <a:rPr lang="cs-CZ" sz="1600" dirty="0" smtClean="0"/>
            </a:br>
            <a:r>
              <a:rPr lang="cs-CZ" sz="1600" dirty="0" smtClean="0"/>
              <a:t>2. Ocún jesenní</a:t>
            </a:r>
            <a:br>
              <a:rPr lang="cs-CZ" sz="1600" dirty="0" smtClean="0"/>
            </a:br>
            <a:r>
              <a:rPr lang="cs-CZ" sz="1600" dirty="0" smtClean="0"/>
              <a:t>3.  Vraní oko čtyřlisté</a:t>
            </a:r>
            <a:br>
              <a:rPr lang="cs-CZ" sz="1600" dirty="0" smtClean="0"/>
            </a:br>
            <a:r>
              <a:rPr lang="cs-CZ" sz="1600" dirty="0" smtClean="0"/>
              <a:t>A) Kýchavice bílá </a:t>
            </a:r>
            <a:r>
              <a:rPr lang="cs-CZ" sz="1600" dirty="0" err="1" smtClean="0"/>
              <a:t>Lobelova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B) Křivatec žlutý</a:t>
            </a:r>
            <a:br>
              <a:rPr lang="cs-CZ" sz="1600" dirty="0" smtClean="0"/>
            </a:br>
            <a:r>
              <a:rPr lang="cs-CZ" sz="1600" dirty="0" smtClean="0"/>
              <a:t>C) Okřehek, vejčité listy patří voďance</a:t>
            </a:r>
            <a:br>
              <a:rPr lang="cs-CZ" sz="1600" dirty="0" smtClean="0"/>
            </a:br>
            <a:r>
              <a:rPr lang="cs-CZ" sz="1600" dirty="0" smtClean="0"/>
              <a:t>D) Kýchavice černá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/>
              <a:t>Z</a:t>
            </a:r>
            <a:r>
              <a:rPr lang="cs-CZ" sz="1600" b="1" dirty="0" smtClean="0"/>
              <a:t>droje snímků:</a:t>
            </a:r>
            <a:br>
              <a:rPr lang="cs-CZ" sz="1600" b="1" dirty="0" smtClean="0"/>
            </a:br>
            <a:r>
              <a:rPr lang="cs-CZ" sz="1600" dirty="0" smtClean="0"/>
              <a:t>1/ vlastní</a:t>
            </a:r>
            <a:br>
              <a:rPr lang="cs-CZ" sz="1600" dirty="0" smtClean="0"/>
            </a:br>
            <a:r>
              <a:rPr lang="cs-CZ" sz="1600" dirty="0" smtClean="0"/>
              <a:t>2/ MUDr. Šárka </a:t>
            </a:r>
            <a:r>
              <a:rPr lang="cs-CZ" sz="1600" dirty="0" err="1" smtClean="0"/>
              <a:t>Firgenhutová</a:t>
            </a:r>
            <a:r>
              <a:rPr lang="cs-CZ" sz="1600" dirty="0" smtClean="0"/>
              <a:t> (se souhlasem autora)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08440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756</TotalTime>
  <Words>287</Words>
  <Application>Microsoft Office PowerPoint</Application>
  <PresentationFormat>Předvádění na obrazovce (4:3)</PresentationFormat>
  <Paragraphs>93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Prezentace aplikace PowerPoint</vt:lpstr>
      <vt:lpstr>JEDNODĚLOŽNÉ ROSTLINY</vt:lpstr>
      <vt:lpstr>řád: LILIOTVARÉ  čeleď: Liliovité</vt:lpstr>
      <vt:lpstr>VYBRANÍ ZÁSTUPCI</vt:lpstr>
      <vt:lpstr>Lilie zlatohlavá</vt:lpstr>
      <vt:lpstr>Lilie Davidova</vt:lpstr>
      <vt:lpstr>Tulipán</vt:lpstr>
      <vt:lpstr> Křivatec žlutý</vt:lpstr>
      <vt:lpstr>Ocún jesenní</vt:lpstr>
      <vt:lpstr>Kýchavice černá</vt:lpstr>
      <vt:lpstr>Kýchavice bílá Lobelova</vt:lpstr>
      <vt:lpstr>Vraní oko čtyřlisté</vt:lpstr>
      <vt:lpstr>Kandík psí zub - Medník</vt:lpstr>
      <vt:lpstr>řád: ŽABNÍKOTVARÉ další z řádů jednoděložných rostlin převážně vodní rostliny  ZÁSTUPCI-ROD žabník(Alisma) řezan(Stratiotes)  šmel(Butomus) voďanka(Hydrocharis ) vodní mor(Elodea) okřehek(Lemna) rdest(Potamogeton) árón(Arum) šípatka(Sagittaria )  ďáblík(Calla) </vt:lpstr>
      <vt:lpstr>Žabník jitrocelolistý</vt:lpstr>
      <vt:lpstr>Šípatka vodní</vt:lpstr>
      <vt:lpstr>Voďanka žabí a okřehek (drobné lístky)</vt:lpstr>
      <vt:lpstr>Řezan pilolistý</vt:lpstr>
      <vt:lpstr>Prezentace aplikace PowerPoint</vt:lpstr>
      <vt:lpstr>Šmel okoličnatý</vt:lpstr>
      <vt:lpstr>POZNÁVEJTE NÁSLEDUJÍCÍ ROSTLINY</vt:lpstr>
      <vt:lpstr>1</vt:lpstr>
      <vt:lpstr>2</vt:lpstr>
      <vt:lpstr>3</vt:lpstr>
      <vt:lpstr>POZNÁVEJTE NÁSLEDUJÍCÍ ROSTLINY</vt:lpstr>
      <vt:lpstr>A</vt:lpstr>
      <vt:lpstr>B</vt:lpstr>
      <vt:lpstr>C</vt:lpstr>
      <vt:lpstr>D</vt:lpstr>
      <vt:lpstr>ŘEŠENÍ: 1. Lilie zlatohlavá 2. Ocún jesenní 3.  Vraní oko čtyřlisté A) Kýchavice bílá Lobelova B) Křivatec žlutý C) Okřehek, vejčité listy patří voďance D) Kýchavice černá  Zdroje snímků: 1/ vlastní 2/ MUDr. Šárka Firgenhutová (se souhlasem autora)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DVOUDĚLOŽNÉ ROSTLINY</dc:title>
  <dc:creator>ucitel</dc:creator>
  <cp:lastModifiedBy> </cp:lastModifiedBy>
  <cp:revision>79</cp:revision>
  <dcterms:created xsi:type="dcterms:W3CDTF">2013-10-21T13:47:32Z</dcterms:created>
  <dcterms:modified xsi:type="dcterms:W3CDTF">2014-04-23T06:30:02Z</dcterms:modified>
</cp:coreProperties>
</file>