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322" r:id="rId2"/>
    <p:sldId id="256" r:id="rId3"/>
    <p:sldId id="257" r:id="rId4"/>
    <p:sldId id="258" r:id="rId5"/>
    <p:sldId id="331" r:id="rId6"/>
    <p:sldId id="325" r:id="rId7"/>
    <p:sldId id="330" r:id="rId8"/>
    <p:sldId id="334" r:id="rId9"/>
    <p:sldId id="329" r:id="rId10"/>
    <p:sldId id="332" r:id="rId11"/>
    <p:sldId id="314" r:id="rId12"/>
    <p:sldId id="323" r:id="rId13"/>
    <p:sldId id="328" r:id="rId14"/>
    <p:sldId id="333" r:id="rId15"/>
    <p:sldId id="324" r:id="rId16"/>
    <p:sldId id="315" r:id="rId17"/>
    <p:sldId id="316" r:id="rId18"/>
    <p:sldId id="327" r:id="rId19"/>
    <p:sldId id="318" r:id="rId20"/>
    <p:sldId id="320" r:id="rId21"/>
    <p:sldId id="267" r:id="rId22"/>
    <p:sldId id="263" r:id="rId23"/>
    <p:sldId id="265" r:id="rId24"/>
    <p:sldId id="264" r:id="rId25"/>
    <p:sldId id="266" r:id="rId26"/>
    <p:sldId id="281" r:id="rId27"/>
    <p:sldId id="276" r:id="rId28"/>
    <p:sldId id="277" r:id="rId29"/>
    <p:sldId id="278" r:id="rId30"/>
    <p:sldId id="279" r:id="rId31"/>
    <p:sldId id="268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729" autoAdjust="0"/>
  </p:normalViewPr>
  <p:slideViewPr>
    <p:cSldViewPr>
      <p:cViewPr>
        <p:scale>
          <a:sx n="100" d="100"/>
          <a:sy n="100" d="100"/>
        </p:scale>
        <p:origin x="324" y="9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364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F9E83-2134-4E81-8F2E-2A744EE2E88C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99C28-D3CA-4B57-A440-A7746680C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161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8CDA8-4297-43E4-9DA0-FD2B7D9F6CA8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C288D-7FB0-4B41-B0C4-C93926AC4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447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C288D-7FB0-4B41-B0C4-C93926AC44F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710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6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86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38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48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38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3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500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892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01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872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0DD9-23F7-4F59-9FA3-FDFB58668F2D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2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9" name="Group 57"/>
          <p:cNvGraphicFramePr>
            <a:graphicFrameLocks noGrp="1"/>
          </p:cNvGraphicFramePr>
          <p:nvPr>
            <p:ph type="subTitle" idx="1"/>
            <p:extLst>
              <p:ext uri="{D42A27DB-BD31-4B8C-83A1-F6EECF244321}">
                <p14:modId xmlns:p14="http://schemas.microsoft.com/office/powerpoint/2010/main" val="1384247826"/>
              </p:ext>
            </p:extLst>
          </p:nvPr>
        </p:nvGraphicFramePr>
        <p:xfrm>
          <a:off x="1331913" y="1700213"/>
          <a:ext cx="6400800" cy="4535307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8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VY_32_INOVACE_bio_bot13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bot13_vstavacovite.pptx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Lenka Smyčková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seznamuje žáky  se zástupci jednoděložných rostlin řádu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chřestotvaré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, čeleď vstavačovité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Předmět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Tematická oblast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botanika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Vstavačovité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Očekávané výstupy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Žáci  poznávají zástupce vstavačovitých  rostlin z řádu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chřestotvarých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určí základní druhy, případně další druhy.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Jednoděložné,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chřestotvaré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vstavačovité, epifyty,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mykorhizza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zástupci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prezentace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5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ročník čtyřletého gymnázia a odpovídající ročník víceletého gymnázia, seminář z biologie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(1.4.2014, O5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Calibri" pitchFamily="34" charset="0"/>
                        </a:rPr>
                        <a:t>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Zdroje uvedeny na konci dokumentu.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130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JEDNODĚLOŽNÉ ROSTLINY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VSTAVAČOVITÉ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20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řád: CHŘESTOTVARÉ </a:t>
            </a:r>
            <a:br>
              <a:rPr lang="cs-CZ" dirty="0" smtClean="0"/>
            </a:br>
            <a:r>
              <a:rPr lang="cs-CZ" dirty="0" smtClean="0"/>
              <a:t>čeleď: Vstavačovité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ZNAKY:						 neobvyklé tvary květů, souměrné</a:t>
            </a:r>
            <a:r>
              <a:rPr lang="cs-CZ" i="1" dirty="0" smtClean="0"/>
              <a:t>(</a:t>
            </a:r>
            <a:r>
              <a:rPr lang="cs-CZ" i="1" dirty="0" err="1" smtClean="0"/>
              <a:t>zygomorfní</a:t>
            </a:r>
            <a:r>
              <a:rPr lang="cs-CZ" i="1" dirty="0" smtClean="0"/>
              <a:t>), </a:t>
            </a:r>
            <a:r>
              <a:rPr lang="cs-CZ" dirty="0" smtClean="0"/>
              <a:t>častá květenství, listy se souběžnou žilnatinou, mohou mít přízemní růžice nebo redukce na šupiny, plodem tobolka, semena velice drobná</a:t>
            </a:r>
          </a:p>
          <a:p>
            <a:r>
              <a:rPr lang="cs-CZ" dirty="0" smtClean="0"/>
              <a:t> tropické druhy často epifyty</a:t>
            </a:r>
          </a:p>
          <a:p>
            <a:r>
              <a:rPr lang="cs-CZ" dirty="0" smtClean="0"/>
              <a:t> pravidelně specifická </a:t>
            </a:r>
            <a:r>
              <a:rPr lang="cs-CZ" dirty="0" err="1" smtClean="0"/>
              <a:t>mykorhizza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hrožená skupina v ČR – změny v krajině</a:t>
            </a:r>
            <a:endParaRPr lang="cs-CZ" dirty="0"/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35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VYBRANÍ ZÁSTUPCI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900" dirty="0"/>
              <a:t>ZÁSTUPCI-ROD:</a:t>
            </a:r>
          </a:p>
          <a:p>
            <a:r>
              <a:rPr lang="cs-CZ" dirty="0"/>
              <a:t>Vstavač (</a:t>
            </a:r>
            <a:r>
              <a:rPr lang="cs-CZ" i="1" dirty="0" err="1"/>
              <a:t>Orchis</a:t>
            </a:r>
            <a:r>
              <a:rPr lang="cs-CZ" dirty="0"/>
              <a:t> </a:t>
            </a:r>
            <a:r>
              <a:rPr lang="cs-CZ" dirty="0" smtClean="0"/>
              <a:t>)</a:t>
            </a:r>
          </a:p>
          <a:p>
            <a:r>
              <a:rPr lang="cs-CZ" dirty="0" err="1"/>
              <a:t>Prstnatec</a:t>
            </a:r>
            <a:r>
              <a:rPr lang="cs-CZ" dirty="0"/>
              <a:t>(</a:t>
            </a:r>
            <a:r>
              <a:rPr lang="cs-CZ" i="1" dirty="0" err="1"/>
              <a:t>Dyctylorhiza</a:t>
            </a:r>
            <a:r>
              <a:rPr lang="cs-CZ" dirty="0"/>
              <a:t>)</a:t>
            </a:r>
          </a:p>
          <a:p>
            <a:r>
              <a:rPr lang="cs-CZ" dirty="0" smtClean="0"/>
              <a:t>Hlístník(</a:t>
            </a:r>
            <a:r>
              <a:rPr lang="cs-CZ" i="1" dirty="0" err="1" smtClean="0"/>
              <a:t>Neottia</a:t>
            </a:r>
            <a:r>
              <a:rPr lang="cs-CZ" dirty="0" smtClean="0"/>
              <a:t> )</a:t>
            </a:r>
            <a:endParaRPr lang="cs-CZ" dirty="0"/>
          </a:p>
          <a:p>
            <a:pPr>
              <a:buFont typeface="Arial"/>
              <a:buChar char="•"/>
            </a:pPr>
            <a:r>
              <a:rPr lang="cs-CZ" dirty="0" smtClean="0"/>
              <a:t>Kruštík(</a:t>
            </a:r>
            <a:r>
              <a:rPr lang="cs-CZ" i="1" dirty="0" err="1" smtClean="0"/>
              <a:t>Epipactis</a:t>
            </a:r>
            <a:r>
              <a:rPr lang="cs-CZ" dirty="0" smtClean="0"/>
              <a:t> )</a:t>
            </a:r>
            <a:endParaRPr lang="cs-CZ" dirty="0"/>
          </a:p>
          <a:p>
            <a:pPr>
              <a:buFont typeface="Arial"/>
              <a:buChar char="•"/>
            </a:pPr>
            <a:r>
              <a:rPr lang="cs-CZ" dirty="0" smtClean="0"/>
              <a:t>Bradáček(</a:t>
            </a:r>
            <a:r>
              <a:rPr lang="cs-CZ" i="1" dirty="0" err="1" smtClean="0"/>
              <a:t>Listera</a:t>
            </a:r>
            <a:r>
              <a:rPr lang="cs-CZ" dirty="0"/>
              <a:t>) </a:t>
            </a:r>
          </a:p>
          <a:p>
            <a:pPr>
              <a:buFont typeface="Arial"/>
              <a:buChar char="•"/>
            </a:pPr>
            <a:r>
              <a:rPr lang="cs-CZ" dirty="0"/>
              <a:t>S</a:t>
            </a:r>
            <a:r>
              <a:rPr lang="cs-CZ" dirty="0" smtClean="0"/>
              <a:t>třevíčník(</a:t>
            </a:r>
            <a:r>
              <a:rPr lang="cs-CZ" i="1" dirty="0" err="1" smtClean="0"/>
              <a:t>Cypripedium</a:t>
            </a:r>
            <a:r>
              <a:rPr lang="cs-CZ" dirty="0" smtClean="0"/>
              <a:t> </a:t>
            </a:r>
            <a:r>
              <a:rPr lang="cs-CZ" dirty="0"/>
              <a:t>)</a:t>
            </a:r>
          </a:p>
          <a:p>
            <a:pPr>
              <a:buFont typeface="Arial"/>
              <a:buChar char="•"/>
            </a:pPr>
            <a:r>
              <a:rPr lang="cs-CZ" dirty="0" smtClean="0"/>
              <a:t>Okrotice(</a:t>
            </a:r>
            <a:r>
              <a:rPr lang="cs-CZ" i="1" dirty="0" err="1" smtClean="0"/>
              <a:t>Cephalanthera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Arial"/>
              <a:buChar char="•"/>
            </a:pPr>
            <a:r>
              <a:rPr lang="cs-CZ" dirty="0"/>
              <a:t>Vemeník(</a:t>
            </a:r>
            <a:r>
              <a:rPr lang="cs-CZ" i="1" dirty="0" err="1"/>
              <a:t>Platanthera</a:t>
            </a:r>
            <a:r>
              <a:rPr lang="cs-CZ" dirty="0"/>
              <a:t>)</a:t>
            </a:r>
          </a:p>
          <a:p>
            <a:pPr>
              <a:buFont typeface="Arial"/>
              <a:buChar char="•"/>
            </a:pPr>
            <a:r>
              <a:rPr lang="cs-CZ" dirty="0" smtClean="0"/>
              <a:t>Pětiprstka(</a:t>
            </a:r>
            <a:r>
              <a:rPr lang="cs-CZ" i="1" dirty="0" err="1" smtClean="0"/>
              <a:t>Gymnadenia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Arial"/>
              <a:buChar char="•"/>
            </a:pPr>
            <a:r>
              <a:rPr lang="cs-CZ" dirty="0" err="1" smtClean="0"/>
              <a:t>Švihlík</a:t>
            </a:r>
            <a:r>
              <a:rPr lang="cs-CZ" dirty="0" smtClean="0"/>
              <a:t>(</a:t>
            </a:r>
            <a:r>
              <a:rPr lang="cs-CZ" i="1" dirty="0" err="1" smtClean="0"/>
              <a:t>Spiranthes</a:t>
            </a:r>
            <a:r>
              <a:rPr lang="cs-CZ" dirty="0" smtClean="0"/>
              <a:t> )</a:t>
            </a:r>
            <a:endParaRPr lang="cs-CZ" dirty="0"/>
          </a:p>
          <a:p>
            <a:pPr>
              <a:buFont typeface="Arial"/>
              <a:buChar char="•"/>
            </a:pPr>
            <a:r>
              <a:rPr lang="cs-CZ" dirty="0" smtClean="0"/>
              <a:t>Tořič(</a:t>
            </a:r>
            <a:r>
              <a:rPr lang="cs-CZ" i="1" dirty="0" err="1" smtClean="0"/>
              <a:t>Ophrys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Arial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8232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800600"/>
            <a:ext cx="6883152" cy="566738"/>
          </a:xfrm>
        </p:spPr>
        <p:txBody>
          <a:bodyPr/>
          <a:lstStyle/>
          <a:p>
            <a:r>
              <a:rPr lang="cs-CZ" dirty="0" smtClean="0"/>
              <a:t>Vstavač nachový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>
            <a:off x="1869976" y="145050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673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800600"/>
            <a:ext cx="6883152" cy="566738"/>
          </a:xfrm>
        </p:spPr>
        <p:txBody>
          <a:bodyPr/>
          <a:lstStyle/>
          <a:p>
            <a:r>
              <a:rPr lang="cs-CZ" dirty="0" smtClean="0"/>
              <a:t>Vstavač nachový - květ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  <p:pic>
        <p:nvPicPr>
          <p:cNvPr id="1026" name="Picture 2" descr="https://www.email.cz/download/i/6Dt-dyXilWZ_2AfXeq4sGWxyXrVu6iFnzKKBQ73Hmp8q3CDb--BxN7Rrfu3A94p5_YOWBes/DSCN1774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9912" y="260648"/>
            <a:ext cx="4445846" cy="5935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www.email.cz/download/i/ueyuBAishb_blfGmbJ6RKhk9SyYYxDvR8RMSW0HDLvKdGJyphpfbYmG0a37twPeKSMyDljY/DSCN1789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3672408" cy="4902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7126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800600"/>
            <a:ext cx="7027168" cy="566738"/>
          </a:xfrm>
        </p:spPr>
        <p:txBody>
          <a:bodyPr/>
          <a:lstStyle/>
          <a:p>
            <a:r>
              <a:rPr lang="cs-CZ" dirty="0" smtClean="0"/>
              <a:t>Vstavač bledý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5367338"/>
            <a:ext cx="6883152" cy="804862"/>
          </a:xfrm>
        </p:spPr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14871" y="260648"/>
            <a:ext cx="4680520" cy="625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60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Vstavač trojzubý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66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800600"/>
            <a:ext cx="7027168" cy="566738"/>
          </a:xfrm>
        </p:spPr>
        <p:txBody>
          <a:bodyPr/>
          <a:lstStyle/>
          <a:p>
            <a:r>
              <a:rPr lang="cs-CZ" dirty="0" err="1" smtClean="0"/>
              <a:t>Střevičník</a:t>
            </a:r>
            <a:r>
              <a:rPr lang="cs-CZ" dirty="0" smtClean="0"/>
              <a:t> pantoflíček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96136" y="99931"/>
            <a:ext cx="3237249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512" y="116632"/>
            <a:ext cx="5459649" cy="40851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4293096"/>
            <a:ext cx="3491880" cy="232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01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800600"/>
            <a:ext cx="6811144" cy="566738"/>
          </a:xfrm>
        </p:spPr>
        <p:txBody>
          <a:bodyPr/>
          <a:lstStyle/>
          <a:p>
            <a:r>
              <a:rPr lang="cs-CZ" dirty="0" smtClean="0"/>
              <a:t>Pětiprstka </a:t>
            </a:r>
            <a:r>
              <a:rPr lang="cs-CZ" dirty="0" err="1" smtClean="0"/>
              <a:t>žežulník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94"/>
          <a:stretch/>
        </p:blipFill>
        <p:spPr>
          <a:xfrm>
            <a:off x="2699792" y="116632"/>
            <a:ext cx="4176464" cy="646077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514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517232"/>
            <a:ext cx="5486400" cy="566738"/>
          </a:xfrm>
        </p:spPr>
        <p:txBody>
          <a:bodyPr/>
          <a:lstStyle/>
          <a:p>
            <a:r>
              <a:rPr lang="cs-CZ" dirty="0" err="1" smtClean="0"/>
              <a:t>Prstnatec</a:t>
            </a:r>
            <a:r>
              <a:rPr lang="cs-CZ" dirty="0" smtClean="0"/>
              <a:t> májový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6076397"/>
            <a:ext cx="5486400" cy="804862"/>
          </a:xfrm>
        </p:spPr>
        <p:txBody>
          <a:bodyPr/>
          <a:lstStyle/>
          <a:p>
            <a:r>
              <a:rPr lang="cs-CZ" dirty="0" smtClean="0"/>
              <a:t>/3,2/</a:t>
            </a:r>
            <a:endParaRPr lang="cs-CZ" dirty="0"/>
          </a:p>
        </p:txBody>
      </p:sp>
      <p:pic>
        <p:nvPicPr>
          <p:cNvPr id="2052" name="Picture 4" descr="https://www.email.cz/download/i/_1CX05bTNNHsU7ShmWMAdUguehEg4OGwk2w7uqRJbg7M5SuN1wRIRJDHWkmcU2bVmd9yYYc/DSCN1859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4163687" cy="5558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s://www.email.cz/download/i/Bo3uPFB2PUKiIE867PjJYlH1M37EeFbXGzFZ4FxO1x3jO-GGXt8dwJnso7Yl-C_CgAS7zg4/DSCN1928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188640"/>
            <a:ext cx="4109749" cy="548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29358" y="3068960"/>
            <a:ext cx="2730064" cy="3640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983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448" y="5301208"/>
            <a:ext cx="5486400" cy="56673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Prstnatec</a:t>
            </a:r>
            <a:r>
              <a:rPr lang="cs-CZ" dirty="0" smtClean="0"/>
              <a:t> </a:t>
            </a:r>
            <a:r>
              <a:rPr lang="cs-CZ" dirty="0" err="1" smtClean="0"/>
              <a:t>bézový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b="0" dirty="0" smtClean="0"/>
              <a:t>– dvě barevné formy</a:t>
            </a:r>
            <a:endParaRPr lang="cs-CZ" b="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9712" y="5877272"/>
            <a:ext cx="5486400" cy="804862"/>
          </a:xfrm>
        </p:spPr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  <p:pic>
        <p:nvPicPr>
          <p:cNvPr id="1026" name="Picture 2" descr="http://img4.rajce.idnes.cz/d0411/8/8183/8183144_7b0bc7fba6234a1cae203c69ab9200d9/images/DSCN7074.jpg?ver=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07904" y="476672"/>
            <a:ext cx="4176464" cy="556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www.email.cz/download/i/r8S6do-R89NJrjqzNtfDmM8zObSdzr7k9tLl-F_X12ik7OtJ2KCpcBeqmeyjtiX4HsKxBIg/DSCN7081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1167" y="476672"/>
            <a:ext cx="3246737" cy="433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38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800600"/>
            <a:ext cx="6811144" cy="566738"/>
          </a:xfrm>
        </p:spPr>
        <p:txBody>
          <a:bodyPr/>
          <a:lstStyle/>
          <a:p>
            <a:r>
              <a:rPr lang="cs-CZ" dirty="0" smtClean="0"/>
              <a:t>Tořič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1725960" y="123448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/4/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508104" y="4149080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92280" y="3717032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 ve tvaru čmeláka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1923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Hlavinka horská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/5/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50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557" y="4797152"/>
            <a:ext cx="5486400" cy="566738"/>
          </a:xfrm>
        </p:spPr>
        <p:txBody>
          <a:bodyPr/>
          <a:lstStyle/>
          <a:p>
            <a:r>
              <a:rPr lang="cs-CZ" dirty="0" smtClean="0"/>
              <a:t>Okrotice červená a bílá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  <p:pic>
        <p:nvPicPr>
          <p:cNvPr id="1026" name="Picture 2" descr="https://www.email.cz/download/i/nl9eTbYXRIS290ZNv8868wYkIG8v-QOQuT0IGhkrCMIpFFhkEQ6PPE69kMdaSZxTV9Wo3zE/Nov%C3%BD%20obr%C3%A1zek.pn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5321" y="404664"/>
            <a:ext cx="387262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s://www.email.cz/download/i/o5z-kXspposXzKiGDwEGN8roZNOwJbZHsSa8yauLUMPr8gPMVUpBcBIBVAsejWCXGxlsIwU/DSCN2581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43940" y="2780928"/>
            <a:ext cx="4862331" cy="364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2668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589240"/>
            <a:ext cx="5486400" cy="566738"/>
          </a:xfrm>
        </p:spPr>
        <p:txBody>
          <a:bodyPr/>
          <a:lstStyle/>
          <a:p>
            <a:r>
              <a:rPr lang="cs-CZ" dirty="0" smtClean="0"/>
              <a:t>Hlístník hnízdák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6170919"/>
            <a:ext cx="5486400" cy="804862"/>
          </a:xfrm>
        </p:spPr>
        <p:txBody>
          <a:bodyPr/>
          <a:lstStyle/>
          <a:p>
            <a:r>
              <a:rPr lang="cs-CZ" dirty="0" smtClean="0"/>
              <a:t>/3,1/</a:t>
            </a:r>
            <a:endParaRPr lang="cs-CZ" dirty="0"/>
          </a:p>
          <a:p>
            <a:endParaRPr lang="cs-CZ" dirty="0"/>
          </a:p>
        </p:txBody>
      </p:sp>
      <p:pic>
        <p:nvPicPr>
          <p:cNvPr id="6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3388128" y="1112743"/>
            <a:ext cx="6240694" cy="4680520"/>
          </a:xfrm>
          <a:prstGeom prst="rect">
            <a:avLst/>
          </a:prstGeom>
        </p:spPr>
      </p:pic>
      <p:pic>
        <p:nvPicPr>
          <p:cNvPr id="2050" name="Picture 2" descr="https://www.email.cz/download/i/_RtWHDFcYF_eS0IRrbypQjHVU17mAdzNe1t780MLatYlOoomvv_1lHnMg5YF2A-ioOSbri4/DSCN2543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7802" y="332521"/>
            <a:ext cx="3893996" cy="5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4231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Kruštík modrofialový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835696" y="692696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/2,1</a:t>
            </a:r>
            <a:r>
              <a:rPr lang="cs-CZ" dirty="0"/>
              <a:t>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418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800600"/>
            <a:ext cx="6955160" cy="566738"/>
          </a:xfrm>
        </p:spPr>
        <p:txBody>
          <a:bodyPr/>
          <a:lstStyle/>
          <a:p>
            <a:r>
              <a:rPr lang="cs-CZ" dirty="0" smtClean="0"/>
              <a:t>Vemeník dvoulistý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/1,3/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67511" y="704697"/>
            <a:ext cx="4704522" cy="3528392"/>
          </a:xfrm>
          <a:prstGeom prst="rect">
            <a:avLst/>
          </a:prstGeom>
        </p:spPr>
      </p:pic>
      <p:pic>
        <p:nvPicPr>
          <p:cNvPr id="6" name="Picture 2" descr="https://www.email.cz/download/i/JchejSv3eA_Bh2-rwkp6M0bk4K8GkHzvH528vqesov6ML0Zw0U9Rio790AeaidyTlxXoH4E/DSCN2572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27984" y="332656"/>
            <a:ext cx="4412906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5691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Bradáček vejčitý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3238128" y="1450504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/3,1</a:t>
            </a:r>
            <a:r>
              <a:rPr lang="cs-CZ" dirty="0"/>
              <a:t>/</a:t>
            </a:r>
          </a:p>
          <a:p>
            <a:endParaRPr lang="cs-CZ" dirty="0"/>
          </a:p>
        </p:txBody>
      </p:sp>
      <p:pic>
        <p:nvPicPr>
          <p:cNvPr id="3074" name="Picture 2" descr="https://www.email.cz/download/i/fQXJi0LZ9TLUMGQiKDO4LQBmoqnnPSSu19M4W9hEaY53SidZb8wEa0h_EgFUCx6NUZcqGV8/DSCN6929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3193124" cy="4262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94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800600"/>
            <a:ext cx="6883152" cy="566738"/>
          </a:xfrm>
        </p:spPr>
        <p:txBody>
          <a:bodyPr/>
          <a:lstStyle/>
          <a:p>
            <a:r>
              <a:rPr lang="cs-CZ" dirty="0" err="1" smtClean="0"/>
              <a:t>Švihlík</a:t>
            </a:r>
            <a:r>
              <a:rPr lang="cs-CZ" dirty="0" smtClean="0"/>
              <a:t> krutihlav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  <p:pic>
        <p:nvPicPr>
          <p:cNvPr id="2050" name="Picture 2" descr="http://img99.rajce.idnes.cz/d9903/8/8916/8916302_ff97b13e239b2115bb11ff9c71fe3bc0/images/DSCN9827.jpg?ver=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4082272" cy="623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4725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druhy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2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>
            <a:off x="1653952" y="1306488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59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06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8" name="Zástupný symbol pro obrázek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1386124" y="1169123"/>
            <a:ext cx="6227733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Picture 2" descr="https://www.email.cz/download/i/_RtWHDFcYF_eS0IRrbypQjHVU17mAdzNe1t780MLatYlOoomvv_1lHnMg5YF2A-ioOSbri4/DSCN2543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5776" y="836712"/>
            <a:ext cx="3893996" cy="5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952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druhy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46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71800" y="203718"/>
            <a:ext cx="4351412" cy="5801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16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2" descr="https://www.email.cz/download/i/nl9eTbYXRIS290ZNv8868wYkIG8v-QOQuT0IGhkrCMIpFFhkEQ6PPE69kMdaSZxTV9Wo3zE/Nov%C3%BD%20obr%C3%A1zek.pn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72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2" descr="https://www.email.cz/download/i/JchejSv3eA_Bh2-rwkp6M0bk4K8GkHzvH528vqesov6ML0Zw0U9Rio790AeaidyTlxXoH4E/DSCN2572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78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1725960" y="1594520"/>
            <a:ext cx="5486400" cy="4114800"/>
          </a:xfrm>
        </p:spPr>
      </p:pic>
    </p:spTree>
    <p:extLst>
      <p:ext uri="{BB962C8B-B14F-4D97-AF65-F5344CB8AC3E}">
        <p14:creationId xmlns:p14="http://schemas.microsoft.com/office/powerpoint/2010/main" val="1729077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Vstavač nachový</a:t>
            </a:r>
            <a:br>
              <a:rPr lang="cs-CZ" sz="1600" dirty="0" smtClean="0"/>
            </a:br>
            <a:r>
              <a:rPr lang="cs-CZ" sz="1600" dirty="0" smtClean="0"/>
              <a:t>2</a:t>
            </a:r>
            <a:r>
              <a:rPr lang="cs-CZ" sz="1600" dirty="0" smtClean="0"/>
              <a:t>. </a:t>
            </a:r>
            <a:r>
              <a:rPr lang="cs-CZ" sz="1600" dirty="0" err="1" smtClean="0"/>
              <a:t>Střevičník</a:t>
            </a:r>
            <a:r>
              <a:rPr lang="cs-CZ" sz="1600" dirty="0" smtClean="0"/>
              <a:t> </a:t>
            </a:r>
            <a:r>
              <a:rPr lang="cs-CZ" sz="1600" dirty="0" smtClean="0"/>
              <a:t>pantoflíček</a:t>
            </a:r>
            <a:br>
              <a:rPr lang="cs-CZ" sz="1600" dirty="0" smtClean="0"/>
            </a:br>
            <a:r>
              <a:rPr lang="cs-CZ" sz="1600" dirty="0" smtClean="0"/>
              <a:t>3. Tořič</a:t>
            </a:r>
            <a:br>
              <a:rPr lang="cs-CZ" sz="1600" dirty="0" smtClean="0"/>
            </a:br>
            <a:r>
              <a:rPr lang="cs-CZ" sz="1600" dirty="0" smtClean="0"/>
              <a:t>4. Hlístník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A</a:t>
            </a:r>
            <a:r>
              <a:rPr lang="cs-CZ" sz="1600" dirty="0" smtClean="0"/>
              <a:t>) </a:t>
            </a:r>
            <a:r>
              <a:rPr lang="cs-CZ" sz="1600" dirty="0" err="1" smtClean="0"/>
              <a:t>Prsnatec</a:t>
            </a:r>
            <a:r>
              <a:rPr lang="cs-CZ" sz="1600" dirty="0" smtClean="0"/>
              <a:t> </a:t>
            </a:r>
            <a:r>
              <a:rPr lang="cs-CZ" sz="1600" dirty="0" smtClean="0"/>
              <a:t>májový</a:t>
            </a:r>
            <a:br>
              <a:rPr lang="cs-CZ" sz="1600" dirty="0" smtClean="0"/>
            </a:br>
            <a:r>
              <a:rPr lang="cs-CZ" sz="1600" dirty="0" smtClean="0"/>
              <a:t>B</a:t>
            </a:r>
            <a:r>
              <a:rPr lang="cs-CZ" sz="1600" dirty="0"/>
              <a:t>) </a:t>
            </a:r>
            <a:r>
              <a:rPr lang="cs-CZ" sz="1600" dirty="0" smtClean="0"/>
              <a:t>Okrotice červená</a:t>
            </a:r>
            <a:br>
              <a:rPr lang="cs-CZ" sz="1600" dirty="0" smtClean="0"/>
            </a:br>
            <a:r>
              <a:rPr lang="cs-CZ" sz="1600" dirty="0" smtClean="0"/>
              <a:t>C) Vemeník</a:t>
            </a:r>
            <a:br>
              <a:rPr lang="cs-CZ" sz="1600" dirty="0" smtClean="0"/>
            </a:br>
            <a:r>
              <a:rPr lang="cs-CZ" sz="1600" dirty="0" smtClean="0"/>
              <a:t>D) Bradáček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/>
              <a:t>Z</a:t>
            </a:r>
            <a:r>
              <a:rPr lang="cs-CZ" sz="1600" b="1" dirty="0" smtClean="0"/>
              <a:t>droje snímků:</a:t>
            </a:r>
            <a:br>
              <a:rPr lang="cs-CZ" sz="1600" b="1" dirty="0" smtClean="0"/>
            </a:br>
            <a:r>
              <a:rPr lang="cs-CZ" sz="1600" dirty="0" smtClean="0"/>
              <a:t>1/ vlastní</a:t>
            </a:r>
            <a:br>
              <a:rPr lang="cs-CZ" sz="1600" dirty="0" smtClean="0"/>
            </a:br>
            <a:r>
              <a:rPr lang="cs-CZ" sz="1600" dirty="0" smtClean="0"/>
              <a:t>2/ </a:t>
            </a:r>
            <a:r>
              <a:rPr lang="cs-CZ" sz="1600" err="1" smtClean="0"/>
              <a:t>MUDr</a:t>
            </a:r>
            <a:r>
              <a:rPr lang="cs-CZ" sz="1600" smtClean="0"/>
              <a:t>. Šárka </a:t>
            </a:r>
            <a:r>
              <a:rPr lang="cs-CZ" sz="1600" dirty="0" err="1" smtClean="0"/>
              <a:t>Firgenhutová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>3/ Doubravka a Eva Požárová (se souhlasem autora)</a:t>
            </a:r>
            <a:br>
              <a:rPr lang="cs-CZ" sz="1600" dirty="0" smtClean="0"/>
            </a:br>
            <a:r>
              <a:rPr lang="cs-CZ" sz="1600" dirty="0" smtClean="0"/>
              <a:t>4/ Marie </a:t>
            </a:r>
            <a:r>
              <a:rPr lang="cs-CZ" sz="1600" dirty="0" err="1" smtClean="0"/>
              <a:t>Pospíšková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>5/ Jan Smyčka (se souhlasem autora)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0844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1023</TotalTime>
  <Words>250</Words>
  <Application>Microsoft Office PowerPoint</Application>
  <PresentationFormat>Předvádění na obrazovce (4:3)</PresentationFormat>
  <Paragraphs>98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Prezentace aplikace PowerPoint</vt:lpstr>
      <vt:lpstr>JEDNODĚLOŽNÉ ROSTLINY</vt:lpstr>
      <vt:lpstr>řád: CHŘESTOTVARÉ  čeleď: Vstavačovité</vt:lpstr>
      <vt:lpstr>VYBRANÍ ZÁSTUPCI</vt:lpstr>
      <vt:lpstr>Vstavač nachový</vt:lpstr>
      <vt:lpstr>Vstavač nachový - květ</vt:lpstr>
      <vt:lpstr>Vstavač bledý</vt:lpstr>
      <vt:lpstr>Vstavač trojzubý</vt:lpstr>
      <vt:lpstr>Střevičník pantoflíček</vt:lpstr>
      <vt:lpstr>Pětiprstka žežulník</vt:lpstr>
      <vt:lpstr>Prstnatec májový</vt:lpstr>
      <vt:lpstr>Prstnatec bézový  – dvě barevné formy</vt:lpstr>
      <vt:lpstr>Tořič</vt:lpstr>
      <vt:lpstr>Hlavinka horská</vt:lpstr>
      <vt:lpstr>Okrotice červená a bílá</vt:lpstr>
      <vt:lpstr>Hlístník hnízdák</vt:lpstr>
      <vt:lpstr>Kruštík modrofialový</vt:lpstr>
      <vt:lpstr>Vemeník dvoulistý</vt:lpstr>
      <vt:lpstr>Bradáček vejčitý</vt:lpstr>
      <vt:lpstr>Švihlík krutihlav</vt:lpstr>
      <vt:lpstr>POZNÁVEJTE NÁSLEDUJÍCÍ ROSTLINY</vt:lpstr>
      <vt:lpstr>1</vt:lpstr>
      <vt:lpstr>2</vt:lpstr>
      <vt:lpstr>3</vt:lpstr>
      <vt:lpstr>4</vt:lpstr>
      <vt:lpstr>POZNÁVEJTE NÁSLEDUJÍCÍ ROSTLINY</vt:lpstr>
      <vt:lpstr>A</vt:lpstr>
      <vt:lpstr>B</vt:lpstr>
      <vt:lpstr>C</vt:lpstr>
      <vt:lpstr>D</vt:lpstr>
      <vt:lpstr>ŘEŠENÍ: 1. Vstavač nachový 2. Střevičník pantoflíček 3. Tořič 4. Hlístník  A) Prsnatec májový B) Okrotice červená C) Vemeník D) Bradáček   Zdroje snímků: 1/ vlastní 2/ MUDr. Šárka Firgenhutová (se souhlasem autora) 3/ Doubravka a Eva Požárová (se souhlasem autora) 4/ Marie Pospíšková (se souhlasem autora) 5/ Jan Smyčka (se souhlasem autora)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DVOUDĚLOŽNÉ ROSTLINY</dc:title>
  <dc:creator>ucitel</dc:creator>
  <cp:lastModifiedBy> </cp:lastModifiedBy>
  <cp:revision>104</cp:revision>
  <dcterms:created xsi:type="dcterms:W3CDTF">2013-10-21T13:47:32Z</dcterms:created>
  <dcterms:modified xsi:type="dcterms:W3CDTF">2014-04-23T06:31:55Z</dcterms:modified>
</cp:coreProperties>
</file>